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38"/>
  </p:notesMasterIdLst>
  <p:handoutMasterIdLst>
    <p:handoutMasterId r:id="rId39"/>
  </p:handoutMasterIdLst>
  <p:sldIdLst>
    <p:sldId id="973" r:id="rId3"/>
    <p:sldId id="974" r:id="rId4"/>
    <p:sldId id="984" r:id="rId5"/>
    <p:sldId id="985" r:id="rId6"/>
    <p:sldId id="1000" r:id="rId7"/>
    <p:sldId id="1001" r:id="rId8"/>
    <p:sldId id="975" r:id="rId9"/>
    <p:sldId id="986" r:id="rId10"/>
    <p:sldId id="982" r:id="rId11"/>
    <p:sldId id="981" r:id="rId12"/>
    <p:sldId id="1002" r:id="rId13"/>
    <p:sldId id="994" r:id="rId14"/>
    <p:sldId id="987" r:id="rId15"/>
    <p:sldId id="988" r:id="rId16"/>
    <p:sldId id="989" r:id="rId17"/>
    <p:sldId id="991" r:id="rId18"/>
    <p:sldId id="992" r:id="rId19"/>
    <p:sldId id="996" r:id="rId20"/>
    <p:sldId id="990" r:id="rId21"/>
    <p:sldId id="997" r:id="rId22"/>
    <p:sldId id="995" r:id="rId23"/>
    <p:sldId id="1003" r:id="rId24"/>
    <p:sldId id="1004" r:id="rId25"/>
    <p:sldId id="1005" r:id="rId26"/>
    <p:sldId id="1006" r:id="rId27"/>
    <p:sldId id="1008" r:id="rId28"/>
    <p:sldId id="1009" r:id="rId29"/>
    <p:sldId id="1010" r:id="rId30"/>
    <p:sldId id="1011" r:id="rId31"/>
    <p:sldId id="1012" r:id="rId32"/>
    <p:sldId id="1013" r:id="rId33"/>
    <p:sldId id="1014" r:id="rId34"/>
    <p:sldId id="1015" r:id="rId35"/>
    <p:sldId id="1016" r:id="rId36"/>
    <p:sldId id="1017" r:id="rId37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E"/>
    <a:srgbClr val="9C2929"/>
    <a:srgbClr val="0C6B4D"/>
    <a:srgbClr val="993300"/>
    <a:srgbClr val="999999"/>
    <a:srgbClr val="5F5F5F"/>
    <a:srgbClr val="666633"/>
    <a:srgbClr val="000000"/>
    <a:srgbClr val="009900"/>
    <a:srgbClr val="E70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 autoAdjust="0"/>
    <p:restoredTop sz="95374" autoAdjust="0"/>
  </p:normalViewPr>
  <p:slideViewPr>
    <p:cSldViewPr>
      <p:cViewPr varScale="1">
        <p:scale>
          <a:sx n="50" d="100"/>
          <a:sy n="50" d="100"/>
        </p:scale>
        <p:origin x="888" y="36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bg1">
            <a:lumMod val="7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-3.086419753086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864197530864196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40740740740740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4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Segundo</c:v>
                </c:pt>
                <c:pt idx="1">
                  <c:v>Tercero</c:v>
                </c:pt>
                <c:pt idx="2">
                  <c:v>Cuarto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26</c:v>
                </c:pt>
                <c:pt idx="1">
                  <c:v>25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3895376"/>
        <c:axId val="343895768"/>
        <c:axId val="0"/>
      </c:bar3DChart>
      <c:catAx>
        <c:axId val="34389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343895768"/>
        <c:crosses val="autoZero"/>
        <c:auto val="1"/>
        <c:lblAlgn val="ctr"/>
        <c:lblOffset val="100"/>
        <c:noMultiLvlLbl val="0"/>
      </c:catAx>
      <c:valAx>
        <c:axId val="343895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34389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C8D768-B51D-4985-95DE-64F8DCBD2B0F}" type="datetimeFigureOut">
              <a:rPr lang="es-MX" smtClean="0"/>
              <a:pPr/>
              <a:t>17/05/2016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A21847-65AA-4B93-A5C2-7BA38408EED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850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4D7B76-F9D5-4337-B2A8-941456C39E48}" type="datetimeFigureOut">
              <a:rPr lang="es-MX" smtClean="0"/>
              <a:pPr/>
              <a:t>17/05/2016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D6AC11-9732-43E5-929C-22F2FB2E08D0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045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2E20E-0FB5-4070-8867-57F133758FAD}" type="datetimeFigureOut">
              <a:rPr lang="es-MX">
                <a:solidFill>
                  <a:srgbClr val="04617B">
                    <a:shade val="90000"/>
                  </a:srgbClr>
                </a:solidFill>
              </a:rPr>
              <a:pPr/>
              <a:t>17/05/2016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8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940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44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10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15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>
                <a:solidFill>
                  <a:prstClr val="white"/>
                </a:solidFill>
              </a:rPr>
              <a:t>ASF | </a:t>
            </a:r>
            <a:fld id="{B753FD33-145F-41BA-88F8-8A1D1764EFF4}" type="slidenum">
              <a:rPr lang="es-MX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90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8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6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66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F5F5F"/>
                </a:solidFill>
              </a:defRPr>
            </a:lvl1pPr>
          </a:lstStyle>
          <a:p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869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5" r:id="rId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77EE5-AE3C-48D2-9AEE-25FB75678DC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6520-6E47-46BD-8092-7184AB14144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7 Imagen" descr="barras.wm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cuadros2.wmf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24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color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4061"/>
            <a:ext cx="269081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987824" y="5361487"/>
            <a:ext cx="31503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cs typeface="Arial" pitchFamily="34" charset="0"/>
              </a:rPr>
              <a:t>Mayo 2016</a:t>
            </a:r>
            <a:endParaRPr lang="es-MX" sz="2800" b="1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68532" y="1412776"/>
            <a:ext cx="83889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+mj-lt"/>
              </a:rPr>
              <a:t>ACUERDO NÚMERO DOCE </a:t>
            </a:r>
            <a:endParaRPr lang="es-MX" sz="4000" b="1" dirty="0" smtClean="0">
              <a:latin typeface="+mj-lt"/>
            </a:endParaRPr>
          </a:p>
          <a:p>
            <a:pPr algn="ctr"/>
            <a:r>
              <a:rPr lang="es-MX" sz="4000" b="1" dirty="0" smtClean="0">
                <a:latin typeface="+mj-lt"/>
              </a:rPr>
              <a:t>DE </a:t>
            </a:r>
            <a:r>
              <a:rPr lang="es-MX" sz="4000" b="1" dirty="0">
                <a:latin typeface="+mj-lt"/>
              </a:rPr>
              <a:t>LA XVIII ASAMBLEA GENERAL ORDINARIA </a:t>
            </a:r>
            <a:endParaRPr lang="es-MX" sz="4000" b="1" dirty="0" smtClean="0">
              <a:latin typeface="+mj-lt"/>
            </a:endParaRPr>
          </a:p>
          <a:p>
            <a:pPr algn="ctr"/>
            <a:r>
              <a:rPr lang="es-MX" sz="4000" b="1" dirty="0" smtClean="0">
                <a:latin typeface="+mj-lt"/>
              </a:rPr>
              <a:t>DE </a:t>
            </a:r>
            <a:r>
              <a:rPr lang="es-MX" sz="4000" b="1" dirty="0">
                <a:latin typeface="+mj-lt"/>
              </a:rPr>
              <a:t>LA </a:t>
            </a:r>
            <a:r>
              <a:rPr lang="es-MX" sz="4000" b="1" dirty="0" smtClean="0">
                <a:latin typeface="+mj-lt"/>
              </a:rPr>
              <a:t>ASOFIS</a:t>
            </a:r>
          </a:p>
          <a:p>
            <a:pPr algn="ctr"/>
            <a:endParaRPr lang="es-MX" sz="4000" b="1" dirty="0">
              <a:latin typeface="+mj-lt"/>
            </a:endParaRPr>
          </a:p>
          <a:p>
            <a:pPr algn="ctr"/>
            <a:r>
              <a:rPr lang="es-MX" sz="4000" b="1" dirty="0" smtClean="0">
                <a:latin typeface="+mj-lt"/>
              </a:rPr>
              <a:t>Cumplimiento</a:t>
            </a:r>
            <a:endParaRPr lang="es-MX" sz="4000" b="1" dirty="0">
              <a:latin typeface="+mj-lt"/>
            </a:endParaRPr>
          </a:p>
        </p:txBody>
      </p:sp>
      <p:pic>
        <p:nvPicPr>
          <p:cNvPr id="8" name="5 Imagen" descr="cuadros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1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96855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19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JUSTIFICACIÓN: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entrega de los informes trimestrales de los recursos federales transferidos es fundamental para coadyuvar a la transparencia y su mejor gestión. Mandato de la </a:t>
            </a:r>
            <a:r>
              <a:rPr lang="es-MX" sz="19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LFPRH</a:t>
            </a: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s-MX" sz="19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LCF</a:t>
            </a: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la </a:t>
            </a:r>
            <a:r>
              <a:rPr lang="es-MX" sz="19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LGCG</a:t>
            </a: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 algn="just">
              <a:buNone/>
            </a:pPr>
            <a:endParaRPr lang="es-MX" sz="1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9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OBJETIVO:</a:t>
            </a:r>
          </a:p>
          <a:p>
            <a:pPr marL="0" indent="0" algn="just">
              <a:buNone/>
            </a:pPr>
            <a:r>
              <a:rPr lang="es-MX" sz="19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Verificar el cumplimiento en la entrega de los informes </a:t>
            </a: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trimestrales, </a:t>
            </a:r>
            <a:r>
              <a:rPr lang="es-MX" sz="19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así como su calidad.</a:t>
            </a:r>
          </a:p>
          <a:p>
            <a:pPr marL="0" indent="0" algn="just">
              <a:buNone/>
            </a:pPr>
            <a:endParaRPr lang="es-MX" sz="1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>
              <a:buNone/>
            </a:pPr>
            <a:r>
              <a:rPr lang="es-MX" sz="19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ALCANCE:</a:t>
            </a:r>
          </a:p>
          <a:p>
            <a:pPr algn="just">
              <a:buClr>
                <a:srgbClr val="C00000"/>
              </a:buClr>
            </a:pP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revisará la entrega en todos los fondos </a:t>
            </a:r>
            <a:r>
              <a:rPr lang="es-MX" sz="19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 Ramo General </a:t>
            </a: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 (EF y municipios)</a:t>
            </a:r>
            <a:endParaRPr lang="es-MX" sz="19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Clr>
                <a:srgbClr val="C00000"/>
              </a:buClr>
            </a:pP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 muestra de convenios de descentralización y subsidios.</a:t>
            </a:r>
          </a:p>
          <a:p>
            <a:pPr algn="just">
              <a:buClr>
                <a:srgbClr val="C00000"/>
              </a:buClr>
            </a:pP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verificará la calidad de la información reportada.</a:t>
            </a:r>
          </a:p>
          <a:p>
            <a:pPr algn="just">
              <a:buClr>
                <a:srgbClr val="C00000"/>
              </a:buClr>
            </a:pPr>
            <a:r>
              <a:rPr lang="es-MX" sz="1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Cuatro informes trimestrales de 2016 y el informe definitivo 2015.</a:t>
            </a:r>
            <a:endParaRPr lang="es-MX" sz="19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sz="1000" dirty="0" smtClean="0">
                <a:solidFill>
                  <a:schemeClr val="bg1"/>
                </a:solidFill>
              </a:rPr>
              <a:t>ASF | </a:t>
            </a:r>
            <a:fld id="{D19B4B6F-2F4A-4EBA-89E5-B00A508A4E75}" type="slidenum">
              <a:rPr lang="es-MX" sz="1000" smtClean="0">
                <a:solidFill>
                  <a:schemeClr val="bg1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MX" sz="1000" dirty="0" smtClean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60512" y="260648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 smtClean="0">
                <a:latin typeface="+mj-lt"/>
              </a:rPr>
              <a:t>REVISIÓN DEL CUMPLIMIENTO DE LA ENTREGA DE LOS INFORMES TRIMESTRALES A LA SHCP</a:t>
            </a:r>
            <a:endParaRPr lang="es-MX" sz="2800" b="1" dirty="0">
              <a:latin typeface="+mj-lt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6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6043" y="199132"/>
            <a:ext cx="7329487" cy="634082"/>
          </a:xfrm>
        </p:spPr>
        <p:txBody>
          <a:bodyPr/>
          <a:lstStyle/>
          <a:p>
            <a:pPr algn="r"/>
            <a:r>
              <a:rPr lang="es-MX" sz="2800" dirty="0" smtClean="0"/>
              <a:t>LGCG, Artículo 82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384176"/>
            <a:ext cx="7870757" cy="4205064"/>
          </a:xfrm>
        </p:spPr>
        <p:txBody>
          <a:bodyPr/>
          <a:lstStyle/>
          <a:p>
            <a:pPr marL="0" indent="0" algn="just">
              <a:buNone/>
            </a:pPr>
            <a:r>
              <a:rPr lang="x-none" sz="2700" b="1" dirty="0">
                <a:solidFill>
                  <a:schemeClr val="accent2">
                    <a:lumMod val="75000"/>
                  </a:schemeClr>
                </a:solidFill>
              </a:rPr>
              <a:t>La</a:t>
            </a:r>
            <a:r>
              <a:rPr lang="x-none" sz="2700" b="1" dirty="0"/>
              <a:t> </a:t>
            </a:r>
            <a:r>
              <a:rPr lang="x-none" sz="2700" b="1" dirty="0">
                <a:solidFill>
                  <a:srgbClr val="C00000"/>
                </a:solidFill>
              </a:rPr>
              <a:t>Auditoría Superior de la Federación y los órganos de fiscalización superior locales </a:t>
            </a:r>
            <a:r>
              <a:rPr lang="x-none" sz="2700" b="1" dirty="0">
                <a:solidFill>
                  <a:schemeClr val="accent2">
                    <a:lumMod val="75000"/>
                  </a:schemeClr>
                </a:solidFill>
              </a:rPr>
              <a:t>serán</a:t>
            </a:r>
            <a:r>
              <a:rPr lang="x-none" sz="2700" b="1" dirty="0"/>
              <a:t> </a:t>
            </a:r>
            <a:r>
              <a:rPr lang="x-none" sz="2700" b="1" dirty="0">
                <a:solidFill>
                  <a:schemeClr val="accent2">
                    <a:lumMod val="75000"/>
                  </a:schemeClr>
                </a:solidFill>
              </a:rPr>
              <a:t>responsables de</a:t>
            </a:r>
            <a:r>
              <a:rPr lang="x-none" sz="2700" b="1" dirty="0"/>
              <a:t> </a:t>
            </a:r>
            <a:r>
              <a:rPr lang="x-none" sz="2700" b="1" dirty="0">
                <a:solidFill>
                  <a:srgbClr val="C00000"/>
                </a:solidFill>
              </a:rPr>
              <a:t>vigilar la calidad</a:t>
            </a:r>
            <a:r>
              <a:rPr lang="x-none" sz="2700" b="1" dirty="0"/>
              <a:t> </a:t>
            </a:r>
            <a:r>
              <a:rPr lang="x-none" sz="2700" b="1" dirty="0" smtClean="0">
                <a:solidFill>
                  <a:schemeClr val="accent2">
                    <a:lumMod val="75000"/>
                  </a:schemeClr>
                </a:solidFill>
              </a:rPr>
              <a:t>de la información que proporcionen las entidades federativas</a:t>
            </a:r>
            <a:r>
              <a:rPr lang="x-none" sz="2700" b="1" dirty="0">
                <a:solidFill>
                  <a:schemeClr val="accent2">
                    <a:lumMod val="75000"/>
                  </a:schemeClr>
                </a:solidFill>
              </a:rPr>
              <a:t>, municipios y </a:t>
            </a:r>
            <a:r>
              <a:rPr lang="x-none" sz="2700" b="1" dirty="0" smtClean="0">
                <a:solidFill>
                  <a:schemeClr val="accent2">
                    <a:lumMod val="75000"/>
                  </a:schemeClr>
                </a:solidFill>
              </a:rPr>
              <a:t>demarcaciones </a:t>
            </a:r>
            <a:r>
              <a:rPr lang="x-none" sz="2700" b="1" dirty="0">
                <a:solidFill>
                  <a:schemeClr val="accent2">
                    <a:lumMod val="75000"/>
                  </a:schemeClr>
                </a:solidFill>
              </a:rPr>
              <a:t>territoriales del Distrito Federal, respecto al ejercicio y destino de los recursos públicos federales que por cualquier concepto les hayan sido ministrados.</a:t>
            </a:r>
            <a:endParaRPr lang="es-MX" sz="27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s-MX" sz="2700" b="1" dirty="0"/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13</a:t>
            </a:r>
          </a:p>
        </p:txBody>
      </p:sp>
      <p:cxnSp>
        <p:nvCxnSpPr>
          <p:cNvPr id="5" name="Conector recto 4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6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29487" cy="1143000"/>
          </a:xfrm>
        </p:spPr>
        <p:txBody>
          <a:bodyPr/>
          <a:lstStyle/>
          <a:p>
            <a:pPr algn="r"/>
            <a:r>
              <a:rPr lang="es-MX" sz="2800" dirty="0" err="1" smtClean="0"/>
              <a:t>PEF</a:t>
            </a:r>
            <a:r>
              <a:rPr lang="es-MX" sz="2800" dirty="0" smtClean="0"/>
              <a:t> 2016</a:t>
            </a:r>
            <a:br>
              <a:rPr lang="es-MX" sz="2800" dirty="0" smtClean="0"/>
            </a:br>
            <a:r>
              <a:rPr lang="es-MX" sz="2400" dirty="0" smtClean="0">
                <a:solidFill>
                  <a:srgbClr val="C00000"/>
                </a:solidFill>
              </a:rPr>
              <a:t>Artículo 28, fracción XII</a:t>
            </a:r>
            <a:endParaRPr lang="es-MX" sz="2800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764904"/>
          </a:xfrm>
        </p:spPr>
        <p:txBody>
          <a:bodyPr/>
          <a:lstStyle/>
          <a:p>
            <a:pPr marL="0" indent="0" algn="just">
              <a:buNone/>
            </a:pPr>
            <a:r>
              <a:rPr lang="es-ES" sz="2200" b="1" dirty="0" smtClean="0">
                <a:solidFill>
                  <a:schemeClr val="accent2">
                    <a:lumMod val="75000"/>
                  </a:schemeClr>
                </a:solidFill>
              </a:rPr>
              <a:t>Las </a:t>
            </a:r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entidades federativas, municipios y demarcaciones territoriales del Distrito Federal, a más tardar a los 20 días naturales posteriores al término del segundo trimestre de 2016, deberán enviar, </a:t>
            </a:r>
            <a:r>
              <a:rPr lang="es-ES" sz="2200" b="1" dirty="0" smtClean="0">
                <a:solidFill>
                  <a:schemeClr val="accent2">
                    <a:lumMod val="75000"/>
                  </a:schemeClr>
                </a:solidFill>
              </a:rPr>
              <a:t>… </a:t>
            </a:r>
            <a:r>
              <a:rPr lang="es-ES" sz="2200" b="1" dirty="0" smtClean="0">
                <a:solidFill>
                  <a:srgbClr val="C00000"/>
                </a:solidFill>
              </a:rPr>
              <a:t>informes </a:t>
            </a:r>
            <a:r>
              <a:rPr lang="es-ES" sz="2200" b="1" dirty="0">
                <a:solidFill>
                  <a:srgbClr val="C00000"/>
                </a:solidFill>
              </a:rPr>
              <a:t>definitivos </a:t>
            </a:r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sobre el ejercicio, destino, resultados y, en su caso, reintegros, de los recursos federales que les fueron transferidos durante </a:t>
            </a:r>
            <a:r>
              <a:rPr lang="es-ES" sz="2200" b="1" dirty="0">
                <a:solidFill>
                  <a:srgbClr val="C00000"/>
                </a:solidFill>
              </a:rPr>
              <a:t>2015</a:t>
            </a:r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. Lo anterior, sin perjuicio de la información que deben reportar al finalizar cada trimestre de 2016</a:t>
            </a:r>
            <a:r>
              <a:rPr lang="es-ES" sz="2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es-MX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14</a:t>
            </a:r>
          </a:p>
        </p:txBody>
      </p:sp>
      <p:cxnSp>
        <p:nvCxnSpPr>
          <p:cNvPr id="5" name="Conector recto 4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737" y="116632"/>
            <a:ext cx="7329487" cy="1143000"/>
          </a:xfrm>
        </p:spPr>
        <p:txBody>
          <a:bodyPr/>
          <a:lstStyle/>
          <a:p>
            <a:pPr algn="r"/>
            <a:r>
              <a:rPr lang="es-MX" sz="2800" dirty="0" smtClean="0"/>
              <a:t>Fondos y programas por revisar</a:t>
            </a:r>
            <a:br>
              <a:rPr lang="es-MX" sz="2800" dirty="0" smtClean="0"/>
            </a:br>
            <a:r>
              <a:rPr lang="es-MX" sz="2800" dirty="0" smtClean="0"/>
              <a:t> </a:t>
            </a:r>
            <a:r>
              <a:rPr lang="es-MX" sz="2600" dirty="0" smtClean="0">
                <a:solidFill>
                  <a:srgbClr val="C00000"/>
                </a:solidFill>
              </a:rPr>
              <a:t>Estatales</a:t>
            </a:r>
            <a:endParaRPr lang="es-MX" sz="2600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2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Ramo General 33</a:t>
            </a:r>
          </a:p>
          <a:p>
            <a:pPr marL="627063" indent="-271463">
              <a:buClr>
                <a:srgbClr val="C00000"/>
              </a:buClr>
            </a:pPr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FONE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7063" indent="-271463">
              <a:buClr>
                <a:srgbClr val="C00000"/>
              </a:buClr>
            </a:pPr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FASSA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7063" indent="-271463">
              <a:buClr>
                <a:srgbClr val="C00000"/>
              </a:buClr>
            </a:pPr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FISE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7063" indent="-271463">
              <a:buClr>
                <a:srgbClr val="C00000"/>
              </a:buClr>
            </a:pPr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FAM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7063" indent="-271463">
              <a:buClr>
                <a:srgbClr val="C00000"/>
              </a:buClr>
            </a:pPr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FAETA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7063" indent="-271463">
              <a:buClr>
                <a:srgbClr val="C00000"/>
              </a:buClr>
            </a:pPr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FASP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7063" indent="-271463">
              <a:buClr>
                <a:srgbClr val="C00000"/>
              </a:buClr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FAFEF</a:t>
            </a:r>
            <a:endParaRPr lang="es-MX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es-MX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15</a:t>
            </a:r>
          </a:p>
        </p:txBody>
      </p:sp>
      <p:cxnSp>
        <p:nvCxnSpPr>
          <p:cNvPr id="5" name="Conector recto 4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8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0912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Convenios de Descentralización</a:t>
            </a:r>
          </a:p>
          <a:p>
            <a:pPr marL="804863" indent="-273050">
              <a:buClr>
                <a:srgbClr val="C00000"/>
              </a:buClr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SPA</a:t>
            </a:r>
          </a:p>
          <a:p>
            <a:pPr marL="804863" indent="-273050">
              <a:buClr>
                <a:srgbClr val="C00000"/>
              </a:buClr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Programa de Escuela de Tiempo Completo</a:t>
            </a:r>
          </a:p>
          <a:p>
            <a:pPr marL="804863" indent="-273050">
              <a:buClr>
                <a:srgbClr val="C00000"/>
              </a:buClr>
            </a:pPr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Apoyos a centros y organizaciones de </a:t>
            </a: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educación</a:t>
            </a:r>
          </a:p>
          <a:p>
            <a:pPr marL="804863" indent="-273050">
              <a:buClr>
                <a:srgbClr val="C00000"/>
              </a:buClr>
            </a:pPr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Unidades Médicas </a:t>
            </a: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Móviles</a:t>
            </a:r>
          </a:p>
          <a:p>
            <a:pPr marL="531813" indent="0">
              <a:buClr>
                <a:srgbClr val="C00000"/>
              </a:buClr>
              <a:buNone/>
            </a:pPr>
            <a:endParaRPr lang="es-MX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Subsidios</a:t>
            </a:r>
          </a:p>
          <a:p>
            <a:pPr marL="804863" indent="-273050">
              <a:buClr>
                <a:srgbClr val="C00000"/>
              </a:buClr>
            </a:pPr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Seguro Popular</a:t>
            </a:r>
          </a:p>
          <a:p>
            <a:pPr marL="0" indent="0">
              <a:buClr>
                <a:srgbClr val="C00000"/>
              </a:buClr>
              <a:buNone/>
            </a:pPr>
            <a:endParaRPr lang="es-MX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16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816368" y="116632"/>
            <a:ext cx="7329487" cy="1143000"/>
          </a:xfrm>
        </p:spPr>
        <p:txBody>
          <a:bodyPr/>
          <a:lstStyle/>
          <a:p>
            <a:pPr algn="r"/>
            <a:r>
              <a:rPr lang="es-MX" sz="2800" dirty="0" smtClean="0"/>
              <a:t>Fondos y programas por revisar</a:t>
            </a:r>
            <a:br>
              <a:rPr lang="es-MX" sz="2800" dirty="0" smtClean="0"/>
            </a:br>
            <a:r>
              <a:rPr lang="es-MX" sz="2800" dirty="0" smtClean="0"/>
              <a:t> </a:t>
            </a:r>
            <a:r>
              <a:rPr lang="es-MX" sz="2600" dirty="0" smtClean="0">
                <a:solidFill>
                  <a:srgbClr val="C00000"/>
                </a:solidFill>
              </a:rPr>
              <a:t>Estatales</a:t>
            </a:r>
            <a:endParaRPr lang="es-MX" sz="2600" dirty="0">
              <a:solidFill>
                <a:srgbClr val="C0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3913" y="116632"/>
            <a:ext cx="7329487" cy="1143000"/>
          </a:xfrm>
        </p:spPr>
        <p:txBody>
          <a:bodyPr/>
          <a:lstStyle/>
          <a:p>
            <a:pPr algn="r"/>
            <a:r>
              <a:rPr lang="es-MX" sz="2800" dirty="0" smtClean="0"/>
              <a:t>Fondos y programas por revisar</a:t>
            </a:r>
            <a:br>
              <a:rPr lang="es-MX" sz="2800" dirty="0" smtClean="0"/>
            </a:br>
            <a:r>
              <a:rPr lang="es-MX" sz="2800" dirty="0" smtClean="0"/>
              <a:t> </a:t>
            </a:r>
            <a:r>
              <a:rPr lang="es-MX" sz="2600" dirty="0" smtClean="0">
                <a:solidFill>
                  <a:srgbClr val="C00000"/>
                </a:solidFill>
              </a:rPr>
              <a:t>Municipales</a:t>
            </a:r>
            <a:endParaRPr lang="es-MX" sz="2600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60040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Ramo General 33</a:t>
            </a:r>
          </a:p>
          <a:p>
            <a:pPr marL="725488">
              <a:buClr>
                <a:srgbClr val="C00000"/>
              </a:buClr>
            </a:pPr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FISM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725488">
              <a:buClr>
                <a:srgbClr val="C00000"/>
              </a:buClr>
            </a:pPr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FORTAMUN</a:t>
            </a:r>
            <a:endParaRPr lang="es-MX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725488">
              <a:buClr>
                <a:srgbClr val="C00000"/>
              </a:buClr>
            </a:pP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Convenios de Descentralización</a:t>
            </a:r>
          </a:p>
          <a:p>
            <a:pPr marL="725488">
              <a:buClr>
                <a:srgbClr val="C00000"/>
              </a:buClr>
            </a:pPr>
            <a:r>
              <a:rPr lang="es-MX" sz="2800" b="1" dirty="0" err="1" smtClean="0">
                <a:solidFill>
                  <a:schemeClr val="accent2">
                    <a:lumMod val="75000"/>
                  </a:schemeClr>
                </a:solidFill>
              </a:rPr>
              <a:t>SUBSEMUN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82588" indent="0">
              <a:buClr>
                <a:srgbClr val="C00000"/>
              </a:buClr>
              <a:buNone/>
            </a:pP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s-MX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17</a:t>
            </a:r>
          </a:p>
        </p:txBody>
      </p:sp>
      <p:cxnSp>
        <p:nvCxnSpPr>
          <p:cNvPr id="5" name="Conector recto 4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-99392"/>
            <a:ext cx="7329487" cy="1143000"/>
          </a:xfrm>
        </p:spPr>
        <p:txBody>
          <a:bodyPr/>
          <a:lstStyle/>
          <a:p>
            <a:pPr algn="r"/>
            <a:r>
              <a:rPr lang="es-MX" sz="2800" dirty="0" smtClean="0"/>
              <a:t>Aspectos a revisar por las EFSL 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Clr>
                <a:srgbClr val="C00000"/>
              </a:buClr>
              <a:buNone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Cumplimiento de la entrega de los informes trimestrales: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s-MX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908050" indent="-457200" algn="just">
              <a:buClr>
                <a:srgbClr val="C00000"/>
              </a:buClr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Formato de Gestión de Proyectos</a:t>
            </a:r>
          </a:p>
          <a:p>
            <a:pPr marL="908050" indent="-457200" algn="just">
              <a:buClr>
                <a:srgbClr val="C00000"/>
              </a:buClr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Avance Financiero</a:t>
            </a:r>
          </a:p>
          <a:p>
            <a:pPr marL="908050" indent="-457200" algn="just">
              <a:buClr>
                <a:srgbClr val="C00000"/>
              </a:buClr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Indicadores de Desempeño</a:t>
            </a: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18</a:t>
            </a:r>
          </a:p>
        </p:txBody>
      </p:sp>
      <p:cxnSp>
        <p:nvCxnSpPr>
          <p:cNvPr id="5" name="Conector recto 4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6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5085" y="908720"/>
            <a:ext cx="8229600" cy="4997152"/>
          </a:xfrm>
        </p:spPr>
        <p:txBody>
          <a:bodyPr/>
          <a:lstStyle/>
          <a:p>
            <a:pPr marL="0" indent="0" algn="just">
              <a:buNone/>
            </a:pPr>
            <a:r>
              <a:rPr lang="es-MX" sz="2200" b="1" dirty="0" smtClean="0">
                <a:solidFill>
                  <a:schemeClr val="accent2">
                    <a:lumMod val="75000"/>
                  </a:schemeClr>
                </a:solidFill>
              </a:rPr>
              <a:t>Calidad de la información:</a:t>
            </a:r>
          </a:p>
          <a:p>
            <a:pPr marL="908050" indent="-457200" algn="just"/>
            <a:r>
              <a:rPr lang="es-MX" sz="2200" b="1" dirty="0" smtClean="0">
                <a:solidFill>
                  <a:srgbClr val="C00000"/>
                </a:solidFill>
              </a:rPr>
              <a:t>Formato de Gestión de Proyectos</a:t>
            </a:r>
          </a:p>
          <a:p>
            <a:pPr marL="450850" indent="0" algn="just">
              <a:buNone/>
            </a:pP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Los recursos reportados en el Formato de Gestión de Proyectos corresponde únicamente a proyectos de infraestructura, de inversión y estudios; es decir, no incluye gasto corriente</a:t>
            </a:r>
            <a:r>
              <a:rPr lang="es-MX" sz="2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450850" indent="0" algn="just">
              <a:buNone/>
            </a:pPr>
            <a:endParaRPr lang="es-MX" sz="2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908050" indent="-457200" algn="just"/>
            <a:r>
              <a:rPr lang="es-MX" sz="2200" b="1" dirty="0" smtClean="0">
                <a:solidFill>
                  <a:srgbClr val="C00000"/>
                </a:solidFill>
              </a:rPr>
              <a:t>Avance Financiero</a:t>
            </a:r>
          </a:p>
          <a:p>
            <a:pPr marL="450850" indent="0" algn="just">
              <a:buNone/>
            </a:pP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La información reportada en las partidas genéricas del Formato de Nivel Financiero corresponde con los objetivos del </a:t>
            </a:r>
            <a:r>
              <a:rPr lang="es-MX" sz="2200" b="1" dirty="0" smtClean="0">
                <a:solidFill>
                  <a:schemeClr val="accent2">
                    <a:lumMod val="75000"/>
                  </a:schemeClr>
                </a:solidFill>
              </a:rPr>
              <a:t>fondo</a:t>
            </a:r>
          </a:p>
          <a:p>
            <a:pPr marL="450850" indent="0" algn="just">
              <a:buNone/>
            </a:pP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La información enviada a la SHCP del Formato Nivel Financiero </a:t>
            </a:r>
            <a:r>
              <a:rPr lang="es-MX" sz="2200" b="1" dirty="0" smtClean="0">
                <a:solidFill>
                  <a:schemeClr val="accent2">
                    <a:lumMod val="75000"/>
                  </a:schemeClr>
                </a:solidFill>
              </a:rPr>
              <a:t>coincide 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con la información financiera de la </a:t>
            </a:r>
            <a:r>
              <a:rPr lang="es-MX" sz="2200" b="1" dirty="0" smtClean="0">
                <a:solidFill>
                  <a:schemeClr val="accent2">
                    <a:lumMod val="75000"/>
                  </a:schemeClr>
                </a:solidFill>
              </a:rPr>
              <a:t>entidad.</a:t>
            </a:r>
            <a:endParaRPr lang="es-MX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823913" y="-90264"/>
            <a:ext cx="7329487" cy="1143000"/>
          </a:xfrm>
        </p:spPr>
        <p:txBody>
          <a:bodyPr/>
          <a:lstStyle/>
          <a:p>
            <a:pPr algn="r"/>
            <a:r>
              <a:rPr lang="es-MX" sz="2800" dirty="0" smtClean="0"/>
              <a:t>Aspectos a revisar por las EFSL</a:t>
            </a:r>
            <a:endParaRPr lang="es-MX" sz="2800" dirty="0"/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6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88032"/>
            <a:ext cx="7329487" cy="764704"/>
          </a:xfrm>
        </p:spPr>
        <p:txBody>
          <a:bodyPr/>
          <a:lstStyle/>
          <a:p>
            <a:pPr algn="r"/>
            <a:r>
              <a:rPr lang="es-MX" sz="2800" dirty="0" smtClean="0"/>
              <a:t>Promoción de la entrega de la información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0872" y="2132856"/>
            <a:ext cx="7941568" cy="2448272"/>
          </a:xfrm>
        </p:spPr>
        <p:txBody>
          <a:bodyPr/>
          <a:lstStyle/>
          <a:p>
            <a:pPr marL="0" indent="0" algn="just">
              <a:buNone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En el caso en que el Gobierno del Estado o los municipios no hubieren reportado la información correspondiente, las EFSL deberán promover su entrega en los trimestres subsecuentes.</a:t>
            </a:r>
            <a:endParaRPr lang="es-MX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20</a:t>
            </a: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1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3913" y="341784"/>
            <a:ext cx="7329487" cy="1143000"/>
          </a:xfrm>
        </p:spPr>
        <p:txBody>
          <a:bodyPr/>
          <a:lstStyle/>
          <a:p>
            <a:pPr algn="r"/>
            <a:r>
              <a:rPr lang="es-MX" sz="2600" dirty="0" smtClean="0"/>
              <a:t>Fechas de entrega por las EFSL del reporte de cumplimiento de los informes trimestrales, 2016</a:t>
            </a:r>
            <a:endParaRPr lang="es-MX" sz="2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058266"/>
              </p:ext>
            </p:extLst>
          </p:nvPr>
        </p:nvGraphicFramePr>
        <p:xfrm>
          <a:off x="1259632" y="2060848"/>
          <a:ext cx="6491064" cy="305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532"/>
                <a:gridCol w="3245532"/>
              </a:tblGrid>
              <a:tr h="509776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Trimestre</a:t>
                      </a:r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Fecha</a:t>
                      </a:r>
                      <a:endParaRPr lang="es-MX" b="1" dirty="0"/>
                    </a:p>
                  </a:txBody>
                  <a:tcPr anchor="ctr"/>
                </a:tc>
              </a:tr>
              <a:tr h="509776">
                <a:tc>
                  <a:txBody>
                    <a:bodyPr/>
                    <a:lstStyle/>
                    <a:p>
                      <a:pPr algn="just"/>
                      <a:r>
                        <a:rPr lang="es-MX" b="1" dirty="0" smtClean="0"/>
                        <a:t>Primer Trimestre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/>
                        <a:t>10 de junio</a:t>
                      </a:r>
                      <a:endParaRPr lang="es-MX" b="1" dirty="0"/>
                    </a:p>
                  </a:txBody>
                  <a:tcPr/>
                </a:tc>
              </a:tr>
              <a:tr h="509776">
                <a:tc>
                  <a:txBody>
                    <a:bodyPr/>
                    <a:lstStyle/>
                    <a:p>
                      <a:pPr algn="just"/>
                      <a:r>
                        <a:rPr lang="es-MX" b="1" dirty="0" smtClean="0"/>
                        <a:t>Segundo Trimestre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/>
                        <a:t>19 de agosto</a:t>
                      </a:r>
                      <a:endParaRPr lang="es-MX" b="1" dirty="0"/>
                    </a:p>
                  </a:txBody>
                  <a:tcPr/>
                </a:tc>
              </a:tr>
              <a:tr h="509776">
                <a:tc>
                  <a:txBody>
                    <a:bodyPr/>
                    <a:lstStyle/>
                    <a:p>
                      <a:pPr algn="just"/>
                      <a:r>
                        <a:rPr lang="es-MX" b="1" dirty="0" smtClean="0"/>
                        <a:t>Informe Final 2015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/>
                        <a:t>9 de septiembre</a:t>
                      </a:r>
                      <a:endParaRPr lang="es-MX" b="1" dirty="0"/>
                    </a:p>
                  </a:txBody>
                  <a:tcPr/>
                </a:tc>
              </a:tr>
              <a:tr h="509776">
                <a:tc>
                  <a:txBody>
                    <a:bodyPr/>
                    <a:lstStyle/>
                    <a:p>
                      <a:pPr algn="just"/>
                      <a:r>
                        <a:rPr lang="es-MX" b="1" dirty="0" smtClean="0"/>
                        <a:t>Tercer Trimestre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/>
                        <a:t>21 de octubre</a:t>
                      </a:r>
                      <a:endParaRPr lang="es-MX" b="1" dirty="0"/>
                    </a:p>
                  </a:txBody>
                  <a:tcPr/>
                </a:tc>
              </a:tr>
              <a:tr h="509776">
                <a:tc>
                  <a:txBody>
                    <a:bodyPr/>
                    <a:lstStyle/>
                    <a:p>
                      <a:pPr algn="just"/>
                      <a:r>
                        <a:rPr lang="es-MX" b="1" dirty="0" smtClean="0"/>
                        <a:t>Cuarto Trimestre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/>
                        <a:t>26 de febrero</a:t>
                      </a:r>
                      <a:r>
                        <a:rPr lang="es-MX" b="1" baseline="0" dirty="0" smtClean="0"/>
                        <a:t> 2017</a:t>
                      </a:r>
                      <a:endParaRPr lang="es-MX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21</a:t>
            </a:r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5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197" y="301217"/>
            <a:ext cx="7931224" cy="1143000"/>
          </a:xfrm>
        </p:spPr>
        <p:txBody>
          <a:bodyPr/>
          <a:lstStyle/>
          <a:p>
            <a:pPr algn="r"/>
            <a:r>
              <a:rPr lang="es-MX" sz="2800" b="1" dirty="0" smtClean="0"/>
              <a:t>XVIII Asamblea General Ordinaria </a:t>
            </a:r>
            <a:br>
              <a:rPr lang="es-MX" sz="2800" b="1" dirty="0" smtClean="0"/>
            </a:br>
            <a:r>
              <a:rPr lang="es-MX" sz="2800" b="1" dirty="0" smtClean="0"/>
              <a:t>de </a:t>
            </a:r>
            <a:r>
              <a:rPr lang="es-MX" sz="2800" b="1" dirty="0"/>
              <a:t>l</a:t>
            </a:r>
            <a:r>
              <a:rPr lang="es-MX" sz="2800" b="1" dirty="0" smtClean="0"/>
              <a:t>a </a:t>
            </a:r>
            <a:r>
              <a:rPr lang="es-MX" sz="2800" b="1" dirty="0" err="1" smtClean="0"/>
              <a:t>Asofis</a:t>
            </a:r>
            <a:r>
              <a:rPr lang="es-MX" sz="2800" dirty="0" smtClean="0"/>
              <a:t/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9208" y="1340768"/>
            <a:ext cx="8147248" cy="4205064"/>
          </a:xfrm>
        </p:spPr>
        <p:txBody>
          <a:bodyPr/>
          <a:lstStyle/>
          <a:p>
            <a:pPr marL="0" indent="0" algn="just">
              <a:buNone/>
            </a:pPr>
            <a:r>
              <a:rPr lang="es-MX" sz="2800" b="1" dirty="0">
                <a:solidFill>
                  <a:srgbClr val="C00000"/>
                </a:solidFill>
              </a:rPr>
              <a:t>Acuerdo </a:t>
            </a:r>
            <a:r>
              <a:rPr lang="es-MX" sz="2800" b="1" dirty="0" smtClean="0">
                <a:solidFill>
                  <a:srgbClr val="C00000"/>
                </a:solidFill>
              </a:rPr>
              <a:t>doce:</a:t>
            </a:r>
            <a:endParaRPr lang="es-MX" sz="28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es-MX" sz="1800" b="1" dirty="0"/>
          </a:p>
          <a:p>
            <a:pPr marL="0" indent="0" algn="just">
              <a:buNone/>
            </a:pPr>
            <a:r>
              <a:rPr lang="es-MX" sz="2200" b="1" dirty="0" smtClean="0">
                <a:solidFill>
                  <a:schemeClr val="accent2">
                    <a:lumMod val="75000"/>
                  </a:schemeClr>
                </a:solidFill>
              </a:rPr>
              <a:t>“La 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Presidencia coordinará con los integrantes de la ASOFIS las medidas necesarias para verificar el</a:t>
            </a:r>
            <a:r>
              <a:rPr lang="es-MX" sz="2200" b="1" dirty="0"/>
              <a:t> </a:t>
            </a:r>
            <a:r>
              <a:rPr lang="es-MX" sz="2200" b="1" dirty="0">
                <a:solidFill>
                  <a:srgbClr val="C00000"/>
                </a:solidFill>
              </a:rPr>
              <a:t>adecuado cumplimiento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, por parte de estados y municipios, de la</a:t>
            </a:r>
            <a:r>
              <a:rPr lang="es-MX" sz="2200" b="1" dirty="0"/>
              <a:t> </a:t>
            </a:r>
            <a:r>
              <a:rPr lang="es-MX" sz="2200" b="1" dirty="0">
                <a:solidFill>
                  <a:srgbClr val="C00000"/>
                </a:solidFill>
              </a:rPr>
              <a:t>entrega de los informes trimestrales</a:t>
            </a:r>
            <a:r>
              <a:rPr lang="es-MX" sz="2200" b="1" dirty="0"/>
              <a:t> 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contemplados en la Ley General de Contabilidad Gubernamental, </a:t>
            </a:r>
            <a:r>
              <a:rPr lang="es-MX" sz="2200" b="1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Ley de Coordinación Fiscal y la Ley Federal de Presupuesto y Responsabilidad Hacendaria </a:t>
            </a:r>
            <a:r>
              <a:rPr lang="es-MX" sz="2200" b="1" dirty="0">
                <a:solidFill>
                  <a:srgbClr val="FF0000"/>
                </a:solidFill>
              </a:rPr>
              <a:t>sobre el ejercicio, destino y resultados de los recursos federales transferidos.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 Esto se hará mediante el Portal Aplicativo de la Secretaría de Hacienda (</a:t>
            </a:r>
            <a:r>
              <a:rPr lang="es-MX" sz="2200" b="1" dirty="0" err="1">
                <a:solidFill>
                  <a:schemeClr val="accent2">
                    <a:lumMod val="75000"/>
                  </a:schemeClr>
                </a:solidFill>
              </a:rPr>
              <a:t>PASH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</a:rPr>
              <a:t>).”</a:t>
            </a:r>
          </a:p>
          <a:p>
            <a:pPr algn="just"/>
            <a:endParaRPr lang="es-MX" sz="2200" b="1" dirty="0"/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8</a:t>
            </a:r>
          </a:p>
        </p:txBody>
      </p:sp>
      <p:cxnSp>
        <p:nvCxnSpPr>
          <p:cNvPr id="5" name="Conector recto 4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6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0587" y="-90264"/>
            <a:ext cx="7329487" cy="1143000"/>
          </a:xfrm>
        </p:spPr>
        <p:txBody>
          <a:bodyPr/>
          <a:lstStyle/>
          <a:p>
            <a:pPr algn="r"/>
            <a:r>
              <a:rPr lang="es-MX" sz="2800" dirty="0" smtClean="0"/>
              <a:t>Asistencia y capacitación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2664296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La ASF enviará una nota metodológica para apoyar el desarrollo de las actividades y proporcionará la asistencia  y capacitación necesarias.</a:t>
            </a: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22</a:t>
            </a: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2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260848"/>
          </a:xfrm>
        </p:spPr>
        <p:txBody>
          <a:bodyPr/>
          <a:lstStyle/>
          <a:p>
            <a:pPr marL="0" indent="0" algn="ctr">
              <a:buNone/>
            </a:pPr>
            <a:r>
              <a:rPr lang="es-MX" sz="7200" b="1" dirty="0" smtClean="0">
                <a:solidFill>
                  <a:schemeClr val="accent2">
                    <a:lumMod val="75000"/>
                  </a:schemeClr>
                </a:solidFill>
              </a:rPr>
              <a:t>GRACIAS</a:t>
            </a:r>
            <a:endParaRPr lang="es-MX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23</a:t>
            </a:r>
          </a:p>
        </p:txBody>
      </p:sp>
    </p:spTree>
    <p:extLst>
      <p:ext uri="{BB962C8B-B14F-4D97-AF65-F5344CB8AC3E}">
        <p14:creationId xmlns:p14="http://schemas.microsoft.com/office/powerpoint/2010/main" val="5504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ctrTitle"/>
          </p:nvPr>
        </p:nvSpPr>
        <p:spPr>
          <a:xfrm>
            <a:off x="398463" y="2670175"/>
            <a:ext cx="8205787" cy="1470025"/>
          </a:xfrm>
        </p:spPr>
        <p:txBody>
          <a:bodyPr/>
          <a:lstStyle/>
          <a:p>
            <a:pPr algn="ctr" eaLnBrk="1" hangingPunct="1"/>
            <a:r>
              <a:rPr lang="es-MX" altLang="es-MX" sz="4400" dirty="0" smtClean="0">
                <a:solidFill>
                  <a:schemeClr val="accent1"/>
                </a:solidFill>
              </a:rPr>
              <a:t>AUDITORÍA  AL SISTEMA DE EVALUACIÓN DE DESEMPEÑO DEL GASTO FEDERALIZADO </a:t>
            </a:r>
          </a:p>
        </p:txBody>
      </p:sp>
      <p:sp>
        <p:nvSpPr>
          <p:cNvPr id="17411" name="2 Subtítulo"/>
          <p:cNvSpPr>
            <a:spLocks noGrp="1"/>
          </p:cNvSpPr>
          <p:nvPr>
            <p:ph type="subTitle" idx="1"/>
          </p:nvPr>
        </p:nvSpPr>
        <p:spPr>
          <a:xfrm>
            <a:off x="1300163" y="4906963"/>
            <a:ext cx="6400800" cy="1114425"/>
          </a:xfrm>
        </p:spPr>
        <p:txBody>
          <a:bodyPr/>
          <a:lstStyle/>
          <a:p>
            <a:pPr eaLnBrk="1" hangingPunct="1"/>
            <a:r>
              <a:rPr lang="es-MX" altLang="es-MX" smtClean="0">
                <a:solidFill>
                  <a:srgbClr val="737373"/>
                </a:solidFill>
              </a:rPr>
              <a:t>Mayo de 2016</a:t>
            </a:r>
          </a:p>
        </p:txBody>
      </p:sp>
    </p:spTree>
    <p:extLst>
      <p:ext uri="{BB962C8B-B14F-4D97-AF65-F5344CB8AC3E}">
        <p14:creationId xmlns:p14="http://schemas.microsoft.com/office/powerpoint/2010/main" val="920874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</a:t>
            </a:r>
            <a:fld id="{F8AB4B67-72A3-47AD-B76D-FC592DF65F6F}" type="slidenum">
              <a:rPr lang="es-MX" altLang="es-MX" sz="1100">
                <a:solidFill>
                  <a:schemeClr val="bg1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23</a:t>
            </a:fld>
            <a:endParaRPr lang="es-MX" altLang="es-MX" sz="110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4288" y="1768475"/>
            <a:ext cx="8474076" cy="101123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7" name="7 Triángulo isósceles"/>
          <p:cNvSpPr/>
          <p:nvPr/>
        </p:nvSpPr>
        <p:spPr>
          <a:xfrm rot="5400000">
            <a:off x="-53181" y="1834356"/>
            <a:ext cx="477837" cy="400051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9" name="6 Rectángulo"/>
          <p:cNvSpPr/>
          <p:nvPr/>
        </p:nvSpPr>
        <p:spPr>
          <a:xfrm>
            <a:off x="3019425" y="260350"/>
            <a:ext cx="6124575" cy="5048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Sistema de Evaluación del Desempeño (SED)</a:t>
            </a:r>
          </a:p>
        </p:txBody>
      </p:sp>
      <p:sp>
        <p:nvSpPr>
          <p:cNvPr id="10" name="Subtítulo 2"/>
          <p:cNvSpPr txBox="1">
            <a:spLocks/>
          </p:cNvSpPr>
          <p:nvPr/>
        </p:nvSpPr>
        <p:spPr bwMode="auto">
          <a:xfrm>
            <a:off x="539750" y="1841500"/>
            <a:ext cx="7704138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000" kern="1200" baseline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MX" sz="2400" b="1" dirty="0" smtClean="0">
                <a:solidFill>
                  <a:srgbClr val="002060"/>
                </a:solidFill>
              </a:rPr>
              <a:t>Reducido avance de la materia de evaluación en la gestión del Gasto Federalizado (GF).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s-MX" sz="2400" b="1" dirty="0" smtClean="0">
              <a:solidFill>
                <a:srgbClr val="00206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MX" sz="2400" b="1" dirty="0" smtClean="0">
                <a:solidFill>
                  <a:srgbClr val="002060"/>
                </a:solidFill>
              </a:rPr>
              <a:t>Es limitado el apoyo de la evaluación al mejoramiento de la gestión del GF, la cual tiene elevadas insuficiencias como lo muestran los resultados de su fiscalización (</a:t>
            </a:r>
            <a:r>
              <a:rPr lang="es-MX" sz="2400" b="1" dirty="0" smtClean="0">
                <a:solidFill>
                  <a:schemeClr val="accent4"/>
                </a:solidFill>
              </a:rPr>
              <a:t>promedio del monto observado</a:t>
            </a:r>
            <a:r>
              <a:rPr lang="es-MX" sz="2400" b="1" dirty="0" smtClean="0">
                <a:solidFill>
                  <a:srgbClr val="002060"/>
                </a:solidFill>
              </a:rPr>
              <a:t> en las </a:t>
            </a:r>
            <a:r>
              <a:rPr lang="es-MX" sz="2400" b="1" dirty="0" smtClean="0">
                <a:solidFill>
                  <a:schemeClr val="accent4"/>
                </a:solidFill>
              </a:rPr>
              <a:t>últimas tres CP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smtClean="0">
                <a:solidFill>
                  <a:schemeClr val="accent4"/>
                </a:solidFill>
              </a:rPr>
              <a:t>74 </a:t>
            </a:r>
            <a:r>
              <a:rPr lang="es-MX" sz="2400" b="1" dirty="0" err="1" smtClean="0">
                <a:solidFill>
                  <a:schemeClr val="accent4"/>
                </a:solidFill>
              </a:rPr>
              <a:t>mmdp</a:t>
            </a:r>
            <a:r>
              <a:rPr lang="es-MX" sz="2400" b="1" dirty="0" smtClean="0">
                <a:solidFill>
                  <a:srgbClr val="002060"/>
                </a:solidFill>
              </a:rPr>
              <a:t>).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s-MX" sz="2400" b="1" dirty="0" smtClean="0">
              <a:solidFill>
                <a:srgbClr val="00206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s-MX" sz="2400" b="1" dirty="0" smtClean="0">
              <a:solidFill>
                <a:srgbClr val="00206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s-MX" sz="2400" b="1" dirty="0" smtClean="0">
              <a:solidFill>
                <a:srgbClr val="00206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s-MX" sz="2400" b="1" dirty="0" smtClean="0">
              <a:solidFill>
                <a:srgbClr val="00206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s-MX" sz="2400" b="1" dirty="0">
              <a:solidFill>
                <a:srgbClr val="002060"/>
              </a:solidFill>
            </a:endParaRPr>
          </a:p>
        </p:txBody>
      </p:sp>
      <p:sp>
        <p:nvSpPr>
          <p:cNvPr id="11" name="7 Triángulo isósceles"/>
          <p:cNvSpPr/>
          <p:nvPr/>
        </p:nvSpPr>
        <p:spPr>
          <a:xfrm rot="5400000">
            <a:off x="-52387" y="3130549"/>
            <a:ext cx="476250" cy="400051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774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3019425" y="260350"/>
            <a:ext cx="6124575" cy="5048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Sistema de Evaluación del Desempeño (SED)</a:t>
            </a:r>
          </a:p>
        </p:txBody>
      </p:sp>
      <p:sp>
        <p:nvSpPr>
          <p:cNvPr id="19459" name="Rectángulo 2"/>
          <p:cNvSpPr>
            <a:spLocks noChangeArrowheads="1"/>
          </p:cNvSpPr>
          <p:nvPr/>
        </p:nvSpPr>
        <p:spPr bwMode="auto">
          <a:xfrm>
            <a:off x="755650" y="1412875"/>
            <a:ext cx="77041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MX" altLang="es-MX" sz="2400" b="1">
                <a:solidFill>
                  <a:srgbClr val="002060"/>
                </a:solidFill>
              </a:rPr>
              <a:t>Poco avance de la evaluación, no obstante ser un mandato: </a:t>
            </a:r>
            <a:endParaRPr lang="es-MX" altLang="es-MX" sz="2400">
              <a:solidFill>
                <a:schemeClr val="tx1"/>
              </a:solidFill>
            </a:endParaRPr>
          </a:p>
        </p:txBody>
      </p:sp>
      <p:sp>
        <p:nvSpPr>
          <p:cNvPr id="9" name="3 Rectángulo"/>
          <p:cNvSpPr/>
          <p:nvPr/>
        </p:nvSpPr>
        <p:spPr>
          <a:xfrm>
            <a:off x="755650" y="2790825"/>
            <a:ext cx="7632700" cy="433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es-MX" sz="2000" b="1" i="1" dirty="0">
                <a:solidFill>
                  <a:schemeClr val="tx1"/>
                </a:solidFill>
              </a:rPr>
              <a:t>Constitución Política de los Estados Unidos Mexicanos</a:t>
            </a:r>
          </a:p>
        </p:txBody>
      </p:sp>
      <p:sp>
        <p:nvSpPr>
          <p:cNvPr id="10" name="5 Rectángulo"/>
          <p:cNvSpPr/>
          <p:nvPr/>
        </p:nvSpPr>
        <p:spPr>
          <a:xfrm>
            <a:off x="755650" y="2359025"/>
            <a:ext cx="4392613" cy="4318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MX" sz="2400" b="1" dirty="0"/>
              <a:t>Art. 134</a:t>
            </a:r>
          </a:p>
        </p:txBody>
      </p:sp>
      <p:sp>
        <p:nvSpPr>
          <p:cNvPr id="11" name="3 Rectángulo"/>
          <p:cNvSpPr/>
          <p:nvPr/>
        </p:nvSpPr>
        <p:spPr>
          <a:xfrm>
            <a:off x="755650" y="3933825"/>
            <a:ext cx="7632700" cy="431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es-MX" sz="2000" b="1" i="1" dirty="0">
                <a:solidFill>
                  <a:schemeClr val="tx1"/>
                </a:solidFill>
              </a:rPr>
              <a:t>Ley Federal de Presupuesto y Responsabilidad Hacendaria</a:t>
            </a:r>
          </a:p>
        </p:txBody>
      </p:sp>
      <p:sp>
        <p:nvSpPr>
          <p:cNvPr id="12" name="5 Rectángulo"/>
          <p:cNvSpPr/>
          <p:nvPr/>
        </p:nvSpPr>
        <p:spPr>
          <a:xfrm>
            <a:off x="755650" y="3500438"/>
            <a:ext cx="4392613" cy="43338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/>
              <a:t>Art. 85 </a:t>
            </a:r>
            <a:r>
              <a:rPr lang="es-MX" sz="2400" b="1" dirty="0" err="1"/>
              <a:t>Fracc</a:t>
            </a:r>
            <a:r>
              <a:rPr lang="es-MX" sz="2400" b="1" dirty="0"/>
              <a:t>. I y II y Art. 110</a:t>
            </a:r>
          </a:p>
        </p:txBody>
      </p:sp>
      <p:sp>
        <p:nvSpPr>
          <p:cNvPr id="13" name="3 Rectángulo"/>
          <p:cNvSpPr/>
          <p:nvPr/>
        </p:nvSpPr>
        <p:spPr>
          <a:xfrm>
            <a:off x="755650" y="5075238"/>
            <a:ext cx="7632700" cy="431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es-MX" sz="2000" b="1" i="1" dirty="0">
                <a:solidFill>
                  <a:schemeClr val="tx1"/>
                </a:solidFill>
              </a:rPr>
              <a:t>Ley de Coordinación Fiscal</a:t>
            </a:r>
          </a:p>
        </p:txBody>
      </p:sp>
      <p:sp>
        <p:nvSpPr>
          <p:cNvPr id="14" name="5 Rectángulo"/>
          <p:cNvSpPr/>
          <p:nvPr/>
        </p:nvSpPr>
        <p:spPr>
          <a:xfrm>
            <a:off x="755650" y="4641850"/>
            <a:ext cx="4392613" cy="43338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MX" sz="2400" b="1" dirty="0"/>
              <a:t>Art. 49</a:t>
            </a:r>
          </a:p>
        </p:txBody>
      </p:sp>
      <p:sp>
        <p:nvSpPr>
          <p:cNvPr id="19466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3</a:t>
            </a:r>
          </a:p>
        </p:txBody>
      </p:sp>
    </p:spTree>
    <p:extLst>
      <p:ext uri="{BB962C8B-B14F-4D97-AF65-F5344CB8AC3E}">
        <p14:creationId xmlns:p14="http://schemas.microsoft.com/office/powerpoint/2010/main" val="40810287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4</a:t>
            </a:r>
          </a:p>
        </p:txBody>
      </p:sp>
      <p:sp>
        <p:nvSpPr>
          <p:cNvPr id="5" name="6 Rectángulo"/>
          <p:cNvSpPr/>
          <p:nvPr/>
        </p:nvSpPr>
        <p:spPr>
          <a:xfrm>
            <a:off x="3019425" y="260350"/>
            <a:ext cx="6124575" cy="5048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Sistema de Evaluación del Desempeño (SED)</a:t>
            </a:r>
          </a:p>
        </p:txBody>
      </p:sp>
      <p:sp>
        <p:nvSpPr>
          <p:cNvPr id="6" name="3 Rectángulo"/>
          <p:cNvSpPr/>
          <p:nvPr/>
        </p:nvSpPr>
        <p:spPr>
          <a:xfrm>
            <a:off x="611188" y="2559050"/>
            <a:ext cx="1584325" cy="1108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3200" b="1" dirty="0"/>
              <a:t>SED</a:t>
            </a:r>
          </a:p>
        </p:txBody>
      </p:sp>
      <p:sp>
        <p:nvSpPr>
          <p:cNvPr id="7" name="5 Igual que"/>
          <p:cNvSpPr/>
          <p:nvPr/>
        </p:nvSpPr>
        <p:spPr>
          <a:xfrm>
            <a:off x="2332038" y="2852738"/>
            <a:ext cx="792162" cy="576262"/>
          </a:xfrm>
          <a:prstGeom prst="mathEqual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>
              <a:solidFill>
                <a:schemeClr val="tx1"/>
              </a:solidFill>
            </a:endParaRPr>
          </a:p>
        </p:txBody>
      </p:sp>
      <p:sp>
        <p:nvSpPr>
          <p:cNvPr id="20486" name="Rectángulo 1"/>
          <p:cNvSpPr>
            <a:spLocks noChangeArrowheads="1"/>
          </p:cNvSpPr>
          <p:nvPr/>
        </p:nvSpPr>
        <p:spPr bwMode="auto">
          <a:xfrm>
            <a:off x="3108325" y="1350963"/>
            <a:ext cx="5697538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Conjunto de elementos metodológicos que permiten realizar una valoración objetiva del desempeño de los programas, bajo los principios de verificación del grado de cumplimiento de metas y objetivos, con base en indicadores estratégicos y de gestión que permitan conocer el impacto social de los programas y de los proyectos (Art. 2º de la LFPRH).</a:t>
            </a:r>
          </a:p>
        </p:txBody>
      </p:sp>
    </p:spTree>
    <p:extLst>
      <p:ext uri="{BB962C8B-B14F-4D97-AF65-F5344CB8AC3E}">
        <p14:creationId xmlns:p14="http://schemas.microsoft.com/office/powerpoint/2010/main" val="4288675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"/>
          <p:cNvSpPr/>
          <p:nvPr/>
        </p:nvSpPr>
        <p:spPr>
          <a:xfrm>
            <a:off x="3995738" y="260350"/>
            <a:ext cx="5148262" cy="7921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Auditoría al Sistema de Evaluación </a:t>
            </a:r>
            <a:r>
              <a:rPr lang="es-MX" sz="2100" b="1" dirty="0" smtClean="0">
                <a:solidFill>
                  <a:prstClr val="white"/>
                </a:solidFill>
              </a:rPr>
              <a:t>de </a:t>
            </a:r>
            <a:r>
              <a:rPr lang="es-MX" sz="2100" b="1" dirty="0">
                <a:solidFill>
                  <a:prstClr val="white"/>
                </a:solidFill>
              </a:rPr>
              <a:t>Desempeño del Gasto Federalizado</a:t>
            </a:r>
          </a:p>
        </p:txBody>
      </p:sp>
      <p:sp>
        <p:nvSpPr>
          <p:cNvPr id="22531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6</a:t>
            </a: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0" y="1844675"/>
            <a:ext cx="2303463" cy="627063"/>
          </a:xfrm>
          <a:prstGeom prst="snip2Diag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/>
              <a:t>Auditoría a: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95288" y="2947988"/>
            <a:ext cx="5084762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spcAft>
                <a:spcPts val="1000"/>
              </a:spcAft>
              <a:buClr>
                <a:schemeClr val="accent4"/>
              </a:buClr>
              <a:buSzPct val="140000"/>
              <a:defRPr/>
            </a:pPr>
            <a:r>
              <a:rPr lang="es-MX" sz="2200" b="1" dirty="0">
                <a:solidFill>
                  <a:srgbClr val="002060"/>
                </a:solidFill>
              </a:rPr>
              <a:t>Sistema de evaluación del </a:t>
            </a:r>
            <a:r>
              <a:rPr lang="es-MX" sz="2200" b="1" dirty="0" smtClean="0">
                <a:solidFill>
                  <a:srgbClr val="002060"/>
                </a:solidFill>
              </a:rPr>
              <a:t>desempeño con el fin de:</a:t>
            </a:r>
            <a:endParaRPr lang="es-MX" sz="2200" b="1" dirty="0">
              <a:solidFill>
                <a:srgbClr val="00206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416675" y="2133600"/>
            <a:ext cx="2433638" cy="8874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6416675" y="3236913"/>
            <a:ext cx="2433638" cy="19907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9" name="5 Igual que"/>
          <p:cNvSpPr/>
          <p:nvPr/>
        </p:nvSpPr>
        <p:spPr>
          <a:xfrm>
            <a:off x="5518150" y="2924175"/>
            <a:ext cx="660400" cy="576263"/>
          </a:xfrm>
          <a:prstGeom prst="mathEqual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>
              <a:solidFill>
                <a:schemeClr val="tx1"/>
              </a:solidFill>
            </a:endParaRPr>
          </a:p>
        </p:txBody>
      </p:sp>
      <p:sp>
        <p:nvSpPr>
          <p:cNvPr id="22537" name="Rectángulo 9"/>
          <p:cNvSpPr>
            <a:spLocks noChangeArrowheads="1"/>
          </p:cNvSpPr>
          <p:nvPr/>
        </p:nvSpPr>
        <p:spPr bwMode="auto">
          <a:xfrm>
            <a:off x="6227763" y="2157413"/>
            <a:ext cx="2794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2400" b="1">
                <a:solidFill>
                  <a:srgbClr val="002060"/>
                </a:solidFill>
              </a:rPr>
              <a:t>Revisar su avance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MX" altLang="es-MX" sz="2400" b="1">
              <a:solidFill>
                <a:srgbClr val="00206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2400" b="1">
                <a:solidFill>
                  <a:srgbClr val="002060"/>
                </a:solidFill>
              </a:rPr>
              <a:t>Impulsar su desarrollo como una cultura y práctica institucional</a:t>
            </a:r>
            <a:endParaRPr lang="es-MX" altLang="es-MX" sz="2400" b="1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88913" y="3079750"/>
            <a:ext cx="204787" cy="2047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710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67400" y="260350"/>
            <a:ext cx="3276600" cy="5048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Alcance de la Auditoría</a:t>
            </a:r>
          </a:p>
        </p:txBody>
      </p:sp>
      <p:sp>
        <p:nvSpPr>
          <p:cNvPr id="2355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7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74688" y="1336675"/>
            <a:ext cx="2592387" cy="2016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rgbClr val="002060"/>
                </a:solidFill>
              </a:rPr>
              <a:t>SHCP y Dependencias Federales Coordinadoras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267075" y="2044700"/>
            <a:ext cx="2592388" cy="2016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rgbClr val="002060"/>
                </a:solidFill>
              </a:rPr>
              <a:t>Una muestra de Entidades Federativas y Municipios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867400" y="2997200"/>
            <a:ext cx="2592388" cy="2016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rgbClr val="002060"/>
                </a:solidFill>
              </a:rPr>
              <a:t>Principales fondos y programas del GF</a:t>
            </a:r>
          </a:p>
        </p:txBody>
      </p:sp>
    </p:spTree>
    <p:extLst>
      <p:ext uri="{BB962C8B-B14F-4D97-AF65-F5344CB8AC3E}">
        <p14:creationId xmlns:p14="http://schemas.microsoft.com/office/powerpoint/2010/main" val="2012698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Rectángulo"/>
          <p:cNvSpPr/>
          <p:nvPr/>
        </p:nvSpPr>
        <p:spPr>
          <a:xfrm>
            <a:off x="0" y="2852738"/>
            <a:ext cx="8475663" cy="5064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8" name="5 Rectángulo"/>
          <p:cNvSpPr/>
          <p:nvPr/>
        </p:nvSpPr>
        <p:spPr>
          <a:xfrm>
            <a:off x="0" y="4314825"/>
            <a:ext cx="8475663" cy="9144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24580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8</a:t>
            </a:r>
          </a:p>
        </p:txBody>
      </p:sp>
      <p:sp>
        <p:nvSpPr>
          <p:cNvPr id="5" name="6 Rectángulo"/>
          <p:cNvSpPr/>
          <p:nvPr/>
        </p:nvSpPr>
        <p:spPr>
          <a:xfrm>
            <a:off x="5435600" y="260350"/>
            <a:ext cx="3708400" cy="5048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Participación de las EFSL</a:t>
            </a:r>
          </a:p>
        </p:txBody>
      </p:sp>
      <p:sp>
        <p:nvSpPr>
          <p:cNvPr id="24582" name="Subtítulo 2"/>
          <p:cNvSpPr txBox="1">
            <a:spLocks/>
          </p:cNvSpPr>
          <p:nvPr/>
        </p:nvSpPr>
        <p:spPr bwMode="auto">
          <a:xfrm>
            <a:off x="395288" y="1268413"/>
            <a:ext cx="79216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endParaRPr lang="es-MX" altLang="es-MX" sz="2400" b="1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s-MX" altLang="es-MX" sz="2400" b="1">
                <a:solidFill>
                  <a:srgbClr val="FF0000"/>
                </a:solidFill>
              </a:rPr>
              <a:t>Se invita a las EFSL</a:t>
            </a:r>
            <a:r>
              <a:rPr lang="es-MX" altLang="es-MX" sz="2400" b="1">
                <a:solidFill>
                  <a:srgbClr val="002060"/>
                </a:solidFill>
              </a:rPr>
              <a:t> a participar en la auditoría. Esta participación coadyuvaría a:</a:t>
            </a:r>
          </a:p>
          <a:p>
            <a:pPr algn="just">
              <a:buFont typeface="Arial" panose="020B0604020202020204" pitchFamily="34" charset="0"/>
              <a:buNone/>
            </a:pPr>
            <a:endParaRPr lang="es-MX" altLang="es-MX" sz="2400" b="1">
              <a:solidFill>
                <a:srgbClr val="002060"/>
              </a:solidFill>
            </a:endParaRPr>
          </a:p>
          <a:p>
            <a:pPr algn="just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s-MX" altLang="es-MX" sz="2400" b="1">
                <a:solidFill>
                  <a:srgbClr val="002060"/>
                </a:solidFill>
              </a:rPr>
              <a:t>Aumentar la cobertura y alcance de la revisión.</a:t>
            </a:r>
          </a:p>
          <a:p>
            <a:pPr algn="just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s-MX" altLang="es-MX" sz="2400" b="1">
                <a:solidFill>
                  <a:srgbClr val="002060"/>
                </a:solidFill>
              </a:rPr>
              <a:t>Intercambiar  y desarrollar conocimientos en un tema prioritario.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s-MX" altLang="es-MX" sz="2400" b="1">
                <a:solidFill>
                  <a:srgbClr val="002060"/>
                </a:solidFill>
              </a:rPr>
              <a:t>Avanzar en la coordinación de acciones de auditoría, objetivo del SNF. </a:t>
            </a:r>
          </a:p>
          <a:p>
            <a:pPr algn="just">
              <a:buFont typeface="Arial" panose="020B0604020202020204" pitchFamily="34" charset="0"/>
              <a:buNone/>
            </a:pPr>
            <a:endParaRPr lang="es-MX" altLang="es-MX" sz="2400" b="1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endParaRPr lang="es-MX" altLang="es-MX" sz="2400" b="1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endParaRPr lang="es-MX" altLang="es-MX" sz="2400" b="1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endParaRPr lang="es-MX" altLang="es-MX" sz="2400" b="1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endParaRPr lang="es-MX" altLang="es-MX" sz="2400" b="1">
              <a:solidFill>
                <a:srgbClr val="002060"/>
              </a:solidFill>
            </a:endParaRPr>
          </a:p>
        </p:txBody>
      </p:sp>
      <p:sp>
        <p:nvSpPr>
          <p:cNvPr id="9" name="7 Triángulo isósceles"/>
          <p:cNvSpPr/>
          <p:nvPr/>
        </p:nvSpPr>
        <p:spPr>
          <a:xfrm rot="5400000">
            <a:off x="-52387" y="2890837"/>
            <a:ext cx="476250" cy="400051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0" name="7 Triángulo isósceles"/>
          <p:cNvSpPr/>
          <p:nvPr/>
        </p:nvSpPr>
        <p:spPr>
          <a:xfrm rot="5400000">
            <a:off x="-53181" y="4331493"/>
            <a:ext cx="477838" cy="400051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2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9</a:t>
            </a:r>
          </a:p>
        </p:txBody>
      </p:sp>
      <p:sp>
        <p:nvSpPr>
          <p:cNvPr id="5" name="6 Rectángulo"/>
          <p:cNvSpPr/>
          <p:nvPr/>
        </p:nvSpPr>
        <p:spPr>
          <a:xfrm>
            <a:off x="3419475" y="260350"/>
            <a:ext cx="5724525" cy="7921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Estrategia de participación de las EFSL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042988" y="1557338"/>
            <a:ext cx="6985000" cy="1227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rgbClr val="002060"/>
                </a:solidFill>
              </a:rPr>
              <a:t>Podrían responsabilizarse de todos los procedimientos de la auditoría con la asesoría </a:t>
            </a:r>
          </a:p>
          <a:p>
            <a:pPr algn="ctr" eaLnBrk="1" hangingPunct="1">
              <a:defRPr/>
            </a:pPr>
            <a:r>
              <a:rPr lang="es-MX" sz="2400" b="1" dirty="0">
                <a:solidFill>
                  <a:srgbClr val="002060"/>
                </a:solidFill>
              </a:rPr>
              <a:t>y acompañamiento de la ASF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38225" y="2997200"/>
            <a:ext cx="6985000" cy="1008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>
                <a:solidFill>
                  <a:srgbClr val="002060"/>
                </a:solidFill>
              </a:rPr>
              <a:t>Pueden responsabilizarse de algunos procedimientos</a:t>
            </a:r>
            <a:endParaRPr lang="es-MX" sz="2400" b="1" dirty="0">
              <a:solidFill>
                <a:srgbClr val="00206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038225" y="4251325"/>
            <a:ext cx="6985000" cy="1008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rgbClr val="002060"/>
                </a:solidFill>
              </a:rPr>
              <a:t>Podrían integrarse al grupo auditor de la </a:t>
            </a:r>
          </a:p>
          <a:p>
            <a:pPr algn="ctr" eaLnBrk="1" hangingPunct="1">
              <a:defRPr/>
            </a:pPr>
            <a:r>
              <a:rPr lang="es-MX" sz="2400" b="1" dirty="0">
                <a:solidFill>
                  <a:srgbClr val="002060"/>
                </a:solidFill>
              </a:rPr>
              <a:t>ASF y participar en todos los procedimientos</a:t>
            </a:r>
          </a:p>
        </p:txBody>
      </p:sp>
    </p:spTree>
    <p:extLst>
      <p:ext uri="{BB962C8B-B14F-4D97-AF65-F5344CB8AC3E}">
        <p14:creationId xmlns:p14="http://schemas.microsoft.com/office/powerpoint/2010/main" val="39790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entágono 16"/>
          <p:cNvSpPr/>
          <p:nvPr/>
        </p:nvSpPr>
        <p:spPr>
          <a:xfrm>
            <a:off x="2195736" y="2276872"/>
            <a:ext cx="432048" cy="323579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b="1"/>
          </a:p>
        </p:txBody>
      </p:sp>
      <p:sp>
        <p:nvSpPr>
          <p:cNvPr id="18" name="Pentágono 17"/>
          <p:cNvSpPr/>
          <p:nvPr/>
        </p:nvSpPr>
        <p:spPr>
          <a:xfrm>
            <a:off x="2123728" y="3356992"/>
            <a:ext cx="432048" cy="323579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b="1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7510" y="116632"/>
            <a:ext cx="6672882" cy="778098"/>
          </a:xfrm>
        </p:spPr>
        <p:txBody>
          <a:bodyPr/>
          <a:lstStyle/>
          <a:p>
            <a:pPr algn="r"/>
            <a:r>
              <a:rPr lang="es-MX" sz="2800" dirty="0" smtClean="0"/>
              <a:t>Mandato Legal</a:t>
            </a:r>
            <a:endParaRPr lang="es-MX" sz="28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467544" y="2060848"/>
            <a:ext cx="1512168" cy="64807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2007</a:t>
            </a:r>
            <a:endParaRPr lang="es-MX" sz="2400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2619066" y="1988840"/>
            <a:ext cx="2094092" cy="64807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err="1" smtClean="0"/>
              <a:t>LFPRH</a:t>
            </a:r>
            <a:r>
              <a:rPr lang="es-MX" sz="2000" b="1" dirty="0" smtClean="0"/>
              <a:t>, </a:t>
            </a:r>
            <a:r>
              <a:rPr lang="es-MX" sz="2000" b="1" dirty="0" err="1" smtClean="0"/>
              <a:t>LCF</a:t>
            </a:r>
            <a:endParaRPr lang="es-MX" sz="2000" b="1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67544" y="3212976"/>
            <a:ext cx="1512168" cy="64807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2012</a:t>
            </a:r>
            <a:endParaRPr lang="es-MX" sz="2400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619066" y="3212976"/>
            <a:ext cx="2094092" cy="64807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err="1" smtClean="0"/>
              <a:t>LGCG</a:t>
            </a:r>
            <a:endParaRPr lang="es-MX" sz="2000" b="1" dirty="0"/>
          </a:p>
        </p:txBody>
      </p:sp>
      <p:sp>
        <p:nvSpPr>
          <p:cNvPr id="14" name="13 Cerrar llave"/>
          <p:cNvSpPr/>
          <p:nvPr/>
        </p:nvSpPr>
        <p:spPr>
          <a:xfrm>
            <a:off x="4652669" y="1916831"/>
            <a:ext cx="927443" cy="3798425"/>
          </a:xfrm>
          <a:prstGeom prst="rightBrace">
            <a:avLst>
              <a:gd name="adj1" fmla="val 8333"/>
              <a:gd name="adj2" fmla="val 49338"/>
            </a:avLst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5436096" y="2438886"/>
            <a:ext cx="3226712" cy="2862322"/>
          </a:xfrm>
          <a:prstGeom prst="rect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/>
              <a:t>L</a:t>
            </a:r>
            <a:r>
              <a:rPr lang="es-MX" sz="2000" b="1" dirty="0" smtClean="0"/>
              <a:t>os </a:t>
            </a:r>
            <a:r>
              <a:rPr lang="es-MX" sz="2000" b="1" dirty="0"/>
              <a:t>ejecutores de recursos </a:t>
            </a:r>
            <a:r>
              <a:rPr lang="es-MX" sz="2000" b="1" dirty="0" smtClean="0"/>
              <a:t>públicos deberán informar </a:t>
            </a:r>
            <a:r>
              <a:rPr lang="es-MX" sz="2000" b="1" dirty="0"/>
              <a:t>trimestralmente a la SHCP sobre el ejercicio, destino y resultados de los recursos federales que les fueron </a:t>
            </a:r>
            <a:r>
              <a:rPr lang="es-MX" sz="2000" b="1" dirty="0" smtClean="0"/>
              <a:t>transferidos.</a:t>
            </a:r>
            <a:endParaRPr lang="es-MX" sz="2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2</a:t>
            </a:r>
          </a:p>
        </p:txBody>
      </p:sp>
      <p:cxnSp>
        <p:nvCxnSpPr>
          <p:cNvPr id="19" name="Conector recto 18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redondeado 2"/>
          <p:cNvSpPr/>
          <p:nvPr/>
        </p:nvSpPr>
        <p:spPr>
          <a:xfrm>
            <a:off x="2627784" y="4149080"/>
            <a:ext cx="230425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LINEAMIENTOS PARA INFORMAR SOBRE LOS RECURSOS FEDERALES TRANSFERIDOS</a:t>
            </a:r>
            <a:endParaRPr lang="es-MX" b="1" dirty="0"/>
          </a:p>
        </p:txBody>
      </p:sp>
      <p:sp>
        <p:nvSpPr>
          <p:cNvPr id="4" name="Rectángulo redondeado 3"/>
          <p:cNvSpPr/>
          <p:nvPr/>
        </p:nvSpPr>
        <p:spPr>
          <a:xfrm>
            <a:off x="544978" y="4746848"/>
            <a:ext cx="1357300" cy="6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2013</a:t>
            </a:r>
            <a:endParaRPr lang="es-MX" sz="2400" b="1" dirty="0"/>
          </a:p>
        </p:txBody>
      </p:sp>
      <p:sp>
        <p:nvSpPr>
          <p:cNvPr id="20" name="Pentágono 19"/>
          <p:cNvSpPr/>
          <p:nvPr/>
        </p:nvSpPr>
        <p:spPr>
          <a:xfrm>
            <a:off x="2110080" y="4851386"/>
            <a:ext cx="432048" cy="323579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b="1"/>
          </a:p>
        </p:txBody>
      </p:sp>
    </p:spTree>
    <p:extLst>
      <p:ext uri="{BB962C8B-B14F-4D97-AF65-F5344CB8AC3E}">
        <p14:creationId xmlns:p14="http://schemas.microsoft.com/office/powerpoint/2010/main" val="41036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10</a:t>
            </a:r>
          </a:p>
        </p:txBody>
      </p:sp>
      <p:sp>
        <p:nvSpPr>
          <p:cNvPr id="6" name="6 Rectángulo"/>
          <p:cNvSpPr/>
          <p:nvPr/>
        </p:nvSpPr>
        <p:spPr>
          <a:xfrm>
            <a:off x="4211638" y="260350"/>
            <a:ext cx="4932362" cy="5048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Capacitación </a:t>
            </a:r>
            <a:r>
              <a:rPr lang="es-MX" sz="2100" b="1" dirty="0" smtClean="0">
                <a:solidFill>
                  <a:prstClr val="white"/>
                </a:solidFill>
              </a:rPr>
              <a:t> </a:t>
            </a:r>
            <a:r>
              <a:rPr lang="es-MX" sz="2100" b="1" dirty="0">
                <a:solidFill>
                  <a:prstClr val="white"/>
                </a:solidFill>
              </a:rPr>
              <a:t>a las EFSL</a:t>
            </a: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1874838" y="2205038"/>
            <a:ext cx="2303462" cy="1252537"/>
          </a:xfrm>
          <a:prstGeom prst="snip2Diag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/>
              <a:t>Presencial</a:t>
            </a:r>
          </a:p>
        </p:txBody>
      </p:sp>
      <p:sp>
        <p:nvSpPr>
          <p:cNvPr id="8" name="Recortar rectángulo de esquina diagonal 7"/>
          <p:cNvSpPr/>
          <p:nvPr/>
        </p:nvSpPr>
        <p:spPr>
          <a:xfrm>
            <a:off x="4643438" y="2830513"/>
            <a:ext cx="2305050" cy="1254125"/>
          </a:xfrm>
          <a:prstGeom prst="snip2Diag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/>
              <a:t>Virtual</a:t>
            </a:r>
          </a:p>
        </p:txBody>
      </p:sp>
    </p:spTree>
    <p:extLst>
      <p:ext uri="{BB962C8B-B14F-4D97-AF65-F5344CB8AC3E}">
        <p14:creationId xmlns:p14="http://schemas.microsoft.com/office/powerpoint/2010/main" val="1508316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9</a:t>
            </a:r>
          </a:p>
        </p:txBody>
      </p:sp>
      <p:sp>
        <p:nvSpPr>
          <p:cNvPr id="5" name="6 Rectángulo"/>
          <p:cNvSpPr/>
          <p:nvPr/>
        </p:nvSpPr>
        <p:spPr>
          <a:xfrm>
            <a:off x="5292725" y="260350"/>
            <a:ext cx="3851275" cy="7921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Aspectos a revisar</a:t>
            </a:r>
          </a:p>
        </p:txBody>
      </p:sp>
      <p:sp>
        <p:nvSpPr>
          <p:cNvPr id="27652" name="CuadroTexto 1"/>
          <p:cNvSpPr txBox="1">
            <a:spLocks noChangeArrowheads="1"/>
          </p:cNvSpPr>
          <p:nvPr/>
        </p:nvSpPr>
        <p:spPr bwMode="auto">
          <a:xfrm>
            <a:off x="322263" y="1365250"/>
            <a:ext cx="8569325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  La realización efectiva de las evaluaciones previstas por la normativa aplicable.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s-MX" altLang="es-MX" sz="2400" b="1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 Las evaluaciones se realizaron por instancias técnicas independientes y se difundieron de acuerdo con la norma del CONAC.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Los resultados de las evaluaciones se consideraron para apoyar el mejoramiento de la gestión de los fondos y programas correspondientes, y en general se usan para retroalimentar el ciclo presupuestario.</a:t>
            </a:r>
          </a:p>
        </p:txBody>
      </p:sp>
      <p:sp>
        <p:nvSpPr>
          <p:cNvPr id="10" name="Elipse 9"/>
          <p:cNvSpPr/>
          <p:nvPr/>
        </p:nvSpPr>
        <p:spPr>
          <a:xfrm>
            <a:off x="395288" y="1497013"/>
            <a:ext cx="204787" cy="2032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1" name="Elipse 10"/>
          <p:cNvSpPr/>
          <p:nvPr/>
        </p:nvSpPr>
        <p:spPr>
          <a:xfrm>
            <a:off x="409575" y="2719388"/>
            <a:ext cx="204788" cy="20478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5" name="Elipse 10"/>
          <p:cNvSpPr/>
          <p:nvPr/>
        </p:nvSpPr>
        <p:spPr>
          <a:xfrm>
            <a:off x="392113" y="4376738"/>
            <a:ext cx="204787" cy="20478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6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9</a:t>
            </a:r>
          </a:p>
        </p:txBody>
      </p:sp>
      <p:sp>
        <p:nvSpPr>
          <p:cNvPr id="5" name="6 Rectángulo"/>
          <p:cNvSpPr/>
          <p:nvPr/>
        </p:nvSpPr>
        <p:spPr>
          <a:xfrm>
            <a:off x="5292725" y="260350"/>
            <a:ext cx="3851275" cy="7921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Aspectos a revisar</a:t>
            </a:r>
          </a:p>
        </p:txBody>
      </p:sp>
      <p:sp>
        <p:nvSpPr>
          <p:cNvPr id="28676" name="CuadroTexto 1"/>
          <p:cNvSpPr txBox="1">
            <a:spLocks noChangeArrowheads="1"/>
          </p:cNvSpPr>
          <p:nvPr/>
        </p:nvSpPr>
        <p:spPr bwMode="auto">
          <a:xfrm>
            <a:off x="323850" y="1196975"/>
            <a:ext cx="8569325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  La EF (o municipio) tienen una área responsable de la materia de evaluación, ubicada adecuadamente en la estructura organizativa. Dispone de los recursos y medios necesarios para realizar su trabajo. Su personal tiene las capacidades necesarias, etc.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 Existe un marco jurídico local que considere la obligación de formular y emitir un PAE.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 La entidad federativa (o municipio) formuló y emitió un Programa Anual de Evaluación.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10" name="Elipse 9"/>
          <p:cNvSpPr/>
          <p:nvPr/>
        </p:nvSpPr>
        <p:spPr>
          <a:xfrm>
            <a:off x="479425" y="1341438"/>
            <a:ext cx="204788" cy="20478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2" name="Elipse 11"/>
          <p:cNvSpPr/>
          <p:nvPr/>
        </p:nvSpPr>
        <p:spPr>
          <a:xfrm>
            <a:off x="395288" y="3860800"/>
            <a:ext cx="204787" cy="2047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3" name="Elipse 12"/>
          <p:cNvSpPr/>
          <p:nvPr/>
        </p:nvSpPr>
        <p:spPr>
          <a:xfrm>
            <a:off x="395288" y="4868863"/>
            <a:ext cx="204787" cy="20478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1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9</a:t>
            </a:r>
          </a:p>
        </p:txBody>
      </p:sp>
      <p:sp>
        <p:nvSpPr>
          <p:cNvPr id="5" name="6 Rectángulo"/>
          <p:cNvSpPr/>
          <p:nvPr/>
        </p:nvSpPr>
        <p:spPr>
          <a:xfrm>
            <a:off x="5292725" y="260350"/>
            <a:ext cx="3851275" cy="7921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Aspectos a revisar</a:t>
            </a:r>
          </a:p>
        </p:txBody>
      </p:sp>
      <p:sp>
        <p:nvSpPr>
          <p:cNvPr id="29700" name="CuadroTexto 1"/>
          <p:cNvSpPr txBox="1">
            <a:spLocks noChangeArrowheads="1"/>
          </p:cNvSpPr>
          <p:nvPr/>
        </p:nvSpPr>
        <p:spPr bwMode="auto">
          <a:xfrm>
            <a:off x="323850" y="1125538"/>
            <a:ext cx="8748713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 Los procedimientos de contratación de las evaluaciones se sujetaron a las disposiciones aplicables. </a:t>
            </a:r>
          </a:p>
          <a:p>
            <a:pPr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 Se utilizaron los tipos de evaluación previstos en los Lineamientos de Evaluación de los Programas de la APF.</a:t>
            </a:r>
          </a:p>
          <a:p>
            <a:pPr>
              <a:lnSpc>
                <a:spcPct val="130000"/>
              </a:lnSpc>
              <a:spcBef>
                <a:spcPts val="600"/>
              </a:spcBef>
              <a:buFontTx/>
              <a:buNone/>
            </a:pPr>
            <a:endParaRPr lang="es-MX" altLang="es-MX" sz="2400" b="1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s-MX" altLang="es-MX" sz="2400" b="1">
                <a:solidFill>
                  <a:schemeClr val="tx1"/>
                </a:solidFill>
              </a:rPr>
              <a:t>   Existieron Términos de Referencia para las evaluaciones que cumplen al menos con los requisitos previstos en la Norma del CONAC del 4 de abril de 2013.</a:t>
            </a:r>
          </a:p>
          <a:p>
            <a:pPr>
              <a:spcBef>
                <a:spcPts val="600"/>
              </a:spcBef>
              <a:buFontTx/>
              <a:buNone/>
            </a:pPr>
            <a:endParaRPr lang="es-MX" altLang="es-MX" sz="2400" b="1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95288" y="1268413"/>
            <a:ext cx="204787" cy="20478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7" name="Elipse 6"/>
          <p:cNvSpPr/>
          <p:nvPr/>
        </p:nvSpPr>
        <p:spPr>
          <a:xfrm>
            <a:off x="411163" y="2852738"/>
            <a:ext cx="204787" cy="20478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0" name="Elipse 6"/>
          <p:cNvSpPr/>
          <p:nvPr/>
        </p:nvSpPr>
        <p:spPr>
          <a:xfrm>
            <a:off x="395288" y="4376738"/>
            <a:ext cx="204787" cy="20478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8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9</a:t>
            </a:r>
          </a:p>
        </p:txBody>
      </p:sp>
      <p:sp>
        <p:nvSpPr>
          <p:cNvPr id="5" name="6 Rectángulo"/>
          <p:cNvSpPr/>
          <p:nvPr/>
        </p:nvSpPr>
        <p:spPr>
          <a:xfrm>
            <a:off x="5292725" y="260350"/>
            <a:ext cx="3851275" cy="7921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prstClr val="white"/>
                </a:solidFill>
              </a:rPr>
              <a:t>Aspectos a revisar</a:t>
            </a:r>
          </a:p>
        </p:txBody>
      </p:sp>
      <p:sp>
        <p:nvSpPr>
          <p:cNvPr id="30724" name="CuadroTexto 1"/>
          <p:cNvSpPr txBox="1">
            <a:spLocks noChangeArrowheads="1"/>
          </p:cNvSpPr>
          <p:nvPr/>
        </p:nvSpPr>
        <p:spPr bwMode="auto">
          <a:xfrm>
            <a:off x="334963" y="1125538"/>
            <a:ext cx="8558212" cy="408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s-MX" altLang="es-MX" sz="2400" b="1" dirty="0">
                <a:solidFill>
                  <a:schemeClr val="tx1"/>
                </a:solidFill>
              </a:rPr>
              <a:t>     El informe de evaluación que elabore el evaluador cumpla con lo previsto por la Norma del CONAC.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s-MX" altLang="es-MX" sz="2400" b="1" dirty="0">
                <a:solidFill>
                  <a:schemeClr val="tx1"/>
                </a:solidFill>
              </a:rPr>
              <a:t>     La EF (o municipio) dio seguimiento a los Aspectos Susceptibles de Mejora derivados de las recomendaciones emitidas en dichas evaluaciones.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s-MX" altLang="es-MX" sz="2400" b="1" dirty="0" smtClean="0">
                <a:solidFill>
                  <a:schemeClr val="tx1"/>
                </a:solidFill>
              </a:rPr>
              <a:t>    La </a:t>
            </a:r>
            <a:r>
              <a:rPr lang="es-MX" altLang="es-MX" sz="2400" b="1" dirty="0">
                <a:solidFill>
                  <a:schemeClr val="tx1"/>
                </a:solidFill>
              </a:rPr>
              <a:t>EF (o municipio) realizaron acciones de capacitación al personal de sus dependencias y entidades en materia </a:t>
            </a:r>
            <a:r>
              <a:rPr lang="es-MX" altLang="es-MX" sz="2400" b="1" dirty="0" smtClean="0">
                <a:solidFill>
                  <a:schemeClr val="tx1"/>
                </a:solidFill>
              </a:rPr>
              <a:t>de evaluación.</a:t>
            </a:r>
            <a:endParaRPr lang="es-MX" alt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479425" y="1268413"/>
            <a:ext cx="204788" cy="20478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7" name="Elipse 6"/>
          <p:cNvSpPr/>
          <p:nvPr/>
        </p:nvSpPr>
        <p:spPr>
          <a:xfrm>
            <a:off x="479425" y="2293938"/>
            <a:ext cx="204788" cy="20478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8" name="Elipse 7"/>
          <p:cNvSpPr/>
          <p:nvPr/>
        </p:nvSpPr>
        <p:spPr>
          <a:xfrm>
            <a:off x="478780" y="3789040"/>
            <a:ext cx="204788" cy="2047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7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schemeClr val="bg1"/>
                </a:solidFill>
              </a:rPr>
              <a:t>ASF | 11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76375" y="2276475"/>
            <a:ext cx="6100763" cy="2016125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9600" b="1" dirty="0">
                <a:solidFill>
                  <a:srgbClr val="002060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88568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4224" y="94333"/>
            <a:ext cx="7499176" cy="1143000"/>
          </a:xfrm>
        </p:spPr>
        <p:txBody>
          <a:bodyPr/>
          <a:lstStyle/>
          <a:p>
            <a:pPr algn="r"/>
            <a:r>
              <a:rPr lang="es-MX" sz="2800" dirty="0" smtClean="0"/>
              <a:t>Entrega de los informes trimestrales a la SHCP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070001"/>
            <a:ext cx="7704856" cy="2692896"/>
          </a:xfrm>
        </p:spPr>
        <p:txBody>
          <a:bodyPr/>
          <a:lstStyle/>
          <a:p>
            <a:pPr marL="0" indent="0" algn="just">
              <a:buNone/>
            </a:pP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entrega de los informes trimestrales sobre el ejercicio, destino y resultados de los recursos federales transferidos ha sido muy irregular; ya que no se envía </a:t>
            </a: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su </a:t>
            </a:r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totalidad </a:t>
            </a: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y </a:t>
            </a:r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en la mayoría de los casos son presentados con mala calidad; esta problemática se acentúa en el caso de los municipios.</a:t>
            </a:r>
          </a:p>
          <a:p>
            <a:pPr algn="just"/>
            <a:endParaRPr lang="es-MX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3</a:t>
            </a:r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7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546871"/>
              </p:ext>
            </p:extLst>
          </p:nvPr>
        </p:nvGraphicFramePr>
        <p:xfrm>
          <a:off x="395536" y="1045482"/>
          <a:ext cx="8301607" cy="5335846"/>
        </p:xfrm>
        <a:graphic>
          <a:graphicData uri="http://schemas.openxmlformats.org/drawingml/2006/table">
            <a:tbl>
              <a:tblPr firstRow="1" firstCol="1" bandRow="1"/>
              <a:tblGrid>
                <a:gridCol w="438476"/>
                <a:gridCol w="1427635"/>
                <a:gridCol w="453597"/>
                <a:gridCol w="502138"/>
                <a:gridCol w="502138"/>
                <a:gridCol w="453597"/>
                <a:gridCol w="110851"/>
                <a:gridCol w="794750"/>
                <a:gridCol w="469512"/>
                <a:gridCol w="463146"/>
                <a:gridCol w="463146"/>
                <a:gridCol w="113702"/>
                <a:gridCol w="796672"/>
                <a:gridCol w="453597"/>
                <a:gridCol w="453597"/>
                <a:gridCol w="405053"/>
              </a:tblGrid>
              <a:tr h="341457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Fondo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Formato Gestión de Proyectos / Trimestre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Formato Nivel Financiero / Trimestre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 de Desempeño / Trimestre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6865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3°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4°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0378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74.2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38.7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Fondo de Compensación**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Gasto de Operación 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67.7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Otros de Gasto Corriente***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52.2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Personales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38.7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45.2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61.3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FASSA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FAM1/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Asistencia Social2/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Infraestructura Educativa Básica2/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Infraestructura Educativa Media Superior y Superior2/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81.3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FAETA1/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para Adultos2/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Tecnológica2/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90.3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FASP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FAFEF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SEGURO POPULAR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81.3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FISM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50.7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FORTAMUN-DF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51.3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53.8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23.1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24.7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SUBSEMUN****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46.4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28.6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38063" marR="3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8"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FUENTE:</a:t>
                      </a: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Portal Aplicativo de la SHCP del Sistema del Formato Único, 2015.</a:t>
                      </a:r>
                    </a:p>
                  </a:txBody>
                  <a:tcPr marL="38063" marR="38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63" marR="3806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63" marR="3806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445624" cy="850106"/>
          </a:xfrm>
        </p:spPr>
        <p:txBody>
          <a:bodyPr/>
          <a:lstStyle/>
          <a:p>
            <a:r>
              <a:rPr lang="es-MX" sz="2000" b="1" dirty="0">
                <a:solidFill>
                  <a:srgbClr val="00204E"/>
                </a:solidFill>
                <a:latin typeface="Arial "/>
                <a:ea typeface="ＭＳ Ｐゴシック" pitchFamily="-112" charset="-128"/>
                <a:cs typeface="ＭＳ Ｐゴシック" pitchFamily="-112" charset="-128"/>
              </a:rPr>
              <a:t>Gasto federalizado: informes trimestrales entregados a la SHCP Ejercicio 2015</a:t>
            </a:r>
            <a:br>
              <a:rPr lang="es-MX" sz="2000" b="1" dirty="0">
                <a:solidFill>
                  <a:srgbClr val="00204E"/>
                </a:solidFill>
                <a:latin typeface="Arial "/>
                <a:ea typeface="ＭＳ Ｐゴシック" pitchFamily="-112" charset="-128"/>
                <a:cs typeface="ＭＳ Ｐゴシック" pitchFamily="-112" charset="-128"/>
              </a:rPr>
            </a:br>
            <a:r>
              <a:rPr lang="es-MX" sz="2000" b="1" dirty="0">
                <a:solidFill>
                  <a:srgbClr val="00204E"/>
                </a:solidFill>
                <a:latin typeface="Arial "/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es-MX" sz="1800" b="1" dirty="0">
                <a:solidFill>
                  <a:srgbClr val="00204E"/>
                </a:solidFill>
                <a:latin typeface="Arial "/>
                <a:ea typeface="ＭＳ Ｐゴシック" pitchFamily="-112" charset="-128"/>
                <a:cs typeface="ＭＳ Ｐゴシック" pitchFamily="-112" charset="-128"/>
              </a:rPr>
              <a:t>Porcentaje de entrega</a:t>
            </a:r>
            <a:r>
              <a:rPr lang="es-MX" sz="2000" b="1" dirty="0">
                <a:solidFill>
                  <a:srgbClr val="00204E"/>
                </a:solidFill>
                <a:latin typeface="Arial "/>
                <a:ea typeface="ＭＳ Ｐゴシック" pitchFamily="-112" charset="-128"/>
                <a:cs typeface="ＭＳ Ｐゴシック" pitchFamily="-112" charset="-128"/>
              </a:rPr>
              <a:t>)</a:t>
            </a:r>
          </a:p>
        </p:txBody>
      </p:sp>
      <p:sp>
        <p:nvSpPr>
          <p:cNvPr id="5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</a:t>
            </a:r>
            <a:r>
              <a:rPr lang="es-MX" dirty="0">
                <a:solidFill>
                  <a:schemeClr val="bg1"/>
                </a:solidFill>
              </a:rPr>
              <a:t>6</a:t>
            </a:r>
            <a:endParaRPr lang="es-MX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989598"/>
              </p:ext>
            </p:extLst>
          </p:nvPr>
        </p:nvGraphicFramePr>
        <p:xfrm>
          <a:off x="459612" y="1412776"/>
          <a:ext cx="8424936" cy="2282952"/>
        </p:xfrm>
        <a:graphic>
          <a:graphicData uri="http://schemas.openxmlformats.org/drawingml/2006/table">
            <a:tbl>
              <a:tblPr firstRow="1" firstCol="1" bandRow="1"/>
              <a:tblGrid>
                <a:gridCol w="8424936"/>
              </a:tblGrid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Notas: 1/ El Fondo fue reportado por vertiente.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2/ Dentro de los indicadores sólo se reporta en educación tecnológica, pero éste engloba a las dos vertientes</a:t>
                      </a:r>
                      <a:r>
                        <a:rPr lang="es-MX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MX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45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 Porcentaje en relación con el total de municipios beneficiados.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7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NA: No aplica, porque no se ejercieron recursos en proyectos de inversión.</a:t>
                      </a:r>
                    </a:p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NE: No se han definido indicadores de desempeño para estos subsidios para su reporte en el Sistema de Formato Único.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3789040"/>
            <a:ext cx="80648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 Para estos fondos no es obligatorio el reporte de este formato. Ya que depende del ejercicio del recurso. El gasto corriente no debe ser reportado en este formato.</a:t>
            </a:r>
            <a:endParaRPr lang="es-MX" altLang="es-MX" b="1" dirty="0" smtClean="0">
              <a:solidFill>
                <a:srgbClr val="00206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** El fondo de Compensación del FONE, sólo fue transferido a 7 entidades, por lo que los porcentajes son calculados sobre ellos.</a:t>
            </a:r>
            <a:endParaRPr lang="es-MX" altLang="es-MX" b="1" dirty="0" smtClean="0">
              <a:solidFill>
                <a:srgbClr val="00206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*** Otros de Gasto Corriente del FONE, sólo fue transferido a 23 entidades, por lo que los porcentajes son calculados sobre ellos.</a:t>
            </a:r>
            <a:endParaRPr lang="es-MX" altLang="es-MX" b="1" dirty="0" smtClean="0">
              <a:solidFill>
                <a:srgbClr val="002060"/>
              </a:solidFill>
            </a:endParaRPr>
          </a:p>
        </p:txBody>
      </p:sp>
      <p:sp>
        <p:nvSpPr>
          <p:cNvPr id="4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7</a:t>
            </a:r>
          </a:p>
        </p:txBody>
      </p:sp>
    </p:spTree>
    <p:extLst>
      <p:ext uri="{BB962C8B-B14F-4D97-AF65-F5344CB8AC3E}">
        <p14:creationId xmlns:p14="http://schemas.microsoft.com/office/powerpoint/2010/main" val="25150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3913" y="116632"/>
            <a:ext cx="7329487" cy="720080"/>
          </a:xfrm>
        </p:spPr>
        <p:txBody>
          <a:bodyPr/>
          <a:lstStyle/>
          <a:p>
            <a:pPr algn="r"/>
            <a:r>
              <a:rPr lang="es-MX" sz="2800" dirty="0" smtClean="0"/>
              <a:t>Nivel de Cumplimiento</a:t>
            </a: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657100"/>
              </p:ext>
            </p:extLst>
          </p:nvPr>
        </p:nvGraphicFramePr>
        <p:xfrm>
          <a:off x="467544" y="1916832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 bwMode="auto">
          <a:xfrm>
            <a:off x="1043608" y="908720"/>
            <a:ext cx="732948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MX" sz="2000" b="1" dirty="0" smtClean="0">
                <a:latin typeface="Arial "/>
              </a:rPr>
              <a:t>Número de </a:t>
            </a:r>
            <a:r>
              <a:rPr lang="es-MX" sz="2000" b="1" dirty="0" err="1" smtClean="0">
                <a:latin typeface="Arial "/>
              </a:rPr>
              <a:t>EFSL</a:t>
            </a:r>
            <a:r>
              <a:rPr lang="es-MX" sz="2000" b="1" dirty="0" smtClean="0">
                <a:latin typeface="Arial "/>
              </a:rPr>
              <a:t> que entregaron el reporte del cumplimiento de los informes trimestrales</a:t>
            </a:r>
          </a:p>
        </p:txBody>
      </p:sp>
      <p:sp>
        <p:nvSpPr>
          <p:cNvPr id="6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9</a:t>
            </a:r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9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503065"/>
            <a:ext cx="7618040" cy="4114800"/>
          </a:xfrm>
        </p:spPr>
        <p:txBody>
          <a:bodyPr/>
          <a:lstStyle/>
          <a:p>
            <a:pPr marL="0" indent="0">
              <a:buNone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Número de EFSL que entregaron los reportes trimestrales:</a:t>
            </a:r>
          </a:p>
          <a:p>
            <a:pPr marL="0" indent="0">
              <a:buNone/>
            </a:pPr>
            <a:endParaRPr lang="es-MX" sz="2400" b="1" dirty="0" smtClean="0"/>
          </a:p>
          <a:p>
            <a:pPr marL="0" indent="0">
              <a:buNone/>
            </a:pPr>
            <a:r>
              <a:rPr lang="es-MX" b="1" dirty="0" smtClean="0">
                <a:solidFill>
                  <a:srgbClr val="C00000"/>
                </a:solidFill>
              </a:rPr>
              <a:t>24 </a:t>
            </a: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entregaron los tres</a:t>
            </a:r>
          </a:p>
          <a:p>
            <a:pPr marL="0" indent="0">
              <a:buNone/>
            </a:pPr>
            <a:r>
              <a:rPr lang="es-MX" b="1" dirty="0" smtClean="0">
                <a:solidFill>
                  <a:srgbClr val="C00000"/>
                </a:solidFill>
              </a:rPr>
              <a:t>2</a:t>
            </a:r>
            <a:r>
              <a:rPr lang="es-MX" b="1" dirty="0" smtClean="0"/>
              <a:t> </a:t>
            </a: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entregaron dos</a:t>
            </a:r>
          </a:p>
          <a:p>
            <a:pPr marL="0" indent="0">
              <a:buNone/>
            </a:pPr>
            <a:r>
              <a:rPr lang="es-MX" b="1" dirty="0" smtClean="0">
                <a:solidFill>
                  <a:srgbClr val="C00000"/>
                </a:solidFill>
              </a:rPr>
              <a:t>5</a:t>
            </a:r>
            <a:r>
              <a:rPr lang="es-MX" b="1" dirty="0" smtClean="0"/>
              <a:t> </a:t>
            </a: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entregaron uno</a:t>
            </a:r>
          </a:p>
          <a:p>
            <a:pPr marL="0" indent="0">
              <a:buNone/>
            </a:pPr>
            <a:r>
              <a:rPr lang="es-MX" b="1" dirty="0" smtClean="0">
                <a:solidFill>
                  <a:srgbClr val="C00000"/>
                </a:solidFill>
              </a:rPr>
              <a:t>1</a:t>
            </a:r>
            <a:r>
              <a:rPr lang="es-MX" b="1" dirty="0" smtClean="0"/>
              <a:t> </a:t>
            </a: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no entregó ninguno</a:t>
            </a: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29487" cy="1143000"/>
          </a:xfrm>
        </p:spPr>
        <p:txBody>
          <a:bodyPr/>
          <a:lstStyle/>
          <a:p>
            <a:pPr algn="r"/>
            <a:r>
              <a:rPr lang="es-MX" sz="2800" dirty="0" smtClean="0"/>
              <a:t>Nivel de cumplimiento de las EFSL</a:t>
            </a:r>
            <a:endParaRPr lang="es-MX" sz="2800" dirty="0"/>
          </a:p>
        </p:txBody>
      </p:sp>
      <p:sp>
        <p:nvSpPr>
          <p:cNvPr id="5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10</a:t>
            </a: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8153400" y="404664"/>
            <a:ext cx="990600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8153400" y="548680"/>
            <a:ext cx="9906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8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2160240"/>
          </a:xfrm>
        </p:spPr>
        <p:txBody>
          <a:bodyPr/>
          <a:lstStyle/>
          <a:p>
            <a:pPr marL="0" indent="0" algn="ctr">
              <a:buNone/>
            </a:pPr>
            <a:r>
              <a:rPr lang="es-MX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ESTRATEGIA PARA </a:t>
            </a:r>
          </a:p>
          <a:p>
            <a:pPr marL="0" indent="0" algn="ctr">
              <a:buNone/>
            </a:pPr>
            <a:r>
              <a:rPr lang="es-MX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REVISIÓN DE 2016</a:t>
            </a:r>
            <a:endParaRPr lang="es-MX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4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solidFill>
                  <a:schemeClr val="bg1"/>
                </a:solidFill>
              </a:rPr>
              <a:t>ASF | 11</a:t>
            </a:r>
          </a:p>
        </p:txBody>
      </p:sp>
    </p:spTree>
    <p:extLst>
      <p:ext uri="{BB962C8B-B14F-4D97-AF65-F5344CB8AC3E}">
        <p14:creationId xmlns:p14="http://schemas.microsoft.com/office/powerpoint/2010/main" val="8928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C612.tmp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14943</TotalTime>
  <Words>2023</Words>
  <Application>Microsoft Office PowerPoint</Application>
  <PresentationFormat>Presentación en pantalla (4:3)</PresentationFormat>
  <Paragraphs>532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35</vt:i4>
      </vt:variant>
    </vt:vector>
  </HeadingPairs>
  <TitlesOfParts>
    <vt:vector size="43" baseType="lpstr">
      <vt:lpstr>ＭＳ Ｐゴシック</vt:lpstr>
      <vt:lpstr>Arial</vt:lpstr>
      <vt:lpstr>Arial </vt:lpstr>
      <vt:lpstr>Arial Black</vt:lpstr>
      <vt:lpstr>Calibri</vt:lpstr>
      <vt:lpstr>Times New Roman</vt:lpstr>
      <vt:lpstr>pptC612.tmp</vt:lpstr>
      <vt:lpstr>1_Tema de Office</vt:lpstr>
      <vt:lpstr>Presentación de PowerPoint</vt:lpstr>
      <vt:lpstr>XVIII Asamblea General Ordinaria  de la Asofis </vt:lpstr>
      <vt:lpstr>Mandato Legal</vt:lpstr>
      <vt:lpstr>Entrega de los informes trimestrales a la SHCP</vt:lpstr>
      <vt:lpstr>Gasto federalizado: informes trimestrales entregados a la SHCP Ejercicio 2015 (Porcentaje de entrega)</vt:lpstr>
      <vt:lpstr>Presentación de PowerPoint</vt:lpstr>
      <vt:lpstr>Nivel de Cumplimiento</vt:lpstr>
      <vt:lpstr>Nivel de cumplimiento de las EFSL</vt:lpstr>
      <vt:lpstr>Presentación de PowerPoint</vt:lpstr>
      <vt:lpstr>Presentación de PowerPoint</vt:lpstr>
      <vt:lpstr>LGCG, Artículo 82</vt:lpstr>
      <vt:lpstr>PEF 2016 Artículo 28, fracción XII</vt:lpstr>
      <vt:lpstr>Fondos y programas por revisar  Estatales</vt:lpstr>
      <vt:lpstr>Fondos y programas por revisar  Estatales</vt:lpstr>
      <vt:lpstr>Fondos y programas por revisar  Municipales</vt:lpstr>
      <vt:lpstr>Aspectos a revisar por las EFSL </vt:lpstr>
      <vt:lpstr>Aspectos a revisar por las EFSL</vt:lpstr>
      <vt:lpstr>Promoción de la entrega de la información</vt:lpstr>
      <vt:lpstr>Fechas de entrega por las EFSL del reporte de cumplimiento de los informes trimestrales, 2016</vt:lpstr>
      <vt:lpstr>Asistencia y capacitación</vt:lpstr>
      <vt:lpstr>Presentación de PowerPoint</vt:lpstr>
      <vt:lpstr>AUDITORÍA  AL SISTEMA DE EVALUACIÓN DE DESEMPEÑO DEL GASTO FEDERALIZADO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PRINCIPALES OBSERVACIONES EN LA FISCALIZACIÓN DE LOS RECURSOS FEDERALES TRANSFERIDOS</dc:title>
  <dc:creator>Luis Alberto Munoz Sanchez</dc:creator>
  <cp:lastModifiedBy>Paola Carvajal Gonzalez</cp:lastModifiedBy>
  <cp:revision>1110</cp:revision>
  <cp:lastPrinted>2016-05-09T18:18:32Z</cp:lastPrinted>
  <dcterms:created xsi:type="dcterms:W3CDTF">2013-11-15T18:07:26Z</dcterms:created>
  <dcterms:modified xsi:type="dcterms:W3CDTF">2016-05-17T23:23:49Z</dcterms:modified>
</cp:coreProperties>
</file>