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256" r:id="rId2"/>
    <p:sldId id="345" r:id="rId3"/>
    <p:sldId id="425" r:id="rId4"/>
    <p:sldId id="459" r:id="rId5"/>
    <p:sldId id="368" r:id="rId6"/>
    <p:sldId id="381" r:id="rId7"/>
    <p:sldId id="383" r:id="rId8"/>
    <p:sldId id="369" r:id="rId9"/>
    <p:sldId id="418" r:id="rId10"/>
    <p:sldId id="378" r:id="rId11"/>
    <p:sldId id="379" r:id="rId12"/>
    <p:sldId id="384" r:id="rId13"/>
    <p:sldId id="380" r:id="rId14"/>
    <p:sldId id="377" r:id="rId15"/>
    <p:sldId id="385" r:id="rId16"/>
    <p:sldId id="388" r:id="rId17"/>
    <p:sldId id="387" r:id="rId18"/>
    <p:sldId id="389" r:id="rId19"/>
    <p:sldId id="347" r:id="rId20"/>
    <p:sldId id="390" r:id="rId21"/>
    <p:sldId id="386" r:id="rId22"/>
    <p:sldId id="391" r:id="rId23"/>
    <p:sldId id="392" r:id="rId24"/>
    <p:sldId id="393" r:id="rId25"/>
    <p:sldId id="394" r:id="rId26"/>
    <p:sldId id="395" r:id="rId27"/>
    <p:sldId id="406" r:id="rId28"/>
    <p:sldId id="402" r:id="rId29"/>
    <p:sldId id="407" r:id="rId30"/>
    <p:sldId id="408" r:id="rId31"/>
    <p:sldId id="409" r:id="rId32"/>
    <p:sldId id="403" r:id="rId33"/>
    <p:sldId id="410" r:id="rId34"/>
    <p:sldId id="404" r:id="rId35"/>
    <p:sldId id="401" r:id="rId36"/>
    <p:sldId id="396" r:id="rId37"/>
    <p:sldId id="397" r:id="rId38"/>
    <p:sldId id="417" r:id="rId39"/>
    <p:sldId id="398" r:id="rId40"/>
    <p:sldId id="412" r:id="rId41"/>
    <p:sldId id="413" r:id="rId42"/>
    <p:sldId id="414" r:id="rId43"/>
    <p:sldId id="419" r:id="rId44"/>
    <p:sldId id="420" r:id="rId45"/>
    <p:sldId id="415" r:id="rId46"/>
    <p:sldId id="416" r:id="rId47"/>
    <p:sldId id="421" r:id="rId48"/>
    <p:sldId id="426" r:id="rId49"/>
    <p:sldId id="427" r:id="rId50"/>
    <p:sldId id="429" r:id="rId51"/>
    <p:sldId id="431" r:id="rId52"/>
    <p:sldId id="432" r:id="rId53"/>
    <p:sldId id="435" r:id="rId54"/>
    <p:sldId id="433" r:id="rId55"/>
    <p:sldId id="434" r:id="rId56"/>
    <p:sldId id="430" r:id="rId57"/>
    <p:sldId id="436" r:id="rId58"/>
    <p:sldId id="437" r:id="rId59"/>
    <p:sldId id="374" r:id="rId60"/>
    <p:sldId id="373" r:id="rId61"/>
    <p:sldId id="375" r:id="rId62"/>
    <p:sldId id="438" r:id="rId63"/>
    <p:sldId id="439" r:id="rId64"/>
    <p:sldId id="445" r:id="rId65"/>
    <p:sldId id="449" r:id="rId66"/>
    <p:sldId id="447" r:id="rId67"/>
    <p:sldId id="448" r:id="rId68"/>
    <p:sldId id="446" r:id="rId69"/>
    <p:sldId id="441" r:id="rId70"/>
    <p:sldId id="452" r:id="rId71"/>
    <p:sldId id="456" r:id="rId72"/>
    <p:sldId id="458" r:id="rId73"/>
    <p:sldId id="371" r:id="rId74"/>
    <p:sldId id="457" r:id="rId75"/>
    <p:sldId id="339" r:id="rId76"/>
  </p:sldIdLst>
  <p:sldSz cx="9144000" cy="6858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1B8"/>
    <a:srgbClr val="00CC00"/>
    <a:srgbClr val="9966FF"/>
    <a:srgbClr val="005828"/>
    <a:srgbClr val="698CFD"/>
    <a:srgbClr val="009A00"/>
    <a:srgbClr val="3C4366"/>
    <a:srgbClr val="F00224"/>
    <a:srgbClr val="E2A408"/>
    <a:srgbClr val="F6B3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LACarreola\Documentos\LUIS%20ALBERTO\Auditor&#237;as%202015\Comparecencia\Cuadro%20variables%20relevantes%20de%20deuda%20p&#250;blica%20(serie%20hist&#243;rica)%20con%20variaci&#243;n%20real%202302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s-MX" dirty="0" smtClean="0"/>
              <a:t>Variación real de los indicadores de la deuda pública</a:t>
            </a:r>
          </a:p>
          <a:p>
            <a:pPr>
              <a:defRPr/>
            </a:pPr>
            <a:r>
              <a:rPr lang="es-MX" sz="1400" dirty="0" smtClean="0"/>
              <a:t>(</a:t>
            </a:r>
            <a:r>
              <a:rPr lang="es-MX" sz="1400" dirty="0"/>
              <a:t>Porcentajes)</a:t>
            </a:r>
          </a:p>
        </c:rich>
      </c:tx>
      <c:layout>
        <c:manualLayout>
          <c:xMode val="edge"/>
          <c:yMode val="edge"/>
          <c:x val="0.2135217881905744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2558284863391479E-2"/>
          <c:y val="0.12039446331107719"/>
          <c:w val="0.89242332344490349"/>
          <c:h val="0.70333977138105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'Saldos netos'!$B$29</c:f>
              <c:strCache>
                <c:ptCount val="1"/>
                <c:pt idx="0">
                  <c:v>SHRFSP</c:v>
                </c:pt>
              </c:strCache>
            </c:strRef>
          </c:tx>
          <c:spPr>
            <a:solidFill>
              <a:srgbClr val="080808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2.501839169170522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8991064953918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'Saldos netos'!$N$6:$AB$6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'Saldos netos'!$N$29:$AB$29</c:f>
              <c:numCache>
                <c:formatCode>#,##0.0;\(#,##0.0\)</c:formatCode>
                <c:ptCount val="15"/>
                <c:pt idx="0">
                  <c:v>1.1168273792137029</c:v>
                </c:pt>
                <c:pt idx="1">
                  <c:v>7.1858161213304905</c:v>
                </c:pt>
                <c:pt idx="2">
                  <c:v>4.4523000810022584</c:v>
                </c:pt>
                <c:pt idx="3">
                  <c:v>-3.7535869686884715</c:v>
                </c:pt>
                <c:pt idx="4">
                  <c:v>-1.1570824870297591</c:v>
                </c:pt>
                <c:pt idx="5">
                  <c:v>-0.82693394859437719</c:v>
                </c:pt>
                <c:pt idx="6">
                  <c:v>0.76226163555626059</c:v>
                </c:pt>
                <c:pt idx="7">
                  <c:v>15.655624882120733</c:v>
                </c:pt>
                <c:pt idx="8">
                  <c:v>4.1608551063415655</c:v>
                </c:pt>
                <c:pt idx="9">
                  <c:v>5.1142675429590723</c:v>
                </c:pt>
                <c:pt idx="10">
                  <c:v>7.5527477192760095</c:v>
                </c:pt>
                <c:pt idx="11">
                  <c:v>4.6651414991197848</c:v>
                </c:pt>
                <c:pt idx="12">
                  <c:v>8.5043236849420509</c:v>
                </c:pt>
                <c:pt idx="13">
                  <c:v>9.3501296286209836</c:v>
                </c:pt>
                <c:pt idx="14">
                  <c:v>13.108007621138951</c:v>
                </c:pt>
              </c:numCache>
            </c:numRef>
          </c:val>
        </c:ser>
        <c:ser>
          <c:idx val="1"/>
          <c:order val="1"/>
          <c:tx>
            <c:strRef>
              <c:f>'Saldos netos'!$B$30</c:f>
              <c:strCache>
                <c:ptCount val="1"/>
                <c:pt idx="0">
                  <c:v>Sector Público Federal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1.1119285196313387E-2"/>
                  <c:y val="-9.2592592592593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"/>
                  <c:y val="-2.3148148148148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'Saldos netos'!$N$6:$AB$6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'Saldos netos'!$N$30:$AB$30</c:f>
              <c:numCache>
                <c:formatCode>#,##0.0;\(#,##0.0\)</c:formatCode>
                <c:ptCount val="15"/>
                <c:pt idx="0">
                  <c:v>-1.9097347589182467</c:v>
                </c:pt>
                <c:pt idx="1">
                  <c:v>11.098479048432331</c:v>
                </c:pt>
                <c:pt idx="2">
                  <c:v>6.4345664657437407</c:v>
                </c:pt>
                <c:pt idx="3">
                  <c:v>-2.1481256545287875</c:v>
                </c:pt>
                <c:pt idx="4">
                  <c:v>-3.6731357541772591</c:v>
                </c:pt>
                <c:pt idx="5">
                  <c:v>-4.6090365058686906</c:v>
                </c:pt>
                <c:pt idx="6">
                  <c:v>-1.0220084463730128</c:v>
                </c:pt>
                <c:pt idx="7">
                  <c:v>18.849270266496433</c:v>
                </c:pt>
                <c:pt idx="8">
                  <c:v>40.978493983720732</c:v>
                </c:pt>
                <c:pt idx="9">
                  <c:v>6.3531128026041106</c:v>
                </c:pt>
                <c:pt idx="10">
                  <c:v>9.273322753198677</c:v>
                </c:pt>
                <c:pt idx="11">
                  <c:v>6.9215298470729936</c:v>
                </c:pt>
                <c:pt idx="12">
                  <c:v>9.1111393429297074</c:v>
                </c:pt>
                <c:pt idx="13">
                  <c:v>11.658871106860058</c:v>
                </c:pt>
                <c:pt idx="14">
                  <c:v>14.585618450523619</c:v>
                </c:pt>
              </c:numCache>
            </c:numRef>
          </c:val>
        </c:ser>
        <c:ser>
          <c:idx val="2"/>
          <c:order val="2"/>
          <c:tx>
            <c:strRef>
              <c:f>'Saldos netos'!$B$31</c:f>
              <c:strCache>
                <c:ptCount val="1"/>
                <c:pt idx="0">
                  <c:v>Gobierno Federal</c:v>
                </c:pt>
              </c:strCache>
            </c:strRef>
          </c:tx>
          <c:spPr>
            <a:solidFill>
              <a:schemeClr val="tx1">
                <a:lumMod val="25000"/>
                <a:lumOff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0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11192851963133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'Saldos netos'!$N$6:$AB$6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'Saldos netos'!$N$31:$AB$31</c:f>
              <c:numCache>
                <c:formatCode>#,##0.0;\(#,##0.0\)</c:formatCode>
                <c:ptCount val="15"/>
                <c:pt idx="0">
                  <c:v>0.3477779249025037</c:v>
                </c:pt>
                <c:pt idx="1">
                  <c:v>11.972194980787965</c:v>
                </c:pt>
                <c:pt idx="2">
                  <c:v>7.2412607530223605</c:v>
                </c:pt>
                <c:pt idx="3">
                  <c:v>0.17885487601718708</c:v>
                </c:pt>
                <c:pt idx="4">
                  <c:v>-0.93853095618470217</c:v>
                </c:pt>
                <c:pt idx="5">
                  <c:v>5.5465632832997436</c:v>
                </c:pt>
                <c:pt idx="6">
                  <c:v>7.674359707831746</c:v>
                </c:pt>
                <c:pt idx="7">
                  <c:v>19.910060784667969</c:v>
                </c:pt>
                <c:pt idx="8">
                  <c:v>4.4461790487831276</c:v>
                </c:pt>
                <c:pt idx="9">
                  <c:v>7.5592300669884649</c:v>
                </c:pt>
                <c:pt idx="10">
                  <c:v>8.4659379440946481</c:v>
                </c:pt>
                <c:pt idx="11">
                  <c:v>6.9881914797581102</c:v>
                </c:pt>
                <c:pt idx="12">
                  <c:v>8.3716661032924087</c:v>
                </c:pt>
                <c:pt idx="13">
                  <c:v>8.5223073225637158</c:v>
                </c:pt>
                <c:pt idx="14">
                  <c:v>11.265954304938841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780544"/>
        <c:axId val="124782080"/>
      </c:barChart>
      <c:catAx>
        <c:axId val="12478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MX"/>
          </a:p>
        </c:txPr>
        <c:crossAx val="124782080"/>
        <c:crosses val="autoZero"/>
        <c:auto val="1"/>
        <c:lblAlgn val="ctr"/>
        <c:lblOffset val="100"/>
        <c:noMultiLvlLbl val="0"/>
      </c:catAx>
      <c:valAx>
        <c:axId val="124782080"/>
        <c:scaling>
          <c:orientation val="minMax"/>
          <c:min val="-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sysDash"/>
              <a:round/>
            </a:ln>
            <a:effectLst/>
          </c:spPr>
        </c:majorGridlines>
        <c:numFmt formatCode="#,##0.0;\(#,##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MX"/>
          </a:p>
        </c:txPr>
        <c:crossAx val="12478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26531286111301"/>
          <c:y val="0.90351913420222074"/>
          <c:w val="0.79119710654781905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500">
          <a:solidFill>
            <a:schemeClr val="tx2"/>
          </a:solidFill>
          <a:latin typeface="Calibri Light" panose="020F0302020204030204" pitchFamily="34" charset="0"/>
        </a:defRPr>
      </a:pPr>
      <a:endParaRPr lang="es-MX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0.76903</cdr:x>
      <cdr:y>0.39127</cdr:y>
    </cdr:from>
    <cdr:to>
      <cdr:x>0.93253</cdr:x>
      <cdr:y>0.54848</cdr:y>
    </cdr:to>
    <cdr:cxnSp macro="">
      <cdr:nvCxnSpPr>
        <cdr:cNvPr id="2" name="Conector recto de flecha 1"/>
        <cdr:cNvCxnSpPr/>
      </cdr:nvCxnSpPr>
      <cdr:spPr>
        <a:xfrm xmlns:a="http://schemas.openxmlformats.org/drawingml/2006/main" flipV="1">
          <a:off x="6977073" y="1884428"/>
          <a:ext cx="1483359" cy="757177"/>
        </a:xfrm>
        <a:prstGeom xmlns:a="http://schemas.openxmlformats.org/drawingml/2006/main" prst="straightConnector1">
          <a:avLst/>
        </a:prstGeom>
        <a:ln xmlns:a="http://schemas.openxmlformats.org/drawingml/2006/main" w="34925">
          <a:solidFill>
            <a:srgbClr val="F00224"/>
          </a:solidFill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51D26-DF21-4B97-B909-CA4461C5E0D3}" type="datetimeFigureOut">
              <a:rPr lang="es-MX"/>
              <a:pPr>
                <a:defRPr/>
              </a:pPr>
              <a:t>09/05/2016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482A9D-9039-41BF-BEA6-0F06CD99C64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37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6E9BA9-6FDF-458D-B8F9-863EB6F9894D}" type="datetimeFigureOut">
              <a:rPr lang="es-MX"/>
              <a:pPr>
                <a:defRPr/>
              </a:pPr>
              <a:t>09/05/2016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D78684-4229-452A-88A2-BD4C4536546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793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3761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2830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Posición</a:t>
            </a:r>
            <a:r>
              <a:rPr lang="es-MX" baseline="0" dirty="0" smtClean="0"/>
              <a:t> Fiscal Sostenible = Si es menor que uno, entonces la autoridad fiscal es consistente con las condiciones para asegurar la sostenibilidad.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Consistencia Tributaria = Si es mayor que cero, entonces los ingresos gubernamentales no son sostenibles y la deuda crecerá. Si es igual a cero, la deuda se mantendrá constante. Si es menor a cero, la deuda se reducirá.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Balance Macro-Ajustado = Si es menor que 0, entonces la política fiscal es sostenible.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baseline="0" dirty="0" smtClean="0"/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025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0AF3E4C7-0893-4D40-8D54-6103D6A2393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BE8A6C87-BE68-44D5-9E0C-1CFC8EEB7C5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97E3FC-8013-4DEB-9DF4-3715AF49FFE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475663" y="117475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614362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95774773-1389-4702-BC3D-3BD253FDA99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603EFF7-F587-4C9E-9983-F98CE40DEC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6BD47DB1-EC48-4BB3-9E54-E108943D8AC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D43F6A61-8F64-4239-93A6-10DAE3D53D1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772400" cy="185738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4071942"/>
            <a:ext cx="7772400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55721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7B50849-A4E6-4276-99D6-DAFF29359A4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4"/>
            <a:ext cx="785818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C3E72060-BDD8-4470-8E6F-4F3AC26F9F3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92968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96D3A736-8B14-42AD-BE98-4779F8312A7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FD18CA97-35BE-41A8-9C15-3FE9170F9D6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pic>
        <p:nvPicPr>
          <p:cNvPr id="1029" name="9 Imagen" descr="cuadros2.wm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1C7A039-7510-4A28-B20F-FEC0D0EBCB4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467544" y="1772817"/>
            <a:ext cx="8143056" cy="273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lnSpc>
                <a:spcPts val="4900"/>
              </a:lnSpc>
            </a:pPr>
            <a:r>
              <a:rPr lang="es-MX" sz="3300" dirty="0" smtClean="0"/>
              <a:t>Disciplina </a:t>
            </a:r>
            <a:r>
              <a:rPr lang="es-MX" sz="3300" dirty="0"/>
              <a:t>Financiera de las </a:t>
            </a:r>
            <a:r>
              <a:rPr lang="es-MX" sz="3300" dirty="0" smtClean="0"/>
              <a:t>Entidades </a:t>
            </a:r>
            <a:r>
              <a:rPr lang="es-MX" sz="3300" dirty="0"/>
              <a:t>Federativas y </a:t>
            </a:r>
            <a:r>
              <a:rPr lang="es-MX" sz="3300" dirty="0" smtClean="0"/>
              <a:t>Municipios</a:t>
            </a:r>
            <a:endParaRPr lang="es-MX" sz="3300" dirty="0"/>
          </a:p>
        </p:txBody>
      </p:sp>
      <p:sp>
        <p:nvSpPr>
          <p:cNvPr id="8" name="2 Subtítulo"/>
          <p:cNvSpPr>
            <a:spLocks noGrp="1"/>
          </p:cNvSpPr>
          <p:nvPr>
            <p:ph type="subTitle" idx="1"/>
          </p:nvPr>
        </p:nvSpPr>
        <p:spPr>
          <a:xfrm>
            <a:off x="5868144" y="5661248"/>
            <a:ext cx="2203748" cy="544290"/>
          </a:xfrm>
        </p:spPr>
        <p:txBody>
          <a:bodyPr/>
          <a:lstStyle/>
          <a:p>
            <a:pPr algn="r" eaLnBrk="1" hangingPunct="1"/>
            <a:r>
              <a:rPr lang="en-US" sz="2000" b="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Mayo 12,   2016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35137"/>
            <a:ext cx="8712968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lnSpc>
                <a:spcPts val="3500"/>
              </a:lnSpc>
              <a:spcBef>
                <a:spcPts val="1800"/>
              </a:spcBef>
              <a:buSzPct val="100000"/>
              <a:buFont typeface="Arial" panose="020B0604020202020204" pitchFamily="34" charset="0"/>
              <a:buChar char="•"/>
            </a:pPr>
            <a:r>
              <a:rPr lang="es-ES" sz="2700" b="1" dirty="0"/>
              <a:t>Financiamiento:</a:t>
            </a:r>
            <a:r>
              <a:rPr lang="es-ES" sz="2700" dirty="0"/>
              <a:t> toda operación constitutiva de un pasivo, directo o contingente, de corto, mediano o largo plazo, </a:t>
            </a:r>
            <a:r>
              <a:rPr lang="es-ES" sz="2700" dirty="0" smtClean="0"/>
              <a:t>derivada </a:t>
            </a:r>
            <a:r>
              <a:rPr lang="es-ES" sz="2700" dirty="0"/>
              <a:t>de un crédito, empréstito o préstamo; </a:t>
            </a:r>
            <a:r>
              <a:rPr lang="es-ES" sz="2700" dirty="0" smtClean="0"/>
              <a:t>arrendamientos </a:t>
            </a:r>
            <a:r>
              <a:rPr lang="es-ES" sz="2700" dirty="0"/>
              <a:t>y factorajes financieros o cadenas productivas, independientemente de la forma mediante la que se instrumente</a:t>
            </a:r>
            <a:r>
              <a:rPr lang="es-ES" sz="2700" dirty="0" smtClean="0"/>
              <a:t>.</a:t>
            </a:r>
          </a:p>
          <a:p>
            <a:pPr marL="273050" indent="-273050" algn="just"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700" b="1" dirty="0">
                <a:latin typeface="+mn-lt"/>
                <a:ea typeface="Calibri"/>
                <a:cs typeface="Times New Roman"/>
              </a:rPr>
              <a:t>Financiamiento Neto: </a:t>
            </a:r>
            <a:r>
              <a:rPr lang="es-ES" sz="2700" dirty="0">
                <a:latin typeface="+mn-lt"/>
                <a:ea typeface="Calibri"/>
                <a:cs typeface="Times New Roman"/>
              </a:rPr>
              <a:t>disposiciones de un Financiamiento - amortizaciones de la Deuda Pública</a:t>
            </a:r>
            <a:r>
              <a:rPr lang="es-ES" sz="2700" dirty="0" smtClean="0">
                <a:latin typeface="+mn-lt"/>
                <a:ea typeface="Calibri"/>
                <a:cs typeface="Times New Roman"/>
              </a:rPr>
              <a:t>.</a:t>
            </a:r>
            <a:endParaRPr lang="es-MX" sz="27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260648"/>
            <a:ext cx="8496944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 smtClean="0"/>
              <a:t>2. </a:t>
            </a:r>
            <a:r>
              <a:rPr lang="es-MX" sz="2800" b="1" dirty="0"/>
              <a:t>Definiciones </a:t>
            </a:r>
            <a:r>
              <a:rPr lang="es-MX" sz="2800" dirty="0"/>
              <a:t>(Art. 2)</a:t>
            </a:r>
            <a:r>
              <a:rPr lang="es-MX" sz="2800" b="1" dirty="0"/>
              <a:t>.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625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32522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700" b="1" dirty="0">
                <a:solidFill>
                  <a:srgbClr val="00204E"/>
                </a:solidFill>
                <a:latin typeface="Arial"/>
                <a:ea typeface="Calibri"/>
                <a:cs typeface="Times New Roman"/>
              </a:rPr>
              <a:t>Techo de Financiamiento Neto:</a:t>
            </a:r>
            <a:r>
              <a:rPr lang="es-ES" sz="2700" dirty="0">
                <a:solidFill>
                  <a:srgbClr val="00204E"/>
                </a:solidFill>
                <a:latin typeface="Arial"/>
                <a:ea typeface="Calibri"/>
                <a:cs typeface="Times New Roman"/>
              </a:rPr>
              <a:t> límite de Financiamiento Neto anual que </a:t>
            </a:r>
            <a:r>
              <a:rPr lang="es-ES" sz="2700" dirty="0" smtClean="0">
                <a:solidFill>
                  <a:srgbClr val="00204E"/>
                </a:solidFill>
                <a:latin typeface="Arial"/>
                <a:ea typeface="Calibri"/>
                <a:cs typeface="Times New Roman"/>
              </a:rPr>
              <a:t>se podrá contratar, </a:t>
            </a:r>
            <a:r>
              <a:rPr lang="es-ES" sz="2700" dirty="0">
                <a:solidFill>
                  <a:srgbClr val="00204E"/>
                </a:solidFill>
                <a:latin typeface="Arial"/>
                <a:ea typeface="Calibri"/>
                <a:cs typeface="Times New Roman"/>
              </a:rPr>
              <a:t>con Fuente de pago  </a:t>
            </a:r>
            <a:r>
              <a:rPr lang="es-ES" sz="2700" dirty="0" smtClean="0">
                <a:solidFill>
                  <a:srgbClr val="00204E"/>
                </a:solidFill>
                <a:latin typeface="Arial"/>
                <a:ea typeface="Calibri"/>
                <a:cs typeface="Times New Roman"/>
              </a:rPr>
              <a:t>ILD y podrá </a:t>
            </a:r>
            <a:r>
              <a:rPr lang="es-ES" sz="2700" dirty="0">
                <a:solidFill>
                  <a:srgbClr val="00204E"/>
                </a:solidFill>
                <a:latin typeface="Arial"/>
                <a:ea typeface="Calibri"/>
                <a:cs typeface="Times New Roman"/>
              </a:rPr>
              <a:t>estar afectada a un vehículo específico de pago o provenir del PE. </a:t>
            </a:r>
            <a:endParaRPr lang="es-ES" sz="2700" dirty="0" smtClean="0">
              <a:solidFill>
                <a:srgbClr val="00204E"/>
              </a:solidFill>
              <a:latin typeface="Arial"/>
              <a:ea typeface="Calibri"/>
              <a:cs typeface="Times New Roman"/>
            </a:endParaRPr>
          </a:p>
          <a:p>
            <a:pPr marL="273050" lvl="0" indent="-273050" algn="just"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700" b="1" dirty="0" smtClean="0">
                <a:solidFill>
                  <a:srgbClr val="00204E"/>
                </a:solidFill>
                <a:latin typeface="+mn-lt"/>
                <a:ea typeface="Calibri"/>
                <a:cs typeface="Times New Roman"/>
              </a:rPr>
              <a:t>Instrumentos </a:t>
            </a:r>
            <a:r>
              <a:rPr lang="es-ES" sz="2700" b="1" dirty="0">
                <a:solidFill>
                  <a:srgbClr val="00204E"/>
                </a:solidFill>
                <a:latin typeface="+mn-lt"/>
                <a:ea typeface="Calibri"/>
                <a:cs typeface="Times New Roman"/>
              </a:rPr>
              <a:t>derivados:</a:t>
            </a:r>
            <a:r>
              <a:rPr lang="es-ES" sz="2700" dirty="0">
                <a:solidFill>
                  <a:srgbClr val="00204E"/>
                </a:solidFill>
                <a:latin typeface="+mn-lt"/>
                <a:ea typeface="Calibri"/>
                <a:cs typeface="Times New Roman"/>
              </a:rPr>
              <a:t> valores, contratos o cualquier otro acto jurídico cuya valuación esté referida a uno o más activos, valores, tasas o índices subyacentes.</a:t>
            </a:r>
            <a:endParaRPr lang="es-MX" sz="2700" dirty="0">
              <a:solidFill>
                <a:srgbClr val="00204E"/>
              </a:solidFill>
              <a:latin typeface="+mn-lt"/>
              <a:ea typeface="Calibri"/>
              <a:cs typeface="Times New Roman"/>
            </a:endParaRPr>
          </a:p>
          <a:p>
            <a:pPr marL="273050" lvl="0" indent="-273050" algn="just"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700" b="1" dirty="0">
                <a:solidFill>
                  <a:srgbClr val="00204E"/>
                </a:solidFill>
                <a:latin typeface="+mn-lt"/>
                <a:ea typeface="Calibri"/>
                <a:cs typeface="Times New Roman"/>
              </a:rPr>
              <a:t>Deuda Pública:</a:t>
            </a:r>
            <a:r>
              <a:rPr lang="es-ES" sz="2700" dirty="0">
                <a:solidFill>
                  <a:srgbClr val="00204E"/>
                </a:solidFill>
                <a:latin typeface="+mn-lt"/>
                <a:ea typeface="Calibri"/>
                <a:cs typeface="Times New Roman"/>
              </a:rPr>
              <a:t> cualquier Financiamiento contratado por los Entes Públicos</a:t>
            </a:r>
            <a:r>
              <a:rPr lang="es-ES" sz="2700" dirty="0" smtClean="0">
                <a:solidFill>
                  <a:srgbClr val="00204E"/>
                </a:solidFill>
                <a:latin typeface="+mn-lt"/>
                <a:ea typeface="Calibri"/>
                <a:cs typeface="Times New Roman"/>
              </a:rPr>
              <a:t>.</a:t>
            </a:r>
            <a:endParaRPr lang="es-MX" sz="2700" dirty="0">
              <a:solidFill>
                <a:srgbClr val="00204E"/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137816"/>
            <a:ext cx="8496944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 smtClean="0"/>
              <a:t>2. </a:t>
            </a:r>
            <a:r>
              <a:rPr lang="es-MX" sz="2800" b="1" dirty="0"/>
              <a:t>Definiciones </a:t>
            </a:r>
            <a:r>
              <a:rPr lang="es-MX" sz="2800" dirty="0"/>
              <a:t>(Art. 2)</a:t>
            </a:r>
            <a:r>
              <a:rPr lang="es-MX" sz="2800" b="1" dirty="0"/>
              <a:t>.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53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71547"/>
            <a:ext cx="871296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b="1" dirty="0" smtClean="0"/>
              <a:t>Deuda </a:t>
            </a:r>
            <a:r>
              <a:rPr lang="es-ES" sz="2700" b="1" dirty="0"/>
              <a:t>Contingente:</a:t>
            </a:r>
            <a:r>
              <a:rPr lang="es-ES" sz="2700" dirty="0"/>
              <a:t> cualquier Financiamiento sin fuente o garantía de pago definida, que sea asumida de manera solidaria o subsidiaria por las Entidades Federativas con sus Municipios, organismos descentralizados y empresas de participación estatal mayoritaria y fideicomisos, locales o municipales, y por los Municipios con sus </a:t>
            </a:r>
            <a:r>
              <a:rPr lang="es-ES" sz="2700" dirty="0" smtClean="0"/>
              <a:t>organismos </a:t>
            </a:r>
            <a:r>
              <a:rPr lang="es-ES" sz="2700" dirty="0"/>
              <a:t>descentralizados y empresas de participación municipal mayoritaria.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b="1" dirty="0"/>
              <a:t>Deuda Estatal Garantizada:</a:t>
            </a:r>
            <a:r>
              <a:rPr lang="es-ES" sz="2700" dirty="0"/>
              <a:t> Financiamiento de los Estados y Municipios con garantía Federal</a:t>
            </a:r>
            <a:r>
              <a:rPr lang="es-ES" sz="2700" dirty="0" smtClean="0"/>
              <a:t>.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137816"/>
            <a:ext cx="8496944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 smtClean="0"/>
              <a:t>2. </a:t>
            </a:r>
            <a:r>
              <a:rPr lang="es-MX" sz="2800" b="1" dirty="0"/>
              <a:t>Definiciones </a:t>
            </a:r>
            <a:r>
              <a:rPr lang="es-MX" sz="2800" dirty="0"/>
              <a:t>(Art. 2)</a:t>
            </a:r>
            <a:r>
              <a:rPr lang="es-MX" sz="2800" b="1" dirty="0"/>
              <a:t>.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484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08720"/>
            <a:ext cx="871296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b="1" dirty="0" smtClean="0"/>
              <a:t>Entes </a:t>
            </a:r>
            <a:r>
              <a:rPr lang="es-ES" sz="2700" b="1" dirty="0"/>
              <a:t>Públicos:</a:t>
            </a:r>
            <a:r>
              <a:rPr lang="es-ES" sz="2700" dirty="0"/>
              <a:t> </a:t>
            </a:r>
            <a:endParaRPr lang="es-ES" sz="2700" dirty="0" smtClean="0"/>
          </a:p>
          <a:p>
            <a:pPr marL="712788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700" dirty="0" smtClean="0"/>
              <a:t>poderes </a:t>
            </a:r>
            <a:r>
              <a:rPr lang="es-ES" sz="2700" dirty="0"/>
              <a:t>Ejecutivo, Legislativo y </a:t>
            </a:r>
            <a:r>
              <a:rPr lang="es-ES" sz="2700" dirty="0" smtClean="0"/>
              <a:t>Judicial; </a:t>
            </a:r>
          </a:p>
          <a:p>
            <a:pPr marL="712788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700" dirty="0" smtClean="0"/>
              <a:t>organismos </a:t>
            </a:r>
            <a:r>
              <a:rPr lang="es-ES" sz="2700" dirty="0"/>
              <a:t>autónomos de las Entidades Federativas; </a:t>
            </a:r>
            <a:endParaRPr lang="es-ES" sz="2700" dirty="0" smtClean="0"/>
          </a:p>
          <a:p>
            <a:pPr marL="712788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700" dirty="0" smtClean="0"/>
              <a:t>Municipios;</a:t>
            </a:r>
          </a:p>
          <a:p>
            <a:pPr marL="712788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700" dirty="0" smtClean="0"/>
              <a:t>organismos </a:t>
            </a:r>
            <a:r>
              <a:rPr lang="es-ES" sz="2700" dirty="0"/>
              <a:t>descentralizados, empresas de participación mayoritaria y fideicomisos de las Entidades Federativas y los </a:t>
            </a:r>
            <a:r>
              <a:rPr lang="es-ES" sz="2700" dirty="0" smtClean="0"/>
              <a:t>Municipios; </a:t>
            </a:r>
          </a:p>
          <a:p>
            <a:pPr marL="712788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700" dirty="0" smtClean="0"/>
              <a:t>cualquier </a:t>
            </a:r>
            <a:r>
              <a:rPr lang="es-ES" sz="2700" dirty="0"/>
              <a:t>otro ente sobre el que tengan control </a:t>
            </a:r>
            <a:r>
              <a:rPr lang="es-ES" sz="2700" dirty="0" smtClean="0"/>
              <a:t>de </a:t>
            </a:r>
            <a:r>
              <a:rPr lang="es-ES" sz="2700" dirty="0"/>
              <a:t>sus decisiones </a:t>
            </a:r>
            <a:r>
              <a:rPr lang="es-ES" sz="2700" dirty="0" smtClean="0"/>
              <a:t>y </a:t>
            </a:r>
            <a:r>
              <a:rPr lang="es-ES" sz="2700" dirty="0"/>
              <a:t>acciones. </a:t>
            </a:r>
            <a:endParaRPr lang="es-ES" sz="2700" dirty="0" smtClean="0"/>
          </a:p>
          <a:p>
            <a:pPr marL="712788" indent="-444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700" dirty="0" smtClean="0"/>
              <a:t>En </a:t>
            </a:r>
            <a:r>
              <a:rPr lang="es-ES" sz="2700" dirty="0"/>
              <a:t>la CDMX, el Ejecutivo incluye sus alcaldías</a:t>
            </a:r>
            <a:r>
              <a:rPr lang="es-ES" sz="2700" dirty="0" smtClean="0"/>
              <a:t>.</a:t>
            </a: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151464"/>
            <a:ext cx="8496944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 smtClean="0"/>
              <a:t>2. </a:t>
            </a:r>
            <a:r>
              <a:rPr lang="es-MX" sz="2800" b="1" dirty="0"/>
              <a:t>Definiciones </a:t>
            </a:r>
            <a:r>
              <a:rPr lang="es-MX" sz="2800" dirty="0"/>
              <a:t>(Art. 2)</a:t>
            </a:r>
            <a:r>
              <a:rPr lang="es-MX" sz="2800" b="1" dirty="0"/>
              <a:t>.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908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27586"/>
            <a:ext cx="871296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b="1" dirty="0" smtClean="0"/>
              <a:t>Obligaciones</a:t>
            </a:r>
            <a:r>
              <a:rPr lang="es-ES" sz="2700" b="1" dirty="0"/>
              <a:t>:</a:t>
            </a:r>
            <a:r>
              <a:rPr lang="es-ES" sz="2700" dirty="0"/>
              <a:t> compromisos de pago de los Entes Públicos derivados de Financiamientos y las APP.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b="1" dirty="0"/>
              <a:t>Obligaciones a corto plazo:</a:t>
            </a:r>
            <a:r>
              <a:rPr lang="es-ES" sz="2700" dirty="0"/>
              <a:t> cualquier </a:t>
            </a:r>
            <a:r>
              <a:rPr lang="es-ES" sz="2700" dirty="0" smtClean="0"/>
              <a:t>contratada </a:t>
            </a:r>
            <a:r>
              <a:rPr lang="es-ES" sz="2700" dirty="0"/>
              <a:t>con Instituciones financieras a un plazo </a:t>
            </a:r>
            <a:r>
              <a:rPr lang="es-ES" sz="2700" dirty="0" smtClean="0"/>
              <a:t>≤  a </a:t>
            </a:r>
            <a:r>
              <a:rPr lang="es-ES" sz="2700" dirty="0"/>
              <a:t>un año.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b="1" dirty="0" smtClean="0"/>
              <a:t>Reestructuración</a:t>
            </a:r>
            <a:r>
              <a:rPr lang="es-ES" sz="2700" b="1" dirty="0"/>
              <a:t>:</a:t>
            </a:r>
            <a:r>
              <a:rPr lang="es-ES" sz="2700" dirty="0"/>
              <a:t> actos jurídicos que modifican las condiciones originalmente pactadas en un Financiamiento.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b="1" dirty="0"/>
              <a:t>Refinanciamiento:</a:t>
            </a:r>
            <a:r>
              <a:rPr lang="es-ES" sz="2700" dirty="0"/>
              <a:t> contratación de uno o varios Financiamientos para liquidar total o parcialmente uno o más Financiamientos previos</a:t>
            </a:r>
            <a:r>
              <a:rPr lang="es-ES" sz="2700" dirty="0" smtClean="0"/>
              <a:t>.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260648"/>
            <a:ext cx="8496944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 smtClean="0"/>
              <a:t>2. </a:t>
            </a:r>
            <a:r>
              <a:rPr lang="es-MX" sz="2800" b="1" dirty="0"/>
              <a:t>Definiciones </a:t>
            </a:r>
            <a:r>
              <a:rPr lang="es-MX" sz="2800" dirty="0"/>
              <a:t>(Art. 2)</a:t>
            </a:r>
            <a:r>
              <a:rPr lang="es-MX" sz="2800" b="1" dirty="0"/>
              <a:t>.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523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144483"/>
            <a:ext cx="871296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b="1" dirty="0"/>
              <a:t>Registro Público Único:</a:t>
            </a:r>
            <a:r>
              <a:rPr lang="es-ES" sz="2700" dirty="0"/>
              <a:t> </a:t>
            </a:r>
            <a:r>
              <a:rPr lang="es-ES" sz="2700" dirty="0" smtClean="0"/>
              <a:t>inscripción </a:t>
            </a:r>
            <a:r>
              <a:rPr lang="es-ES" sz="2700" dirty="0"/>
              <a:t>de Obligaciones y Financiamientos que contraten los Entes Públicos.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b="1" dirty="0"/>
              <a:t>Sistema de Alertas:</a:t>
            </a:r>
            <a:r>
              <a:rPr lang="es-ES" sz="2700" dirty="0"/>
              <a:t> publicación SHCP de </a:t>
            </a:r>
            <a:r>
              <a:rPr lang="es-ES" sz="2700" dirty="0" smtClean="0"/>
              <a:t>indicadores </a:t>
            </a:r>
            <a:r>
              <a:rPr lang="es-ES" sz="2700" dirty="0"/>
              <a:t>de endeudamiento de los </a:t>
            </a:r>
            <a:r>
              <a:rPr lang="es-ES" sz="2700" dirty="0" smtClean="0"/>
              <a:t>Entes.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b="1" dirty="0"/>
              <a:t>Asociaciones Público-Privadas:</a:t>
            </a:r>
            <a:r>
              <a:rPr lang="es-ES" sz="2700" dirty="0"/>
              <a:t> las previstas en la LAPP o en las leyes locales</a:t>
            </a:r>
            <a:r>
              <a:rPr lang="es-ES" sz="2700" dirty="0" smtClean="0"/>
              <a:t>.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260648"/>
            <a:ext cx="8496944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 smtClean="0"/>
              <a:t>2. </a:t>
            </a:r>
            <a:r>
              <a:rPr lang="es-MX" sz="2800" b="1" dirty="0"/>
              <a:t>Definiciones </a:t>
            </a:r>
            <a:r>
              <a:rPr lang="es-MX" sz="2800" dirty="0"/>
              <a:t>(Art. 2)</a:t>
            </a:r>
            <a:r>
              <a:rPr lang="es-MX" sz="2800" b="1" dirty="0"/>
              <a:t>.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96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548680"/>
            <a:ext cx="87129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algn="just">
              <a:spcBef>
                <a:spcPts val="1800"/>
              </a:spcBef>
              <a:buSzPct val="100000"/>
              <a:buFont typeface="Arial" panose="020B0604020202020204" pitchFamily="34" charset="0"/>
              <a:buChar char="•"/>
            </a:pPr>
            <a:r>
              <a:rPr lang="es-MX" sz="2600" dirty="0" smtClean="0"/>
              <a:t>El </a:t>
            </a:r>
            <a:r>
              <a:rPr lang="es-MX" sz="2600" dirty="0"/>
              <a:t>crecimiento de la deuda </a:t>
            </a:r>
            <a:r>
              <a:rPr lang="es-MX" sz="2600" dirty="0" smtClean="0"/>
              <a:t>en </a:t>
            </a:r>
            <a:r>
              <a:rPr lang="es-MX" sz="2600" dirty="0"/>
              <a:t>los últimos </a:t>
            </a:r>
            <a:r>
              <a:rPr lang="es-MX" sz="2600" dirty="0" smtClean="0"/>
              <a:t>3 años</a:t>
            </a:r>
            <a:r>
              <a:rPr lang="es-MX" sz="2600" dirty="0"/>
              <a:t>, </a:t>
            </a:r>
            <a:r>
              <a:rPr lang="es-MX" sz="2600" dirty="0" smtClean="0"/>
              <a:t>motiva revisar el </a:t>
            </a:r>
            <a:r>
              <a:rPr lang="es-MX" sz="2600" dirty="0"/>
              <a:t>límite máximo </a:t>
            </a:r>
            <a:r>
              <a:rPr lang="es-MX" sz="2600" dirty="0" smtClean="0"/>
              <a:t>prudencial. (FMI) </a:t>
            </a: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669577" y="44624"/>
            <a:ext cx="8496944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600" b="1" dirty="0" smtClean="0"/>
              <a:t>3. Deuda del Sector Público Federal</a:t>
            </a:r>
            <a:endParaRPr lang="en-US" sz="26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3453756035"/>
              </p:ext>
            </p:extLst>
          </p:nvPr>
        </p:nvGraphicFramePr>
        <p:xfrm>
          <a:off x="0" y="1544572"/>
          <a:ext cx="9072563" cy="4816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34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92149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algn="just">
              <a:spcBef>
                <a:spcPts val="1800"/>
              </a:spcBef>
              <a:buSzPct val="100000"/>
              <a:buFont typeface="Arial" panose="020B0604020202020204" pitchFamily="34" charset="0"/>
              <a:buChar char="•"/>
            </a:pPr>
            <a:r>
              <a:rPr lang="es-MX" sz="2700" dirty="0"/>
              <a:t>En 2015 el </a:t>
            </a:r>
            <a:r>
              <a:rPr lang="es-MX" sz="2700" dirty="0" smtClean="0"/>
              <a:t>SHRFSP, la mediación más amplia de la deuda = 45.7</a:t>
            </a:r>
            <a:r>
              <a:rPr lang="es-MX" sz="2700" dirty="0"/>
              <a:t>% del PIB, el nivel más </a:t>
            </a:r>
            <a:r>
              <a:rPr lang="es-MX" sz="2700" dirty="0" smtClean="0"/>
              <a:t>alto registrado.</a:t>
            </a: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539553" y="130280"/>
            <a:ext cx="835292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600" b="1" dirty="0" smtClean="0"/>
              <a:t>3. Deuda del Sector Público Federal</a:t>
            </a:r>
            <a:endParaRPr lang="en-US" sz="26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047055"/>
              </p:ext>
            </p:extLst>
          </p:nvPr>
        </p:nvGraphicFramePr>
        <p:xfrm>
          <a:off x="0" y="2852934"/>
          <a:ext cx="9143999" cy="3600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1920"/>
                <a:gridCol w="1397413"/>
                <a:gridCol w="1185332"/>
                <a:gridCol w="677334"/>
                <a:gridCol w="592667"/>
                <a:gridCol w="833943"/>
                <a:gridCol w="605390"/>
              </a:tblGrid>
              <a:tr h="4745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Calibri Light" panose="020F0302020204030204" pitchFamily="34" charset="0"/>
                        </a:rPr>
                        <a:t>Concepto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% del PIB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Variación (%)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545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2014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2015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2014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2015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Nom.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Real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</a:tr>
              <a:tr h="653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Saldo Histórico de los Requerimientos Financieros del Sector </a:t>
                      </a:r>
                      <a:r>
                        <a:rPr lang="es-MX" sz="1800" dirty="0" smtClean="0">
                          <a:effectLst/>
                          <a:latin typeface="Calibri Light" panose="020F0302020204030204" pitchFamily="34" charset="0"/>
                        </a:rPr>
                        <a:t>Público  (SHRFSP)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7,446,056.4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8,633,480.4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41.4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b="1" u="sng" dirty="0">
                          <a:effectLst/>
                          <a:latin typeface="Calibri Light" panose="020F0302020204030204" pitchFamily="34" charset="0"/>
                        </a:rPr>
                        <a:t>45.7</a:t>
                      </a:r>
                      <a:endParaRPr lang="es-MX" sz="1800" b="1" u="sng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15.9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13.1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53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Requerimientos Financieros del Sector </a:t>
                      </a:r>
                      <a:r>
                        <a:rPr lang="es-MX" sz="1800" dirty="0" smtClean="0">
                          <a:effectLst/>
                          <a:latin typeface="Calibri Light" panose="020F0302020204030204" pitchFamily="34" charset="0"/>
                        </a:rPr>
                        <a:t>Público   (RFSP)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792,850.2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748,099.9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4.4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b="1" u="sng" dirty="0">
                          <a:effectLst/>
                          <a:latin typeface="Calibri Light" panose="020F0302020204030204" pitchFamily="34" charset="0"/>
                        </a:rPr>
                        <a:t>4.0</a:t>
                      </a:r>
                      <a:endParaRPr lang="es-MX" sz="1800" b="1" u="sng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(5.6)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(8.0)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4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Sector Público </a:t>
                      </a:r>
                      <a:r>
                        <a:rPr lang="es-MX" sz="1800" dirty="0" smtClean="0">
                          <a:effectLst/>
                          <a:latin typeface="Calibri Light" panose="020F0302020204030204" pitchFamily="34" charset="0"/>
                        </a:rPr>
                        <a:t>Federal (SPF)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6,947,446.4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8,160,589.9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38.6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b="1" u="sng" dirty="0">
                          <a:effectLst/>
                          <a:latin typeface="Calibri Light" panose="020F0302020204030204" pitchFamily="34" charset="0"/>
                        </a:rPr>
                        <a:t>43.2</a:t>
                      </a:r>
                      <a:endParaRPr lang="es-MX" sz="1800" b="1" u="sng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17.5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14.6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4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Sector Público </a:t>
                      </a:r>
                      <a:r>
                        <a:rPr lang="es-MX" sz="1800" dirty="0" smtClean="0">
                          <a:effectLst/>
                          <a:latin typeface="Calibri Light" panose="020F0302020204030204" pitchFamily="34" charset="0"/>
                        </a:rPr>
                        <a:t>Presupuestario   (SPP)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6,492,570.1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7,646,149.7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36.1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b="1" u="sng" dirty="0">
                          <a:effectLst/>
                          <a:latin typeface="Calibri Light" panose="020F0302020204030204" pitchFamily="34" charset="0"/>
                        </a:rPr>
                        <a:t>40.5</a:t>
                      </a:r>
                      <a:endParaRPr lang="es-MX" sz="1800" b="1" u="sng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17.8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14.9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4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Gobierno </a:t>
                      </a:r>
                      <a:r>
                        <a:rPr lang="es-MX" sz="1800" dirty="0" smtClean="0">
                          <a:effectLst/>
                          <a:latin typeface="Calibri Light" panose="020F0302020204030204" pitchFamily="34" charset="0"/>
                        </a:rPr>
                        <a:t>Federal   (GF)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5,462,593.2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6,230,654.4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30.3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b="1" u="sng" dirty="0">
                          <a:effectLst/>
                          <a:latin typeface="Calibri Light" panose="020F0302020204030204" pitchFamily="34" charset="0"/>
                        </a:rPr>
                        <a:t>33.0</a:t>
                      </a:r>
                      <a:endParaRPr lang="es-MX" sz="1800" b="1" u="sng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14.1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dec"/>
                        </a:tabLst>
                      </a:pPr>
                      <a:r>
                        <a:rPr lang="es-MX" sz="1800" dirty="0">
                          <a:effectLst/>
                          <a:latin typeface="Calibri Light" panose="020F0302020204030204" pitchFamily="34" charset="0"/>
                        </a:rPr>
                        <a:t>11.3</a:t>
                      </a:r>
                      <a:endParaRPr lang="es-MX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88966" y="2134597"/>
            <a:ext cx="57660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sz="2000" dirty="0" smtClean="0">
                <a:latin typeface="Calibri Light" panose="020F0302020204030204" pitchFamily="34" charset="0"/>
              </a:rPr>
              <a:t>Principales Resultados de la Deuda Pública, </a:t>
            </a:r>
            <a:r>
              <a:rPr lang="es-ES" sz="2000" dirty="0">
                <a:latin typeface="Calibri Light" panose="020F0302020204030204" pitchFamily="34" charset="0"/>
              </a:rPr>
              <a:t>2014-2015</a:t>
            </a:r>
            <a:endParaRPr lang="es-MX" sz="2000" dirty="0">
              <a:latin typeface="Calibri Light" panose="020F0302020204030204" pitchFamily="34" charset="0"/>
            </a:endParaRPr>
          </a:p>
          <a:p>
            <a:pPr algn="ctr"/>
            <a:r>
              <a:rPr lang="es-ES" sz="1600" dirty="0">
                <a:latin typeface="Calibri Light" panose="020F0302020204030204" pitchFamily="34" charset="0"/>
              </a:rPr>
              <a:t>(Millones de pesos y porcentajes)</a:t>
            </a:r>
            <a:endParaRPr lang="es-MX" sz="16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0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984210"/>
            <a:ext cx="896448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600" dirty="0" smtClean="0"/>
              <a:t>2014 </a:t>
            </a:r>
            <a:r>
              <a:rPr lang="es-MX" sz="2600" dirty="0"/>
              <a:t>y </a:t>
            </a:r>
            <a:r>
              <a:rPr lang="es-MX" sz="2600" dirty="0" smtClean="0"/>
              <a:t>2015 </a:t>
            </a:r>
            <a:r>
              <a:rPr lang="es-MX" sz="2600" dirty="0"/>
              <a:t>deterioro en </a:t>
            </a:r>
            <a:r>
              <a:rPr lang="es-MX" sz="2600" dirty="0" smtClean="0"/>
              <a:t>los indicadores de sostenibilidad. La </a:t>
            </a:r>
            <a:r>
              <a:rPr lang="es-MX" sz="2600" dirty="0"/>
              <a:t>deuda pública presenta </a:t>
            </a:r>
            <a:r>
              <a:rPr lang="es-MX" sz="2600" dirty="0" smtClean="0"/>
              <a:t>elementos </a:t>
            </a:r>
            <a:r>
              <a:rPr lang="es-MX" sz="2600" dirty="0"/>
              <a:t>de </a:t>
            </a:r>
            <a:r>
              <a:rPr lang="es-MX" sz="2600" dirty="0" smtClean="0"/>
              <a:t>vulnerabilidad. Mejora a partir de 2017 PCGPE.</a:t>
            </a:r>
            <a:endParaRPr lang="en-GB" sz="2600" dirty="0" smtClean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642392" y="134048"/>
            <a:ext cx="7931224" cy="5190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600" b="1" dirty="0" smtClean="0"/>
              <a:t>3. Deuda </a:t>
            </a:r>
            <a:r>
              <a:rPr lang="es-MX" sz="2600" b="1" dirty="0"/>
              <a:t>del Sector Público Federal</a:t>
            </a:r>
            <a:endParaRPr lang="en-US" sz="26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590690"/>
              </p:ext>
            </p:extLst>
          </p:nvPr>
        </p:nvGraphicFramePr>
        <p:xfrm>
          <a:off x="0" y="3429129"/>
          <a:ext cx="9144000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7078"/>
                <a:gridCol w="1875692"/>
                <a:gridCol w="1641230"/>
              </a:tblGrid>
              <a:tr h="4547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47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Posición Fiscal Sostenible                       (≤1)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2800" b="1" u="sng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s-MX" sz="2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47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Consistencia Tributaria                            (≤0)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2800" b="1" u="sng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s-MX" sz="2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47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Balance Macro-Ajustado      (≤0)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endParaRPr lang="es-MX" sz="2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472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Balance primario meta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2800" b="1" u="sng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s-MX" sz="2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472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Balance primario observado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085" algn="dec"/>
                        </a:tabLst>
                      </a:pPr>
                      <a:r>
                        <a:rPr lang="es-MX" sz="2800" b="1" u="sng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s-MX" sz="2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51627" y="2924944"/>
            <a:ext cx="58224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dec"/>
              </a:tabLst>
            </a:pPr>
            <a:r>
              <a:rPr lang="es-ES" altLang="es-MX" sz="2400" dirty="0" smtClean="0">
                <a:latin typeface="Arial" charset="0"/>
              </a:rPr>
              <a:t>Indicadores de Sostenibilidad 2014-2015</a:t>
            </a:r>
            <a:endParaRPr lang="es-MX" altLang="es-MX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69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92696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La iniciativa </a:t>
            </a:r>
            <a:r>
              <a:rPr lang="es-ES" sz="2800" dirty="0"/>
              <a:t>LI y </a:t>
            </a:r>
            <a:r>
              <a:rPr lang="es-ES" sz="2800" dirty="0" smtClean="0"/>
              <a:t>el proyecto </a:t>
            </a:r>
            <a:r>
              <a:rPr lang="es-ES" sz="2800" dirty="0"/>
              <a:t>PE se </a:t>
            </a:r>
            <a:r>
              <a:rPr lang="es-ES" sz="2800" dirty="0" smtClean="0"/>
              <a:t>elaborarán </a:t>
            </a:r>
            <a:r>
              <a:rPr lang="es-ES" sz="2800" dirty="0"/>
              <a:t>con </a:t>
            </a:r>
            <a:r>
              <a:rPr lang="es-ES" sz="2800" dirty="0" smtClean="0"/>
              <a:t>objetivos</a:t>
            </a:r>
            <a:r>
              <a:rPr lang="es-ES" sz="2800" dirty="0"/>
              <a:t>, parámetros </a:t>
            </a:r>
            <a:r>
              <a:rPr lang="es-ES" sz="2800" dirty="0" smtClean="0"/>
              <a:t>e indicadores; congruentes </a:t>
            </a:r>
            <a:r>
              <a:rPr lang="es-ES" sz="2800" dirty="0"/>
              <a:t>con </a:t>
            </a:r>
            <a:r>
              <a:rPr lang="es-ES" sz="2800" dirty="0" smtClean="0"/>
              <a:t>planes estatales de </a:t>
            </a:r>
            <a:r>
              <a:rPr lang="es-ES" sz="2800" dirty="0"/>
              <a:t>desarrollo y </a:t>
            </a:r>
            <a:r>
              <a:rPr lang="es-ES" sz="2800" dirty="0" smtClean="0"/>
              <a:t>sus programas:</a:t>
            </a:r>
            <a:endParaRPr lang="es-MX" sz="2800" dirty="0"/>
          </a:p>
          <a:p>
            <a:pPr marL="450850" indent="-450850" algn="just">
              <a:spcBef>
                <a:spcPts val="2400"/>
              </a:spcBef>
            </a:pPr>
            <a:r>
              <a:rPr lang="es-ES" sz="2800" b="1" dirty="0" smtClean="0"/>
              <a:t>I.	</a:t>
            </a:r>
            <a:r>
              <a:rPr lang="es-ES" sz="2800" dirty="0" smtClean="0"/>
              <a:t>Objetivos </a:t>
            </a:r>
            <a:r>
              <a:rPr lang="es-ES" sz="2800" dirty="0"/>
              <a:t>anuales, estrategias y metas.</a:t>
            </a:r>
            <a:endParaRPr lang="es-MX" sz="2800" dirty="0"/>
          </a:p>
          <a:p>
            <a:pPr marL="450850" indent="-450850" algn="just">
              <a:spcBef>
                <a:spcPts val="2400"/>
              </a:spcBef>
            </a:pPr>
            <a:r>
              <a:rPr lang="es-ES" sz="2800" b="1" dirty="0" smtClean="0"/>
              <a:t>II.	</a:t>
            </a:r>
            <a:r>
              <a:rPr lang="es-ES" sz="2800" dirty="0" smtClean="0"/>
              <a:t>Proyecciones </a:t>
            </a:r>
            <a:r>
              <a:rPr lang="es-ES" sz="2800" dirty="0"/>
              <a:t>de finanzas </a:t>
            </a:r>
            <a:r>
              <a:rPr lang="es-ES" sz="2800" dirty="0" smtClean="0"/>
              <a:t>con premisas </a:t>
            </a:r>
            <a:r>
              <a:rPr lang="es-ES" sz="2800" dirty="0"/>
              <a:t>de </a:t>
            </a:r>
            <a:r>
              <a:rPr lang="es-ES" sz="2800" dirty="0" smtClean="0"/>
              <a:t>CGPE </a:t>
            </a:r>
            <a:r>
              <a:rPr lang="es-ES" sz="2800" dirty="0"/>
              <a:t>y </a:t>
            </a:r>
            <a:r>
              <a:rPr lang="es-ES" sz="2800" dirty="0" smtClean="0"/>
              <a:t>los </a:t>
            </a:r>
            <a:r>
              <a:rPr lang="es-ES" sz="2800" dirty="0"/>
              <a:t>formatos del CONAC para </a:t>
            </a:r>
            <a:r>
              <a:rPr lang="es-ES" sz="2800" dirty="0" smtClean="0"/>
              <a:t>5 </a:t>
            </a:r>
            <a:r>
              <a:rPr lang="es-ES" sz="2800" dirty="0"/>
              <a:t>años adicionales al </a:t>
            </a:r>
            <a:r>
              <a:rPr lang="es-ES" sz="2800" dirty="0" smtClean="0"/>
              <a:t>que se presupuesta; </a:t>
            </a:r>
            <a:r>
              <a:rPr lang="es-ES" sz="2800" dirty="0"/>
              <a:t>se revisarán </a:t>
            </a:r>
            <a:r>
              <a:rPr lang="es-ES" sz="2800" dirty="0" smtClean="0"/>
              <a:t>anualmente</a:t>
            </a:r>
            <a:r>
              <a:rPr lang="es-ES" sz="2800" dirty="0"/>
              <a:t>.</a:t>
            </a:r>
            <a:endParaRPr lang="es-MX" sz="2800" dirty="0"/>
          </a:p>
          <a:p>
            <a:pPr marL="450850" indent="-450850" algn="just">
              <a:spcBef>
                <a:spcPts val="2400"/>
              </a:spcBef>
            </a:pPr>
            <a:r>
              <a:rPr lang="es-ES" sz="2800" b="1" dirty="0" smtClean="0"/>
              <a:t>III.	</a:t>
            </a:r>
            <a:r>
              <a:rPr lang="es-ES" sz="2800" dirty="0" smtClean="0"/>
              <a:t>Riesgos </a:t>
            </a:r>
            <a:r>
              <a:rPr lang="es-ES" sz="2800" dirty="0"/>
              <a:t>relevantes </a:t>
            </a:r>
            <a:r>
              <a:rPr lang="es-ES" sz="2800" dirty="0" smtClean="0"/>
              <a:t>de </a:t>
            </a:r>
            <a:r>
              <a:rPr lang="es-ES" sz="2800" dirty="0"/>
              <a:t>finanzas públicas, incluir la Deuda Contingente y acciones para </a:t>
            </a:r>
            <a:r>
              <a:rPr lang="es-ES" sz="2800" dirty="0" smtClean="0"/>
              <a:t>enfrentarlos.</a:t>
            </a:r>
            <a:endParaRPr lang="es-MX" sz="28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215936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100" b="1" dirty="0" smtClean="0"/>
              <a:t>4. </a:t>
            </a:r>
            <a:r>
              <a:rPr lang="es-ES" sz="2100" b="1" dirty="0"/>
              <a:t>Disciplina Financiera, </a:t>
            </a:r>
            <a:r>
              <a:rPr lang="es-ES" sz="2100" b="1" dirty="0" smtClean="0"/>
              <a:t>BPS </a:t>
            </a:r>
            <a:r>
              <a:rPr lang="es-ES" sz="2100" b="1" dirty="0"/>
              <a:t>y Responsabilidad </a:t>
            </a:r>
            <a:r>
              <a:rPr lang="es-ES" sz="2100" b="1" dirty="0" smtClean="0"/>
              <a:t>Hacendaria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084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64704"/>
            <a:ext cx="8568952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spcBef>
                <a:spcPts val="3000"/>
              </a:spcBef>
              <a:buAutoNum type="arabicPeriod"/>
            </a:pPr>
            <a:r>
              <a:rPr lang="es-MX" sz="2700" b="1" dirty="0" smtClean="0"/>
              <a:t>Objeto </a:t>
            </a:r>
            <a:r>
              <a:rPr lang="es-MX" sz="2700" b="1" dirty="0"/>
              <a:t>de la </a:t>
            </a:r>
            <a:r>
              <a:rPr lang="es-MX" sz="2700" b="1" dirty="0" smtClean="0"/>
              <a:t>Ley.</a:t>
            </a:r>
          </a:p>
          <a:p>
            <a:pPr marL="450850" indent="-450850" algn="just">
              <a:spcBef>
                <a:spcPts val="3000"/>
              </a:spcBef>
              <a:buAutoNum type="arabicPeriod"/>
            </a:pPr>
            <a:r>
              <a:rPr lang="es-MX" sz="2700" b="1" dirty="0" smtClean="0"/>
              <a:t>Definición de conceptos.</a:t>
            </a:r>
          </a:p>
          <a:p>
            <a:pPr marL="450850" indent="-450850" algn="just">
              <a:spcBef>
                <a:spcPts val="3000"/>
              </a:spcBef>
              <a:buAutoNum type="arabicPeriod"/>
            </a:pPr>
            <a:r>
              <a:rPr lang="es-MX" sz="2700" b="1" dirty="0" smtClean="0"/>
              <a:t>Situación de la deuda pública.</a:t>
            </a:r>
          </a:p>
          <a:p>
            <a:pPr marL="450850" indent="-450850" algn="just">
              <a:spcBef>
                <a:spcPts val="3000"/>
              </a:spcBef>
              <a:buAutoNum type="arabicPeriod"/>
            </a:pPr>
            <a:r>
              <a:rPr lang="es-ES" sz="2700" b="1" dirty="0"/>
              <a:t>Reglas de Disciplina Financiera, Balance Presupuestario Sostenible y Responsabilidad </a:t>
            </a:r>
            <a:r>
              <a:rPr lang="es-ES" sz="2700" b="1" dirty="0" smtClean="0"/>
              <a:t>Hacendaria.</a:t>
            </a:r>
          </a:p>
          <a:p>
            <a:pPr marL="450850" indent="-450850" algn="just">
              <a:spcBef>
                <a:spcPts val="3000"/>
              </a:spcBef>
              <a:buAutoNum type="arabicPeriod"/>
            </a:pPr>
            <a:r>
              <a:rPr lang="es-ES" sz="2700" b="1" dirty="0"/>
              <a:t>Contratación de Deuda Pública y </a:t>
            </a:r>
            <a:r>
              <a:rPr lang="es-ES" sz="2700" b="1" dirty="0" smtClean="0"/>
              <a:t>Obligaciones.</a:t>
            </a:r>
          </a:p>
          <a:p>
            <a:pPr marL="450850" indent="-450850" algn="just">
              <a:spcBef>
                <a:spcPts val="3000"/>
              </a:spcBef>
              <a:buAutoNum type="arabicPeriod"/>
            </a:pPr>
            <a:r>
              <a:rPr lang="es-ES" sz="2700" b="1" dirty="0"/>
              <a:t>Contratación de Obligaciones a Corto </a:t>
            </a:r>
            <a:r>
              <a:rPr lang="es-ES" sz="2700" b="1" dirty="0" smtClean="0"/>
              <a:t>Plazo.</a:t>
            </a:r>
            <a:endParaRPr lang="en-US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773698" y="142557"/>
            <a:ext cx="7931224" cy="5190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 smtClean="0"/>
              <a:t>C o n t e n i d o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255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24800"/>
            <a:ext cx="871296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spcBef>
                <a:spcPts val="1800"/>
              </a:spcBef>
            </a:pPr>
            <a:r>
              <a:rPr lang="es-ES" sz="2700" b="1" dirty="0"/>
              <a:t>IV. </a:t>
            </a:r>
            <a:r>
              <a:rPr lang="es-ES" sz="2700" dirty="0"/>
              <a:t>Resultados de </a:t>
            </a:r>
            <a:r>
              <a:rPr lang="es-ES" sz="2700" dirty="0" smtClean="0"/>
              <a:t>finanzas </a:t>
            </a:r>
            <a:r>
              <a:rPr lang="es-ES" sz="2700" dirty="0"/>
              <a:t>públicas </a:t>
            </a:r>
            <a:r>
              <a:rPr lang="es-ES" sz="2700" dirty="0" smtClean="0"/>
              <a:t>5 últimos </a:t>
            </a:r>
            <a:r>
              <a:rPr lang="es-ES" sz="2700" dirty="0"/>
              <a:t>años y el ejercicio </a:t>
            </a:r>
            <a:r>
              <a:rPr lang="es-ES" sz="2700" dirty="0" smtClean="0"/>
              <a:t>previsto, </a:t>
            </a:r>
            <a:r>
              <a:rPr lang="es-ES" sz="2700" dirty="0"/>
              <a:t>con </a:t>
            </a:r>
            <a:r>
              <a:rPr lang="es-ES" sz="2700" dirty="0" smtClean="0"/>
              <a:t>formatos </a:t>
            </a:r>
            <a:r>
              <a:rPr lang="es-ES" sz="2700" dirty="0"/>
              <a:t>del CONAC, y</a:t>
            </a:r>
            <a:endParaRPr lang="es-MX" sz="2700" dirty="0"/>
          </a:p>
          <a:p>
            <a:pPr marL="450850" indent="-450850" algn="just">
              <a:spcBef>
                <a:spcPts val="1800"/>
              </a:spcBef>
            </a:pPr>
            <a:r>
              <a:rPr lang="es-ES" sz="2700" b="1" dirty="0" smtClean="0"/>
              <a:t>V.	</a:t>
            </a:r>
            <a:r>
              <a:rPr lang="es-ES" sz="2700" dirty="0" smtClean="0"/>
              <a:t>Estudio </a:t>
            </a:r>
            <a:r>
              <a:rPr lang="es-ES" sz="2700" dirty="0"/>
              <a:t>actuarial de </a:t>
            </a:r>
            <a:r>
              <a:rPr lang="es-ES" sz="2700" dirty="0" smtClean="0"/>
              <a:t>pensiones </a:t>
            </a:r>
            <a:r>
              <a:rPr lang="es-ES" sz="2700" dirty="0"/>
              <a:t>de sus trabajadores que </a:t>
            </a:r>
            <a:r>
              <a:rPr lang="es-ES" sz="2700" dirty="0" smtClean="0"/>
              <a:t>se </a:t>
            </a:r>
            <a:r>
              <a:rPr lang="es-ES" sz="2700" b="1" dirty="0" smtClean="0"/>
              <a:t>actualizará </a:t>
            </a:r>
            <a:r>
              <a:rPr lang="es-ES" sz="2700" b="1" dirty="0"/>
              <a:t>cada </a:t>
            </a:r>
            <a:r>
              <a:rPr lang="es-ES" sz="2700" b="1" dirty="0" smtClean="0"/>
              <a:t>3 </a:t>
            </a:r>
            <a:r>
              <a:rPr lang="es-ES" sz="2700" b="1" dirty="0"/>
              <a:t>años </a:t>
            </a:r>
            <a:r>
              <a:rPr lang="es-ES" sz="2700" dirty="0"/>
              <a:t>como mínimo. </a:t>
            </a:r>
            <a:r>
              <a:rPr lang="es-ES" sz="2700" dirty="0" smtClean="0"/>
              <a:t>Incluir </a:t>
            </a:r>
            <a:r>
              <a:rPr lang="es-ES" sz="2700" dirty="0"/>
              <a:t>población afiliada, edad promedio, </a:t>
            </a:r>
            <a:r>
              <a:rPr lang="es-ES" sz="2700" dirty="0" smtClean="0"/>
              <a:t>prestaciones </a:t>
            </a:r>
            <a:r>
              <a:rPr lang="es-ES" sz="2700" dirty="0"/>
              <a:t>otorgadas, monto de </a:t>
            </a:r>
            <a:r>
              <a:rPr lang="es-ES" sz="2700" dirty="0" smtClean="0"/>
              <a:t>reservas, </a:t>
            </a:r>
            <a:r>
              <a:rPr lang="es-ES" sz="2700" dirty="0"/>
              <a:t>periodo de suficiencia y balance actuarial en valor presente.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La </a:t>
            </a:r>
            <a:r>
              <a:rPr lang="es-ES" sz="2700" dirty="0"/>
              <a:t>LI y </a:t>
            </a:r>
            <a:r>
              <a:rPr lang="es-ES" sz="2700" dirty="0" smtClean="0"/>
              <a:t>el PE </a:t>
            </a:r>
            <a:r>
              <a:rPr lang="es-ES" sz="2700" dirty="0"/>
              <a:t>serán congruentes con </a:t>
            </a:r>
            <a:r>
              <a:rPr lang="es-ES" sz="2700" dirty="0" smtClean="0"/>
              <a:t>CGPE </a:t>
            </a:r>
            <a:r>
              <a:rPr lang="es-ES" sz="2700" dirty="0"/>
              <a:t>y </a:t>
            </a:r>
            <a:r>
              <a:rPr lang="es-ES" sz="2700" dirty="0" smtClean="0"/>
              <a:t>las estimaciones </a:t>
            </a:r>
            <a:r>
              <a:rPr lang="es-ES" sz="2700" dirty="0"/>
              <a:t>de </a:t>
            </a:r>
            <a:r>
              <a:rPr lang="es-ES" sz="2700" dirty="0" smtClean="0"/>
              <a:t>participaciones </a:t>
            </a:r>
            <a:r>
              <a:rPr lang="es-ES" sz="2700" dirty="0"/>
              <a:t>y transferencias federales </a:t>
            </a:r>
            <a:r>
              <a:rPr lang="es-ES" sz="2700" dirty="0" smtClean="0"/>
              <a:t>etiquetadas; </a:t>
            </a:r>
            <a:r>
              <a:rPr lang="es-ES" sz="2700" dirty="0"/>
              <a:t>no excederán las previstas en la ILIF y el PPEF. (Art. </a:t>
            </a:r>
            <a:r>
              <a:rPr lang="es-ES" sz="2700" dirty="0" smtClean="0"/>
              <a:t>5)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215936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100" b="1" dirty="0" smtClean="0"/>
              <a:t>4. </a:t>
            </a:r>
            <a:r>
              <a:rPr lang="es-ES" sz="2100" b="1" dirty="0"/>
              <a:t>Disciplina Financiera, </a:t>
            </a:r>
            <a:r>
              <a:rPr lang="es-ES" sz="2100" b="1" dirty="0" smtClean="0"/>
              <a:t>BPS </a:t>
            </a:r>
            <a:r>
              <a:rPr lang="es-ES" sz="2100" b="1" dirty="0"/>
              <a:t>y Responsabilidad </a:t>
            </a:r>
            <a:r>
              <a:rPr lang="es-ES" sz="2100" b="1" dirty="0" smtClean="0"/>
              <a:t>Hacendaria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364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84731"/>
            <a:ext cx="8712968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b="1" dirty="0"/>
              <a:t>El Gasto total propuesto</a:t>
            </a:r>
            <a:r>
              <a:rPr lang="es-ES" sz="2700" dirty="0"/>
              <a:t> en </a:t>
            </a:r>
            <a:r>
              <a:rPr lang="es-ES" sz="2700" dirty="0" smtClean="0"/>
              <a:t>PPE</a:t>
            </a:r>
            <a:r>
              <a:rPr lang="es-ES" sz="2700" dirty="0"/>
              <a:t>, </a:t>
            </a:r>
            <a:r>
              <a:rPr lang="es-ES" sz="2700" b="1" dirty="0"/>
              <a:t>el que apruebe</a:t>
            </a:r>
            <a:r>
              <a:rPr lang="es-ES" sz="2700" dirty="0"/>
              <a:t> la Legislatura </a:t>
            </a:r>
            <a:r>
              <a:rPr lang="es-ES" sz="2700" b="1" dirty="0" smtClean="0"/>
              <a:t>y </a:t>
            </a:r>
            <a:r>
              <a:rPr lang="es-ES" sz="2700" b="1" dirty="0"/>
              <a:t>el que se ejerza</a:t>
            </a:r>
            <a:r>
              <a:rPr lang="es-ES" sz="2700" dirty="0"/>
              <a:t>, </a:t>
            </a:r>
            <a:r>
              <a:rPr lang="es-ES" sz="2700" dirty="0" smtClean="0"/>
              <a:t>contribuirá </a:t>
            </a:r>
            <a:r>
              <a:rPr lang="es-ES" sz="2700" dirty="0"/>
              <a:t>al </a:t>
            </a:r>
            <a:r>
              <a:rPr lang="es-ES" sz="2700" b="1" u="sng" dirty="0"/>
              <a:t>Balance presupuestario sostenible</a:t>
            </a:r>
            <a:r>
              <a:rPr lang="es-ES" sz="2700" b="1" dirty="0"/>
              <a:t> (BPS)</a:t>
            </a:r>
            <a:r>
              <a:rPr lang="es-ES" sz="2700" dirty="0"/>
              <a:t>. </a:t>
            </a:r>
            <a:endParaRPr lang="es-ES" sz="2700" dirty="0" smtClean="0"/>
          </a:p>
          <a:p>
            <a:pPr marL="627063" indent="-271463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s-ES" sz="2700" dirty="0" smtClean="0"/>
              <a:t>Al </a:t>
            </a:r>
            <a:r>
              <a:rPr lang="es-ES" sz="2700" dirty="0"/>
              <a:t>final del ejercicio </a:t>
            </a:r>
            <a:r>
              <a:rPr lang="es-ES" sz="2700" dirty="0" smtClean="0"/>
              <a:t>y </a:t>
            </a:r>
            <a:r>
              <a:rPr lang="es-ES" sz="2700" dirty="0"/>
              <a:t>en devengado, </a:t>
            </a:r>
            <a:r>
              <a:rPr lang="es-ES" sz="2700" b="1" dirty="0"/>
              <a:t>el balance es </a:t>
            </a:r>
            <a:r>
              <a:rPr lang="es-ES" sz="2700" b="1" dirty="0" smtClean="0"/>
              <a:t>≥ a </a:t>
            </a:r>
            <a:r>
              <a:rPr lang="es-ES" sz="2700" b="1" dirty="0"/>
              <a:t>cero</a:t>
            </a:r>
            <a:r>
              <a:rPr lang="es-ES" sz="2700" dirty="0"/>
              <a:t>.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b="1" u="sng" dirty="0" smtClean="0"/>
              <a:t>Balance </a:t>
            </a:r>
            <a:r>
              <a:rPr lang="es-ES" sz="2700" b="1" u="sng" dirty="0"/>
              <a:t>presupuestario de recursos disponibles</a:t>
            </a:r>
            <a:r>
              <a:rPr lang="es-ES" sz="2700" b="1" dirty="0"/>
              <a:t> (BPRD)</a:t>
            </a:r>
            <a:r>
              <a:rPr lang="es-ES" sz="2700" dirty="0"/>
              <a:t> </a:t>
            </a:r>
            <a:r>
              <a:rPr lang="es-ES" sz="2700" b="1" dirty="0"/>
              <a:t>es sostenible si</a:t>
            </a:r>
            <a:r>
              <a:rPr lang="es-ES" sz="2700" dirty="0"/>
              <a:t> al final del ejercicio </a:t>
            </a:r>
            <a:r>
              <a:rPr lang="es-ES" sz="2700" dirty="0" smtClean="0"/>
              <a:t>y </a:t>
            </a:r>
            <a:r>
              <a:rPr lang="es-ES" sz="2700" dirty="0"/>
              <a:t>en </a:t>
            </a:r>
            <a:r>
              <a:rPr lang="es-ES" sz="2700" dirty="0" smtClean="0"/>
              <a:t>devengado </a:t>
            </a:r>
            <a:r>
              <a:rPr lang="es-ES" sz="2700" b="1" dirty="0"/>
              <a:t>es </a:t>
            </a:r>
            <a:r>
              <a:rPr lang="es-ES" sz="2700" b="1" dirty="0" smtClean="0"/>
              <a:t>≥ </a:t>
            </a:r>
            <a:r>
              <a:rPr lang="es-ES" sz="2700" b="1" dirty="0"/>
              <a:t>a cero</a:t>
            </a:r>
            <a:r>
              <a:rPr lang="es-ES" sz="2700" dirty="0"/>
              <a:t>.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b="1" dirty="0" smtClean="0"/>
              <a:t>Financiamiento </a:t>
            </a:r>
            <a:r>
              <a:rPr lang="es-ES" sz="2700" b="1" dirty="0"/>
              <a:t>Neto que se contrate y se utilice para el </a:t>
            </a:r>
            <a:r>
              <a:rPr lang="es-ES" sz="2700" b="1" dirty="0" smtClean="0"/>
              <a:t>BPRD </a:t>
            </a:r>
            <a:r>
              <a:rPr lang="es-ES" sz="2700" b="1" dirty="0"/>
              <a:t>sostenible</a:t>
            </a:r>
            <a:r>
              <a:rPr lang="es-ES" sz="2700" dirty="0"/>
              <a:t>, </a:t>
            </a:r>
            <a:r>
              <a:rPr lang="es-ES" sz="2700" dirty="0" smtClean="0"/>
              <a:t>estará </a:t>
            </a:r>
            <a:r>
              <a:rPr lang="es-ES" sz="2700" dirty="0"/>
              <a:t>dentro del Techo de Financiamiento Neto </a:t>
            </a:r>
            <a:r>
              <a:rPr lang="es-ES" sz="2700" dirty="0" smtClean="0"/>
              <a:t>del </a:t>
            </a:r>
            <a:r>
              <a:rPr lang="es-ES" sz="2700" dirty="0"/>
              <a:t>Sistema de </a:t>
            </a:r>
            <a:r>
              <a:rPr lang="es-ES" sz="2700" dirty="0" smtClean="0"/>
              <a:t>Alertas.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215936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100" b="1" dirty="0" smtClean="0"/>
              <a:t>4. </a:t>
            </a:r>
            <a:r>
              <a:rPr lang="es-ES" sz="2100" b="1" dirty="0"/>
              <a:t>Disciplina Financiera, </a:t>
            </a:r>
            <a:r>
              <a:rPr lang="es-ES" sz="2100" b="1" dirty="0" smtClean="0"/>
              <a:t>BPS </a:t>
            </a:r>
            <a:r>
              <a:rPr lang="es-ES" sz="2100" b="1" dirty="0"/>
              <a:t>y Responsabilidad </a:t>
            </a:r>
            <a:r>
              <a:rPr lang="es-ES" sz="2100" b="1" dirty="0" smtClean="0"/>
              <a:t>Hacendaria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7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738564"/>
            <a:ext cx="8856984" cy="5640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dirty="0"/>
              <a:t>Por razones excepcionales, las iniciativas de LI y </a:t>
            </a:r>
            <a:r>
              <a:rPr lang="es-ES" sz="2700" dirty="0" smtClean="0"/>
              <a:t>PPE </a:t>
            </a:r>
            <a:r>
              <a:rPr lang="es-ES" sz="2700" dirty="0"/>
              <a:t>podrán prever un </a:t>
            </a:r>
            <a:r>
              <a:rPr lang="es-ES" sz="2700" b="1" u="sng" dirty="0"/>
              <a:t>BPRD negativo</a:t>
            </a:r>
            <a:r>
              <a:rPr lang="es-ES" sz="2700" dirty="0"/>
              <a:t>. El Ejecutivo </a:t>
            </a:r>
            <a:r>
              <a:rPr lang="es-ES" sz="2700" dirty="0" smtClean="0"/>
              <a:t>informará a </a:t>
            </a:r>
            <a:r>
              <a:rPr lang="es-ES" sz="2700" dirty="0"/>
              <a:t>la Legislatura local de:</a:t>
            </a:r>
            <a:endParaRPr lang="es-MX" sz="2700" dirty="0"/>
          </a:p>
          <a:p>
            <a:pPr marL="804863" indent="-449263" algn="just">
              <a:spcBef>
                <a:spcPts val="500"/>
              </a:spcBef>
            </a:pPr>
            <a:r>
              <a:rPr lang="es-ES" sz="2700" b="1" dirty="0" smtClean="0"/>
              <a:t>I.	Razones que </a:t>
            </a:r>
            <a:r>
              <a:rPr lang="es-ES" sz="2700" b="1" dirty="0"/>
              <a:t>justifican</a:t>
            </a:r>
            <a:r>
              <a:rPr lang="es-ES" sz="2700" dirty="0"/>
              <a:t> el BPRD negativo.</a:t>
            </a:r>
            <a:endParaRPr lang="es-MX" sz="2700" dirty="0"/>
          </a:p>
          <a:p>
            <a:pPr marL="804863" indent="-449263" algn="just">
              <a:spcBef>
                <a:spcPts val="500"/>
              </a:spcBef>
            </a:pPr>
            <a:r>
              <a:rPr lang="es-ES" sz="2700" b="1" dirty="0" smtClean="0"/>
              <a:t>II.	Fuentes y </a:t>
            </a:r>
            <a:r>
              <a:rPr lang="es-ES" sz="2700" b="1" dirty="0"/>
              <a:t>monto</a:t>
            </a:r>
            <a:r>
              <a:rPr lang="es-ES" sz="2700" dirty="0"/>
              <a:t> </a:t>
            </a:r>
            <a:r>
              <a:rPr lang="es-ES" sz="2700" dirty="0" smtClean="0"/>
              <a:t>para </a:t>
            </a:r>
            <a:r>
              <a:rPr lang="es-ES" sz="2700" dirty="0"/>
              <a:t>cubrir el BPRD </a:t>
            </a:r>
            <a:r>
              <a:rPr lang="es-ES" sz="2700" dirty="0" smtClean="0"/>
              <a:t>negativo</a:t>
            </a:r>
            <a:r>
              <a:rPr lang="es-ES" sz="2700" dirty="0"/>
              <a:t> </a:t>
            </a:r>
            <a:r>
              <a:rPr lang="es-ES" sz="2700" dirty="0" smtClean="0"/>
              <a:t>y</a:t>
            </a:r>
            <a:endParaRPr lang="es-MX" sz="2700" dirty="0"/>
          </a:p>
          <a:p>
            <a:pPr marL="804863" indent="-449263" algn="just">
              <a:spcBef>
                <a:spcPts val="500"/>
              </a:spcBef>
            </a:pPr>
            <a:r>
              <a:rPr lang="es-ES" sz="2700" b="1" dirty="0" smtClean="0"/>
              <a:t>III.	Número </a:t>
            </a:r>
            <a:r>
              <a:rPr lang="es-ES" sz="2700" b="1" dirty="0"/>
              <a:t>de ejercicios </a:t>
            </a:r>
            <a:r>
              <a:rPr lang="es-ES" sz="2700" b="1" dirty="0" smtClean="0"/>
              <a:t>y </a:t>
            </a:r>
            <a:r>
              <a:rPr lang="es-ES" sz="2700" b="1" dirty="0"/>
              <a:t>acciones</a:t>
            </a:r>
            <a:r>
              <a:rPr lang="es-ES" sz="2700" dirty="0"/>
              <a:t> para </a:t>
            </a:r>
            <a:r>
              <a:rPr lang="es-ES" sz="2700" b="1" dirty="0" smtClean="0"/>
              <a:t>restablecer el </a:t>
            </a:r>
            <a:r>
              <a:rPr lang="es-ES" sz="2700" b="1" dirty="0"/>
              <a:t>BPRD sostenible</a:t>
            </a:r>
            <a:r>
              <a:rPr lang="es-ES" sz="2700" dirty="0"/>
              <a:t>.</a:t>
            </a:r>
            <a:endParaRPr lang="es-MX" sz="27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El avance hasta </a:t>
            </a:r>
            <a:r>
              <a:rPr lang="es-ES" sz="2700" dirty="0" smtClean="0"/>
              <a:t>recuperar el </a:t>
            </a:r>
            <a:r>
              <a:rPr lang="es-ES" sz="2700" dirty="0"/>
              <a:t>BPS se reportará en informes trimestrales, Cuenta Pública e Internet.</a:t>
            </a:r>
            <a:endParaRPr lang="es-MX" sz="27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Si la Legislatura </a:t>
            </a:r>
            <a:r>
              <a:rPr lang="es-ES" sz="2700" dirty="0" smtClean="0"/>
              <a:t>modifica </a:t>
            </a:r>
            <a:r>
              <a:rPr lang="es-ES" sz="2700" dirty="0"/>
              <a:t>la LI y el PE que genere un BPRD negativo, deberá motivarlo. (Art. </a:t>
            </a:r>
            <a:r>
              <a:rPr lang="es-ES" sz="2700" dirty="0" smtClean="0"/>
              <a:t>6)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215936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100" b="1" dirty="0" smtClean="0"/>
              <a:t>4. </a:t>
            </a:r>
            <a:r>
              <a:rPr lang="es-ES" sz="2100" b="1" dirty="0"/>
              <a:t>Disciplina Financiera, </a:t>
            </a:r>
            <a:r>
              <a:rPr lang="es-ES" sz="2100" b="1" dirty="0" smtClean="0"/>
              <a:t>BPS </a:t>
            </a:r>
            <a:r>
              <a:rPr lang="es-ES" sz="2100" b="1" dirty="0"/>
              <a:t>y Responsabilidad </a:t>
            </a:r>
            <a:r>
              <a:rPr lang="es-ES" sz="2100" b="1" dirty="0" smtClean="0"/>
              <a:t>Hacendaria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414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09411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spcBef>
                <a:spcPts val="1200"/>
              </a:spcBef>
            </a:pPr>
            <a:r>
              <a:rPr lang="es-ES" sz="2700" b="1" dirty="0" smtClean="0"/>
              <a:t>I.	Caída </a:t>
            </a:r>
            <a:r>
              <a:rPr lang="es-ES" sz="2700" b="1" dirty="0"/>
              <a:t>real del PIB</a:t>
            </a:r>
            <a:r>
              <a:rPr lang="es-ES" sz="2700" dirty="0"/>
              <a:t> nacional y </a:t>
            </a:r>
            <a:r>
              <a:rPr lang="es-ES" sz="2700" dirty="0" smtClean="0"/>
              <a:t>de las </a:t>
            </a:r>
            <a:r>
              <a:rPr lang="es-ES" sz="2700" b="1" dirty="0"/>
              <a:t>participaciones aprobadas</a:t>
            </a:r>
            <a:r>
              <a:rPr lang="es-ES" sz="2700" dirty="0"/>
              <a:t> en PEF y </a:t>
            </a:r>
            <a:r>
              <a:rPr lang="es-ES" sz="2700" b="1" dirty="0"/>
              <a:t>no lo compense el FEIEF</a:t>
            </a:r>
            <a:r>
              <a:rPr lang="es-ES" sz="2700" dirty="0"/>
              <a:t>.</a:t>
            </a:r>
            <a:endParaRPr lang="es-MX" sz="2700" dirty="0"/>
          </a:p>
          <a:p>
            <a:pPr marL="450850" indent="-450850" algn="just">
              <a:spcBef>
                <a:spcPts val="2400"/>
              </a:spcBef>
            </a:pPr>
            <a:r>
              <a:rPr lang="es-ES" sz="2700" b="1" dirty="0" smtClean="0"/>
              <a:t>II.	</a:t>
            </a:r>
            <a:r>
              <a:rPr lang="es-ES" sz="2700" dirty="0" smtClean="0"/>
              <a:t>Cubrir </a:t>
            </a:r>
            <a:r>
              <a:rPr lang="es-ES" sz="2700" b="1" dirty="0" smtClean="0"/>
              <a:t>costo </a:t>
            </a:r>
            <a:r>
              <a:rPr lang="es-ES" sz="2700" b="1" dirty="0"/>
              <a:t>de desastres naturales declarados</a:t>
            </a:r>
            <a:r>
              <a:rPr lang="es-ES" sz="2700" dirty="0"/>
              <a:t> por Protección Civil, o</a:t>
            </a:r>
            <a:endParaRPr lang="es-MX" sz="2700" dirty="0"/>
          </a:p>
          <a:p>
            <a:pPr marL="450850" indent="-450850" algn="just">
              <a:spcBef>
                <a:spcPts val="2400"/>
              </a:spcBef>
            </a:pPr>
            <a:r>
              <a:rPr lang="es-ES" sz="2700" b="1" dirty="0" smtClean="0"/>
              <a:t>III.	</a:t>
            </a:r>
            <a:r>
              <a:rPr lang="es-ES" sz="2700" dirty="0" smtClean="0"/>
              <a:t>Prever </a:t>
            </a:r>
            <a:r>
              <a:rPr lang="es-ES" sz="2700" b="1" dirty="0"/>
              <a:t>un costo ≥</a:t>
            </a:r>
            <a:r>
              <a:rPr lang="es-ES" sz="2700" b="1" dirty="0" smtClean="0"/>
              <a:t> a </a:t>
            </a:r>
            <a:r>
              <a:rPr lang="es-ES" sz="2700" b="1" dirty="0"/>
              <a:t>2.0% del Gasto no etiquetado</a:t>
            </a:r>
            <a:r>
              <a:rPr lang="es-ES" sz="2700" dirty="0"/>
              <a:t> observado </a:t>
            </a:r>
            <a:r>
              <a:rPr lang="es-ES" sz="2700" dirty="0" smtClean="0"/>
              <a:t>del año anterior</a:t>
            </a:r>
            <a:r>
              <a:rPr lang="es-ES" sz="2700" dirty="0"/>
              <a:t>, por </a:t>
            </a:r>
            <a:r>
              <a:rPr lang="es-ES" sz="2700" b="1" dirty="0" smtClean="0"/>
              <a:t>normas o </a:t>
            </a:r>
            <a:r>
              <a:rPr lang="es-ES" sz="2700" b="1" dirty="0"/>
              <a:t>medidas </a:t>
            </a:r>
            <a:r>
              <a:rPr lang="es-ES" sz="2700" b="1" dirty="0" smtClean="0"/>
              <a:t>fiscales</a:t>
            </a:r>
            <a:r>
              <a:rPr lang="es-ES" sz="2700" dirty="0" smtClean="0"/>
              <a:t> que mejoren </a:t>
            </a:r>
            <a:r>
              <a:rPr lang="es-ES" sz="2700" dirty="0"/>
              <a:t>ampliamente el BPRD negativo </a:t>
            </a:r>
            <a:r>
              <a:rPr lang="es-ES" sz="2700" dirty="0" smtClean="0"/>
              <a:t>al generar </a:t>
            </a:r>
            <a:r>
              <a:rPr lang="es-ES" sz="2700" dirty="0"/>
              <a:t>mayores ingresos o menores gastos </a:t>
            </a:r>
            <a:r>
              <a:rPr lang="es-ES" sz="2700" dirty="0" smtClean="0"/>
              <a:t>permanentes, con valor </a:t>
            </a:r>
            <a:r>
              <a:rPr lang="es-ES" sz="2700" dirty="0"/>
              <a:t>presente neto </a:t>
            </a:r>
            <a:r>
              <a:rPr lang="es-ES" sz="2700" dirty="0" smtClean="0"/>
              <a:t>superior a su costo. 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215936"/>
            <a:ext cx="8676456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400" b="1" dirty="0" smtClean="0"/>
              <a:t>4. </a:t>
            </a:r>
            <a:r>
              <a:rPr lang="es-ES" sz="2400" b="1" u="heavy" dirty="0"/>
              <a:t>BPRD negativo </a:t>
            </a:r>
            <a:r>
              <a:rPr lang="es-ES" sz="2400" dirty="0"/>
              <a:t>(Art. 7) </a:t>
            </a:r>
            <a:r>
              <a:rPr lang="es-ES" sz="2400" b="1" dirty="0"/>
              <a:t>en el caso de</a:t>
            </a:r>
            <a:r>
              <a:rPr lang="es-ES" sz="2400" b="1" dirty="0" smtClean="0"/>
              <a:t>:</a:t>
            </a:r>
            <a:endParaRPr lang="es-MX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23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243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40769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Toda propuesta de </a:t>
            </a:r>
            <a:r>
              <a:rPr lang="es-ES" sz="2700" b="1" dirty="0"/>
              <a:t>aumento o creación de gasto</a:t>
            </a:r>
            <a:r>
              <a:rPr lang="es-ES" sz="2700" dirty="0"/>
              <a:t> del PE deberá tener la correspondiente iniciativa de </a:t>
            </a:r>
            <a:r>
              <a:rPr lang="es-ES" sz="2700" b="1" dirty="0"/>
              <a:t>ingreso o compensarse con </a:t>
            </a:r>
            <a:r>
              <a:rPr lang="es-ES" sz="2700" b="1" dirty="0" smtClean="0"/>
              <a:t>reducción</a:t>
            </a:r>
            <a:r>
              <a:rPr lang="es-ES" sz="2700" dirty="0" smtClean="0"/>
              <a:t> </a:t>
            </a:r>
            <a:r>
              <a:rPr lang="es-ES" sz="2700" dirty="0"/>
              <a:t>de gasto.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No procederá pago no comprendido en el PE, determinado por ley posterior o con ingresos excedentes. </a:t>
            </a:r>
            <a:endParaRPr lang="es-ES" sz="2700" dirty="0" smtClean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En </a:t>
            </a:r>
            <a:r>
              <a:rPr lang="es-ES" sz="2700" dirty="0"/>
              <a:t>la Cuenta Pública y en los informes periódicos a la Legislatura local se revelará la fuente de ingresos con la que se pagó el nuevo gasto, etiquetado y no etiquetado. (Art. 8</a:t>
            </a:r>
            <a:r>
              <a:rPr lang="es-ES" sz="2700" dirty="0" smtClean="0"/>
              <a:t>)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215936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100" b="1" dirty="0" smtClean="0"/>
              <a:t>4. </a:t>
            </a:r>
            <a:r>
              <a:rPr lang="es-ES" sz="2100" b="1" dirty="0"/>
              <a:t>Disciplina Financiera, </a:t>
            </a:r>
            <a:r>
              <a:rPr lang="es-ES" sz="2100" b="1" dirty="0" smtClean="0"/>
              <a:t>BPS </a:t>
            </a:r>
            <a:r>
              <a:rPr lang="es-ES" sz="2100" b="1" dirty="0"/>
              <a:t>y Responsabilidad </a:t>
            </a:r>
            <a:r>
              <a:rPr lang="es-ES" sz="2100" b="1" dirty="0" smtClean="0"/>
              <a:t>Hacendaria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24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197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84731"/>
            <a:ext cx="8712968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PE prever atención a población </a:t>
            </a:r>
            <a:r>
              <a:rPr lang="es-ES" sz="2700" dirty="0"/>
              <a:t>afectada </a:t>
            </a:r>
            <a:r>
              <a:rPr lang="es-ES" sz="2700" dirty="0" smtClean="0"/>
              <a:t>e </a:t>
            </a:r>
            <a:r>
              <a:rPr lang="es-ES" sz="2700" dirty="0"/>
              <a:t>infraestructura </a:t>
            </a:r>
            <a:r>
              <a:rPr lang="es-ES" sz="2700" dirty="0" smtClean="0"/>
              <a:t>por </a:t>
            </a:r>
            <a:r>
              <a:rPr lang="es-ES" sz="2700" dirty="0"/>
              <a:t>desastres </a:t>
            </a:r>
            <a:r>
              <a:rPr lang="es-ES" sz="2700" dirty="0" smtClean="0"/>
              <a:t>naturales; prevenir </a:t>
            </a:r>
            <a:r>
              <a:rPr lang="es-ES" sz="2700" dirty="0"/>
              <a:t>y mitigar </a:t>
            </a:r>
            <a:r>
              <a:rPr lang="es-ES" sz="2700" dirty="0" smtClean="0"/>
              <a:t>impacto </a:t>
            </a:r>
            <a:r>
              <a:rPr lang="es-ES" sz="2700" dirty="0"/>
              <a:t>en las finanzas.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10.0% de la aportación de la Entidad </a:t>
            </a:r>
            <a:r>
              <a:rPr lang="es-ES" sz="2700" dirty="0" smtClean="0"/>
              <a:t>para reconstruir, en </a:t>
            </a:r>
            <a:r>
              <a:rPr lang="es-ES" sz="2700" dirty="0"/>
              <a:t>promedio </a:t>
            </a:r>
            <a:r>
              <a:rPr lang="es-ES" sz="2700" dirty="0" smtClean="0"/>
              <a:t>de </a:t>
            </a:r>
            <a:r>
              <a:rPr lang="es-ES" sz="2700" dirty="0"/>
              <a:t>los últimos 5 </a:t>
            </a:r>
            <a:r>
              <a:rPr lang="es-ES" sz="2700" dirty="0" smtClean="0"/>
              <a:t>años</a:t>
            </a:r>
            <a:r>
              <a:rPr lang="es-ES" sz="2700" dirty="0"/>
              <a:t>, </a:t>
            </a:r>
            <a:r>
              <a:rPr lang="es-ES" sz="2700" dirty="0" smtClean="0"/>
              <a:t>con autorizaciones del FONDEN; actualizar con INPC.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A </a:t>
            </a:r>
            <a:r>
              <a:rPr lang="es-ES" sz="2700" dirty="0"/>
              <a:t>obras y acciones </a:t>
            </a:r>
            <a:r>
              <a:rPr lang="es-ES" sz="2700" dirty="0" smtClean="0"/>
              <a:t>como contraparte FONDEN.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Si el </a:t>
            </a:r>
            <a:r>
              <a:rPr lang="es-ES" sz="2700" dirty="0" smtClean="0"/>
              <a:t>FONDEN </a:t>
            </a:r>
            <a:r>
              <a:rPr lang="es-ES" sz="2700" dirty="0"/>
              <a:t>acumula un monto </a:t>
            </a:r>
            <a:r>
              <a:rPr lang="es-ES" sz="2700" dirty="0" smtClean="0"/>
              <a:t>≥ al </a:t>
            </a:r>
            <a:r>
              <a:rPr lang="es-ES" sz="2700" dirty="0"/>
              <a:t>costo promedio de reconstrucción </a:t>
            </a:r>
            <a:r>
              <a:rPr lang="es-ES" sz="2700" dirty="0" smtClean="0"/>
              <a:t>de </a:t>
            </a:r>
            <a:r>
              <a:rPr lang="es-ES" sz="2700" dirty="0"/>
              <a:t>los últimos 5 </a:t>
            </a:r>
            <a:r>
              <a:rPr lang="es-ES" sz="2700" dirty="0" smtClean="0"/>
              <a:t>años; el </a:t>
            </a:r>
            <a:r>
              <a:rPr lang="es-ES" sz="2700" b="1" dirty="0"/>
              <a:t>remanente </a:t>
            </a:r>
            <a:r>
              <a:rPr lang="es-ES" sz="2700" b="1" dirty="0" smtClean="0"/>
              <a:t>puede ser contraparte </a:t>
            </a:r>
            <a:r>
              <a:rPr lang="es-ES" sz="2700" b="1" dirty="0"/>
              <a:t>en </a:t>
            </a:r>
            <a:r>
              <a:rPr lang="es-ES" sz="2700" b="1" dirty="0" smtClean="0"/>
              <a:t>proyectos </a:t>
            </a:r>
            <a:r>
              <a:rPr lang="es-ES" sz="2700" b="1" dirty="0"/>
              <a:t>preventivos </a:t>
            </a:r>
            <a:r>
              <a:rPr lang="es-ES" sz="2700" dirty="0"/>
              <a:t>del FOPREDEN. (Art. 9</a:t>
            </a:r>
            <a:r>
              <a:rPr lang="es-ES" sz="2700" dirty="0" smtClean="0"/>
              <a:t>)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215936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100" b="1" dirty="0" smtClean="0"/>
              <a:t>4. </a:t>
            </a:r>
            <a:r>
              <a:rPr lang="es-ES" sz="2100" b="1" dirty="0"/>
              <a:t>Disciplina Financiera, </a:t>
            </a:r>
            <a:r>
              <a:rPr lang="es-ES" sz="2100" b="1" dirty="0" smtClean="0"/>
              <a:t>BPS </a:t>
            </a:r>
            <a:r>
              <a:rPr lang="es-ES" sz="2100" b="1" dirty="0"/>
              <a:t>y Responsabilidad </a:t>
            </a:r>
            <a:r>
              <a:rPr lang="es-ES" sz="2100" b="1" dirty="0" smtClean="0"/>
              <a:t>Hacendaria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25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818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548680"/>
            <a:ext cx="8712968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s-ES" sz="2700" b="1" dirty="0"/>
              <a:t>I. Límite a la asignación global </a:t>
            </a:r>
            <a:r>
              <a:rPr lang="es-ES" sz="2700" dirty="0" smtClean="0"/>
              <a:t>en PE </a:t>
            </a:r>
            <a:r>
              <a:rPr lang="es-ES" sz="2700" dirty="0"/>
              <a:t>= producto </a:t>
            </a:r>
            <a:r>
              <a:rPr lang="es-ES" sz="2700" dirty="0" smtClean="0"/>
              <a:t>del monto aprobado el año anterior y el </a:t>
            </a:r>
            <a:r>
              <a:rPr lang="es-ES" sz="2700" dirty="0"/>
              <a:t>valor menor </a:t>
            </a:r>
            <a:r>
              <a:rPr lang="es-ES" sz="2700" dirty="0" smtClean="0"/>
              <a:t>de:</a:t>
            </a:r>
            <a:endParaRPr lang="es-MX" sz="2700" dirty="0"/>
          </a:p>
          <a:p>
            <a:pPr marL="723900" indent="-368300" algn="just">
              <a:spcBef>
                <a:spcPts val="600"/>
              </a:spcBef>
            </a:pPr>
            <a:r>
              <a:rPr lang="es-ES" sz="2700" b="1" dirty="0"/>
              <a:t>a) </a:t>
            </a:r>
            <a:r>
              <a:rPr lang="es-ES" sz="2700" dirty="0"/>
              <a:t>3.0% de crecimiento real, o</a:t>
            </a:r>
            <a:endParaRPr lang="es-MX" sz="2700" dirty="0"/>
          </a:p>
          <a:p>
            <a:pPr marL="723900" indent="-368300" algn="just">
              <a:spcBef>
                <a:spcPts val="600"/>
              </a:spcBef>
            </a:pPr>
            <a:r>
              <a:rPr lang="es-ES" sz="2700" b="1" dirty="0"/>
              <a:t>b) </a:t>
            </a:r>
            <a:r>
              <a:rPr lang="es-ES" sz="2700" dirty="0"/>
              <a:t>Crecimiento real del PIB en CGPE. Si el PIB tiene variación real negativa, crecimiento = 0.</a:t>
            </a:r>
            <a:endParaRPr lang="es-MX" sz="2700" dirty="0"/>
          </a:p>
          <a:p>
            <a:pPr marL="177800" algn="just">
              <a:spcBef>
                <a:spcPts val="600"/>
              </a:spcBef>
            </a:pPr>
            <a:r>
              <a:rPr lang="es-ES" sz="2700" dirty="0"/>
              <a:t>Se </a:t>
            </a:r>
            <a:r>
              <a:rPr lang="es-ES" sz="2700" b="1" dirty="0"/>
              <a:t>exceptúan</a:t>
            </a:r>
            <a:r>
              <a:rPr lang="es-ES" sz="2700" dirty="0"/>
              <a:t> sentencias laborales </a:t>
            </a:r>
            <a:r>
              <a:rPr lang="es-ES" sz="2700" dirty="0" smtClean="0"/>
              <a:t>definitivas, o para </a:t>
            </a:r>
            <a:r>
              <a:rPr lang="es-ES" sz="2700" dirty="0"/>
              <a:t>implementar </a:t>
            </a:r>
            <a:r>
              <a:rPr lang="es-ES" sz="2700" dirty="0" smtClean="0"/>
              <a:t>leyes </a:t>
            </a:r>
            <a:r>
              <a:rPr lang="es-ES" sz="2700" dirty="0"/>
              <a:t>federales o </a:t>
            </a:r>
            <a:r>
              <a:rPr lang="es-ES" sz="2700" dirty="0" smtClean="0"/>
              <a:t>reformas.</a:t>
            </a:r>
            <a:endParaRPr lang="es-MX" sz="2700" dirty="0"/>
          </a:p>
          <a:p>
            <a:pPr algn="just">
              <a:spcBef>
                <a:spcPts val="2400"/>
              </a:spcBef>
            </a:pPr>
            <a:r>
              <a:rPr lang="es-ES" sz="2700" b="1" dirty="0"/>
              <a:t>II.</a:t>
            </a:r>
            <a:r>
              <a:rPr lang="es-ES" sz="2700" dirty="0"/>
              <a:t> En el PPE se presentará una sección </a:t>
            </a:r>
            <a:r>
              <a:rPr lang="es-ES" sz="2700" dirty="0" smtClean="0"/>
              <a:t>para </a:t>
            </a:r>
            <a:r>
              <a:rPr lang="es-ES" sz="2700" dirty="0"/>
              <a:t>SP:</a:t>
            </a:r>
            <a:endParaRPr lang="es-MX" sz="2700" dirty="0"/>
          </a:p>
          <a:p>
            <a:pPr marL="723900" indent="-368300" algn="just">
              <a:spcBef>
                <a:spcPts val="600"/>
              </a:spcBef>
            </a:pPr>
            <a:r>
              <a:rPr lang="es-ES" sz="2700" b="1" dirty="0"/>
              <a:t>a</a:t>
            </a:r>
            <a:r>
              <a:rPr lang="es-ES" sz="2700" b="1" dirty="0" smtClean="0"/>
              <a:t>)	</a:t>
            </a:r>
            <a:r>
              <a:rPr lang="es-ES" sz="2700" dirty="0" smtClean="0"/>
              <a:t>Remuneraciones ordinarias </a:t>
            </a:r>
            <a:r>
              <a:rPr lang="es-ES" sz="2700" dirty="0"/>
              <a:t>y extraordinarias, obligaciones </a:t>
            </a:r>
            <a:r>
              <a:rPr lang="es-ES" sz="2700" dirty="0" smtClean="0"/>
              <a:t>fiscales </a:t>
            </a:r>
            <a:r>
              <a:rPr lang="es-ES" sz="2700" dirty="0"/>
              <a:t>y seguridad social, y</a:t>
            </a:r>
            <a:endParaRPr lang="es-MX" sz="2700" dirty="0"/>
          </a:p>
          <a:p>
            <a:pPr marL="723900" indent="-368300" algn="just">
              <a:spcBef>
                <a:spcPts val="600"/>
              </a:spcBef>
            </a:pPr>
            <a:r>
              <a:rPr lang="es-ES" sz="2700" b="1" dirty="0"/>
              <a:t>b) </a:t>
            </a:r>
            <a:r>
              <a:rPr lang="es-ES" sz="2700" dirty="0"/>
              <a:t>Previsiones </a:t>
            </a:r>
            <a:r>
              <a:rPr lang="es-ES" sz="2700" dirty="0" smtClean="0"/>
              <a:t>para incrementos salariales, </a:t>
            </a:r>
            <a:r>
              <a:rPr lang="es-ES" sz="2700" dirty="0"/>
              <a:t>creación de plazas y medidas </a:t>
            </a:r>
            <a:r>
              <a:rPr lang="es-ES" sz="2700" dirty="0" smtClean="0"/>
              <a:t>laborales. </a:t>
            </a:r>
            <a:r>
              <a:rPr lang="es-ES" sz="2700" dirty="0"/>
              <a:t>(Art. 10</a:t>
            </a:r>
            <a:r>
              <a:rPr lang="es-ES" sz="2700" dirty="0" smtClean="0"/>
              <a:t>)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683568" y="116632"/>
            <a:ext cx="8460432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b="1" dirty="0" smtClean="0"/>
              <a:t>Servicios </a:t>
            </a:r>
            <a:r>
              <a:rPr lang="es-ES" sz="2400" b="1" dirty="0"/>
              <a:t>personales (SP)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26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726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40769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Entidades </a:t>
            </a:r>
            <a:r>
              <a:rPr lang="es-ES" sz="2700" dirty="0"/>
              <a:t>Federativas </a:t>
            </a:r>
            <a:r>
              <a:rPr lang="es-ES" sz="2700" dirty="0" smtClean="0"/>
              <a:t>en </a:t>
            </a:r>
            <a:r>
              <a:rPr lang="es-ES" sz="2700" dirty="0"/>
              <a:t>sus PE </a:t>
            </a:r>
            <a:r>
              <a:rPr lang="es-ES" sz="2700" dirty="0" smtClean="0"/>
              <a:t>incluirán previsiones </a:t>
            </a:r>
            <a:r>
              <a:rPr lang="es-ES" sz="2700" dirty="0"/>
              <a:t>para los pagos de </a:t>
            </a:r>
            <a:r>
              <a:rPr lang="es-ES" sz="2700" b="1" dirty="0"/>
              <a:t>contratos de APP </a:t>
            </a:r>
            <a:r>
              <a:rPr lang="es-ES" sz="2700" dirty="0"/>
              <a:t>celebrados o por celebrarse </a:t>
            </a:r>
            <a:r>
              <a:rPr lang="es-ES" sz="2700" dirty="0" smtClean="0"/>
              <a:t>en </a:t>
            </a:r>
            <a:r>
              <a:rPr lang="es-ES" sz="2700" dirty="0"/>
              <a:t>el siguiente </a:t>
            </a:r>
            <a:r>
              <a:rPr lang="es-ES" sz="2700" dirty="0" smtClean="0"/>
              <a:t>año.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En </a:t>
            </a:r>
            <a:r>
              <a:rPr lang="es-ES" sz="2700" dirty="0" smtClean="0"/>
              <a:t>las APP </a:t>
            </a:r>
            <a:r>
              <a:rPr lang="es-ES" sz="2700" dirty="0"/>
              <a:t>con recursos federales se cumplirán los convenios con la APF y las aportaciones de las entidades federativas, municipios y sus entes públicos </a:t>
            </a:r>
            <a:r>
              <a:rPr lang="es-ES" sz="2700" dirty="0" smtClean="0"/>
              <a:t>serán </a:t>
            </a:r>
            <a:r>
              <a:rPr lang="es-ES" sz="2700" dirty="0"/>
              <a:t>inferiores a las federales, sin considerar el ramo general 33.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Los </a:t>
            </a:r>
            <a:r>
              <a:rPr lang="es-ES" sz="2700" b="1" dirty="0"/>
              <a:t>ADEFAS</a:t>
            </a:r>
            <a:r>
              <a:rPr lang="es-ES" sz="2700" dirty="0"/>
              <a:t> en el PPE podrán ser </a:t>
            </a:r>
            <a:r>
              <a:rPr lang="es-ES" sz="2700" b="1" dirty="0"/>
              <a:t>hasta </a:t>
            </a:r>
            <a:r>
              <a:rPr lang="es-ES" sz="2700" b="1" dirty="0" smtClean="0"/>
              <a:t>2.0</a:t>
            </a:r>
            <a:r>
              <a:rPr lang="es-ES" sz="2700" b="1" dirty="0"/>
              <a:t>% de los Ingresos totales</a:t>
            </a:r>
            <a:r>
              <a:rPr lang="es-ES" sz="2700" dirty="0"/>
              <a:t> de la </a:t>
            </a:r>
            <a:r>
              <a:rPr lang="es-ES" sz="2700" dirty="0" smtClean="0"/>
              <a:t>Entidad. </a:t>
            </a:r>
            <a:r>
              <a:rPr lang="es-ES" sz="2700" dirty="0"/>
              <a:t>(Art. </a:t>
            </a:r>
            <a:r>
              <a:rPr lang="es-ES" sz="2700" dirty="0" smtClean="0"/>
              <a:t>12)</a:t>
            </a: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27584" y="215936"/>
            <a:ext cx="8316416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b="1" dirty="0"/>
              <a:t>Asociaciones Público-Privadas (</a:t>
            </a:r>
            <a:r>
              <a:rPr lang="es-ES" sz="2400" b="1" dirty="0" smtClean="0"/>
              <a:t>APP)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27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298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92696"/>
            <a:ext cx="8712968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spcBef>
                <a:spcPts val="1200"/>
              </a:spcBef>
              <a:spcAft>
                <a:spcPts val="300"/>
              </a:spcAft>
            </a:pPr>
            <a:r>
              <a:rPr lang="es-ES" sz="2600" b="1" dirty="0" smtClean="0"/>
              <a:t>I.	</a:t>
            </a:r>
            <a:r>
              <a:rPr lang="es-ES" sz="2600" dirty="0" smtClean="0"/>
              <a:t>Comprometer gasto con </a:t>
            </a:r>
            <a:r>
              <a:rPr lang="es-ES" sz="2600" b="1" dirty="0"/>
              <a:t>suficiencia presupuestaria</a:t>
            </a:r>
            <a:r>
              <a:rPr lang="es-ES" sz="2600" dirty="0"/>
              <a:t> e identificar la fuente de ingresos;</a:t>
            </a:r>
            <a:endParaRPr lang="es-MX" sz="2600" dirty="0"/>
          </a:p>
          <a:p>
            <a:pPr marL="450850" indent="-450850" algn="just">
              <a:spcBef>
                <a:spcPts val="1200"/>
              </a:spcBef>
              <a:spcAft>
                <a:spcPts val="300"/>
              </a:spcAft>
            </a:pPr>
            <a:r>
              <a:rPr lang="es-ES" sz="2600" b="1" dirty="0" smtClean="0"/>
              <a:t>II.	</a:t>
            </a:r>
            <a:r>
              <a:rPr lang="es-ES" sz="2600" dirty="0" smtClean="0"/>
              <a:t>Erogaciones con </a:t>
            </a:r>
            <a:r>
              <a:rPr lang="es-ES" sz="2600" b="1" dirty="0"/>
              <a:t>ingresos excedentes</a:t>
            </a:r>
            <a:r>
              <a:rPr lang="es-ES" sz="2600" dirty="0"/>
              <a:t> y autorización previa de la secretaría de </a:t>
            </a:r>
            <a:r>
              <a:rPr lang="es-ES" sz="2600" dirty="0" smtClean="0"/>
              <a:t>finanzas;</a:t>
            </a:r>
            <a:endParaRPr lang="es-MX" sz="2600" dirty="0"/>
          </a:p>
          <a:p>
            <a:pPr marL="450850" indent="-450850" algn="just">
              <a:spcBef>
                <a:spcPts val="1200"/>
              </a:spcBef>
              <a:spcAft>
                <a:spcPts val="300"/>
              </a:spcAft>
            </a:pPr>
            <a:r>
              <a:rPr lang="es-ES" sz="2600" b="1" dirty="0" smtClean="0"/>
              <a:t>III.	</a:t>
            </a:r>
            <a:r>
              <a:rPr lang="es-ES" sz="2600" dirty="0" smtClean="0"/>
              <a:t>Previo a ejercer o contratar un </a:t>
            </a:r>
            <a:r>
              <a:rPr lang="es-ES" sz="2600" dirty="0"/>
              <a:t>programa o proyecto de </a:t>
            </a:r>
            <a:r>
              <a:rPr lang="es-ES" sz="2600" b="1" dirty="0"/>
              <a:t>inversión </a:t>
            </a:r>
            <a:r>
              <a:rPr lang="es-ES" sz="2600" b="1" dirty="0" smtClean="0"/>
              <a:t>≥ 10 </a:t>
            </a:r>
            <a:r>
              <a:rPr lang="es-ES" sz="2600" b="1" dirty="0"/>
              <a:t>millones de Udi </a:t>
            </a:r>
            <a:r>
              <a:rPr lang="es-ES" sz="2600" dirty="0"/>
              <a:t>(Udi=5.44 pesos), realizar un </a:t>
            </a:r>
            <a:r>
              <a:rPr lang="es-ES" sz="2600" b="1" dirty="0"/>
              <a:t>análisis </a:t>
            </a:r>
            <a:r>
              <a:rPr lang="es-ES" sz="2600" b="1" dirty="0" smtClean="0"/>
              <a:t>costo-beneficio </a:t>
            </a:r>
            <a:r>
              <a:rPr lang="es-ES" sz="2600" dirty="0"/>
              <a:t>que demuestre </a:t>
            </a:r>
            <a:r>
              <a:rPr lang="es-ES" sz="2600" dirty="0" smtClean="0"/>
              <a:t>beneficio </a:t>
            </a:r>
            <a:r>
              <a:rPr lang="es-ES" sz="2600" dirty="0"/>
              <a:t>social neto bajo supuestos razonables.</a:t>
            </a:r>
            <a:endParaRPr lang="es-MX" sz="2600" dirty="0"/>
          </a:p>
          <a:p>
            <a:pPr marL="273050" indent="-2730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No aplica en </a:t>
            </a:r>
            <a:r>
              <a:rPr lang="es-ES" sz="2600" dirty="0" smtClean="0"/>
              <a:t>desastres </a:t>
            </a:r>
            <a:r>
              <a:rPr lang="es-ES" sz="2600" dirty="0"/>
              <a:t>naturales </a:t>
            </a:r>
            <a:r>
              <a:rPr lang="es-ES" sz="2600" dirty="0" smtClean="0"/>
              <a:t>declarados.</a:t>
            </a:r>
            <a:endParaRPr lang="es-MX" sz="2600" dirty="0"/>
          </a:p>
          <a:p>
            <a:pPr marL="273050" indent="-2730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Se deberá </a:t>
            </a:r>
            <a:r>
              <a:rPr lang="es-ES" sz="2600" b="1" dirty="0"/>
              <a:t>tener un área </a:t>
            </a:r>
            <a:r>
              <a:rPr lang="es-ES" sz="2600" dirty="0"/>
              <a:t>para </a:t>
            </a:r>
            <a:r>
              <a:rPr lang="es-ES" sz="2600" dirty="0" smtClean="0"/>
              <a:t>el </a:t>
            </a:r>
            <a:r>
              <a:rPr lang="es-ES" sz="2600" b="1" dirty="0"/>
              <a:t>análisis socioeconómico </a:t>
            </a:r>
            <a:r>
              <a:rPr lang="es-ES" sz="2600" b="1" dirty="0" smtClean="0"/>
              <a:t>y </a:t>
            </a:r>
            <a:r>
              <a:rPr lang="es-ES" sz="2600" b="1" dirty="0"/>
              <a:t>administrar el registro </a:t>
            </a:r>
            <a:r>
              <a:rPr lang="es-ES" sz="2600" dirty="0"/>
              <a:t>de proyectos de Inversión pública productiva</a:t>
            </a:r>
            <a:r>
              <a:rPr lang="es-ES" sz="2600" dirty="0" smtClean="0"/>
              <a:t>.</a:t>
            </a: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971600" y="116632"/>
            <a:ext cx="81724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b="1" dirty="0"/>
              <a:t>PE aprobado, observar: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28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533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20688"/>
            <a:ext cx="871296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Inversión bajo esquema </a:t>
            </a:r>
            <a:r>
              <a:rPr lang="es-ES" sz="2700" b="1" dirty="0" smtClean="0"/>
              <a:t>APP</a:t>
            </a:r>
            <a:r>
              <a:rPr lang="es-ES" sz="2700" dirty="0"/>
              <a:t>, </a:t>
            </a:r>
            <a:r>
              <a:rPr lang="es-ES" sz="2700" dirty="0" smtClean="0"/>
              <a:t>con </a:t>
            </a:r>
            <a:r>
              <a:rPr lang="es-ES" sz="2700" b="1" dirty="0" smtClean="0"/>
              <a:t>análisis </a:t>
            </a:r>
            <a:r>
              <a:rPr lang="es-ES" sz="2700" b="1" dirty="0"/>
              <a:t>de conveniencia</a:t>
            </a:r>
            <a:r>
              <a:rPr lang="es-ES" sz="2700" dirty="0"/>
              <a:t> </a:t>
            </a:r>
            <a:r>
              <a:rPr lang="es-ES" sz="2700" dirty="0" smtClean="0"/>
              <a:t>en </a:t>
            </a:r>
            <a:r>
              <a:rPr lang="es-ES" sz="2700" dirty="0"/>
              <a:t>comparación con </a:t>
            </a:r>
            <a:r>
              <a:rPr lang="es-ES" sz="2700" dirty="0" smtClean="0"/>
              <a:t>la </a:t>
            </a:r>
            <a:r>
              <a:rPr lang="es-ES" sz="2700" dirty="0"/>
              <a:t>tradicional y un </a:t>
            </a:r>
            <a:r>
              <a:rPr lang="es-ES" sz="2700" b="1" dirty="0"/>
              <a:t>análisis de transferencia de riesgos </a:t>
            </a:r>
            <a:r>
              <a:rPr lang="es-ES" sz="2700" dirty="0"/>
              <a:t>al sector privado.</a:t>
            </a:r>
            <a:endParaRPr lang="es-MX" sz="2700" dirty="0"/>
          </a:p>
          <a:p>
            <a:pPr marL="450850" indent="-450850" algn="just">
              <a:spcBef>
                <a:spcPts val="2400"/>
              </a:spcBef>
            </a:pPr>
            <a:r>
              <a:rPr lang="es-ES" sz="2700" b="1" dirty="0" smtClean="0"/>
              <a:t>IV.	</a:t>
            </a:r>
            <a:r>
              <a:rPr lang="es-ES" sz="2700" dirty="0" smtClean="0"/>
              <a:t>Pagos </a:t>
            </a:r>
            <a:r>
              <a:rPr lang="es-ES" sz="2700" dirty="0"/>
              <a:t>con base en el PE autorizado y por los conceptos efectivamente devengados, con registro y contabilización oportuna de las operaciones;</a:t>
            </a:r>
            <a:endParaRPr lang="es-MX" sz="2700" dirty="0"/>
          </a:p>
          <a:p>
            <a:pPr marL="450850" indent="-450850" algn="just">
              <a:spcBef>
                <a:spcPts val="3000"/>
              </a:spcBef>
            </a:pPr>
            <a:r>
              <a:rPr lang="es-ES" sz="2700" b="1" dirty="0" smtClean="0"/>
              <a:t>V.	</a:t>
            </a:r>
            <a:r>
              <a:rPr lang="es-ES" sz="2700" dirty="0" smtClean="0"/>
              <a:t>La </a:t>
            </a:r>
            <a:r>
              <a:rPr lang="es-ES" sz="2700" b="1" dirty="0"/>
              <a:t>asignación global de SP aprobada </a:t>
            </a:r>
            <a:r>
              <a:rPr lang="es-ES" sz="2700" dirty="0"/>
              <a:t>originalmente </a:t>
            </a:r>
            <a:r>
              <a:rPr lang="es-ES" sz="2700" b="1" dirty="0" smtClean="0"/>
              <a:t>no incrementará</a:t>
            </a:r>
            <a:r>
              <a:rPr lang="es-ES" sz="2700" dirty="0" smtClean="0"/>
              <a:t>, </a:t>
            </a:r>
            <a:r>
              <a:rPr lang="es-ES" sz="2700" dirty="0"/>
              <a:t>excepto por sentencias laborales definitivas.</a:t>
            </a:r>
            <a:endParaRPr lang="es-MX" sz="27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Se tendrá </a:t>
            </a:r>
            <a:r>
              <a:rPr lang="es-ES" sz="2700" b="1" dirty="0"/>
              <a:t>un sistema de registro y control de </a:t>
            </a:r>
            <a:r>
              <a:rPr lang="es-ES" sz="2700" b="1" dirty="0" smtClean="0"/>
              <a:t>SP</a:t>
            </a:r>
            <a:r>
              <a:rPr lang="es-ES" sz="2700" dirty="0" smtClean="0"/>
              <a:t>.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755576" y="116632"/>
            <a:ext cx="8388424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b="1" dirty="0"/>
              <a:t>PE aprobado, observar: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29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692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64704"/>
            <a:ext cx="856895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algn="just">
              <a:spcBef>
                <a:spcPts val="3000"/>
              </a:spcBef>
              <a:buFont typeface="+mj-lt"/>
              <a:buAutoNum type="arabicPeriod" startAt="7"/>
            </a:pPr>
            <a:r>
              <a:rPr lang="es-ES" sz="2700" b="1" dirty="0"/>
              <a:t>Contratación de Deuda Pública por la CDMX</a:t>
            </a:r>
            <a:r>
              <a:rPr lang="es-MX" sz="2700" b="1" dirty="0" smtClean="0"/>
              <a:t>.</a:t>
            </a:r>
          </a:p>
          <a:p>
            <a:pPr marL="622300" indent="-622300" algn="just">
              <a:spcBef>
                <a:spcPts val="3000"/>
              </a:spcBef>
              <a:buFont typeface="+mj-lt"/>
              <a:buAutoNum type="arabicPeriod" startAt="7"/>
            </a:pPr>
            <a:r>
              <a:rPr lang="es-ES" sz="2700" b="1" dirty="0"/>
              <a:t>Deuda Estatal </a:t>
            </a:r>
            <a:r>
              <a:rPr lang="es-ES" sz="2700" b="1" dirty="0" smtClean="0"/>
              <a:t>Garantizada</a:t>
            </a:r>
            <a:r>
              <a:rPr lang="es-MX" sz="2700" b="1" dirty="0" smtClean="0"/>
              <a:t>.</a:t>
            </a:r>
          </a:p>
          <a:p>
            <a:pPr marL="622300" indent="-622300" algn="just">
              <a:spcBef>
                <a:spcPts val="3000"/>
              </a:spcBef>
              <a:buFont typeface="+mj-lt"/>
              <a:buAutoNum type="arabicPeriod" startAt="7"/>
            </a:pPr>
            <a:r>
              <a:rPr lang="es-ES" sz="2700" b="1" dirty="0"/>
              <a:t>Sistema de </a:t>
            </a:r>
            <a:r>
              <a:rPr lang="es-ES" sz="2700" b="1" dirty="0" smtClean="0"/>
              <a:t>Alertas</a:t>
            </a:r>
            <a:r>
              <a:rPr lang="es-MX" sz="2700" b="1" dirty="0" smtClean="0"/>
              <a:t>.</a:t>
            </a:r>
          </a:p>
          <a:p>
            <a:pPr marL="622300" indent="-622300" algn="just">
              <a:spcBef>
                <a:spcPts val="3000"/>
              </a:spcBef>
              <a:buFont typeface="+mj-lt"/>
              <a:buAutoNum type="arabicPeriod" startAt="7"/>
            </a:pPr>
            <a:r>
              <a:rPr lang="es-ES" sz="2700" b="1" dirty="0"/>
              <a:t>Registro Público Único</a:t>
            </a:r>
            <a:r>
              <a:rPr lang="es-ES" sz="2700" b="1" dirty="0" smtClean="0"/>
              <a:t>.</a:t>
            </a:r>
          </a:p>
          <a:p>
            <a:pPr marL="622300" indent="-622300" algn="just">
              <a:spcBef>
                <a:spcPts val="3000"/>
              </a:spcBef>
              <a:buFont typeface="+mj-lt"/>
              <a:buAutoNum type="arabicPeriod" startAt="7"/>
            </a:pPr>
            <a:r>
              <a:rPr lang="es-ES" sz="2700" b="1" dirty="0"/>
              <a:t>Información y Rendición de </a:t>
            </a:r>
            <a:r>
              <a:rPr lang="es-ES" sz="2700" b="1" dirty="0" smtClean="0"/>
              <a:t>Cuentas.</a:t>
            </a:r>
          </a:p>
          <a:p>
            <a:pPr marL="622300" indent="-622300" algn="just">
              <a:spcBef>
                <a:spcPts val="3000"/>
              </a:spcBef>
              <a:buFont typeface="+mj-lt"/>
              <a:buAutoNum type="arabicPeriod" startAt="7"/>
            </a:pPr>
            <a:r>
              <a:rPr lang="es-ES" sz="2700" b="1" dirty="0" smtClean="0"/>
              <a:t>Sanciones.</a:t>
            </a:r>
          </a:p>
          <a:p>
            <a:pPr marL="627063" algn="just">
              <a:spcBef>
                <a:spcPts val="3000"/>
              </a:spcBef>
            </a:pPr>
            <a:r>
              <a:rPr lang="es-ES" sz="2700" b="1" dirty="0" smtClean="0"/>
              <a:t>Transitorios – L D F E F M.</a:t>
            </a:r>
            <a:endParaRPr lang="es-MX" sz="2700" dirty="0" smtClean="0"/>
          </a:p>
          <a:p>
            <a:pPr marL="622300" indent="-622300" algn="just">
              <a:spcBef>
                <a:spcPts val="3000"/>
              </a:spcBef>
              <a:buFont typeface="+mj-lt"/>
              <a:buAutoNum type="arabicPeriod" startAt="7"/>
            </a:pPr>
            <a:endParaRPr lang="en-US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773698" y="142557"/>
            <a:ext cx="7931224" cy="5190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 smtClean="0"/>
              <a:t>C o n t e n i d o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440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2008" y="784731"/>
            <a:ext cx="896448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 defTabSz="804863"/>
            <a:r>
              <a:rPr lang="es-ES" sz="2700" b="1" dirty="0"/>
              <a:t>VI.	</a:t>
            </a:r>
            <a:r>
              <a:rPr lang="es-ES" sz="2700" b="1" dirty="0" smtClean="0"/>
              <a:t> </a:t>
            </a:r>
            <a:r>
              <a:rPr lang="es-ES" sz="2700" b="1" u="sng" dirty="0" smtClean="0"/>
              <a:t>Racionalizar </a:t>
            </a:r>
            <a:r>
              <a:rPr lang="es-ES" sz="2700" b="1" u="sng" dirty="0"/>
              <a:t>Gasto corriente</a:t>
            </a:r>
            <a:r>
              <a:rPr lang="es-ES" sz="2700" dirty="0"/>
              <a:t>.</a:t>
            </a:r>
            <a:endParaRPr lang="es-MX" sz="2700" dirty="0"/>
          </a:p>
          <a:p>
            <a:pPr marL="531813" algn="just">
              <a:spcBef>
                <a:spcPts val="1200"/>
              </a:spcBef>
            </a:pPr>
            <a:r>
              <a:rPr lang="es-ES" sz="2700" b="1" dirty="0" smtClean="0"/>
              <a:t>Ahorros </a:t>
            </a:r>
            <a:r>
              <a:rPr lang="es-ES" sz="2700" b="1" dirty="0"/>
              <a:t>y economías </a:t>
            </a:r>
            <a:r>
              <a:rPr lang="es-ES" sz="2700" dirty="0" smtClean="0"/>
              <a:t>por esas medidas </a:t>
            </a:r>
            <a:r>
              <a:rPr lang="es-ES" sz="2700" dirty="0"/>
              <a:t>y </a:t>
            </a:r>
            <a:r>
              <a:rPr lang="es-ES" sz="2700" dirty="0" smtClean="0"/>
              <a:t>un </a:t>
            </a:r>
            <a:r>
              <a:rPr lang="es-ES" sz="2700" b="1" dirty="0"/>
              <a:t>costo financiero </a:t>
            </a:r>
            <a:r>
              <a:rPr lang="es-ES" sz="2700" b="1" dirty="0" smtClean="0"/>
              <a:t>menor</a:t>
            </a:r>
            <a:r>
              <a:rPr lang="es-ES" sz="2700" dirty="0" smtClean="0"/>
              <a:t>, </a:t>
            </a:r>
            <a:r>
              <a:rPr lang="es-ES" sz="2700" dirty="0"/>
              <a:t>se </a:t>
            </a:r>
            <a:r>
              <a:rPr lang="es-ES" sz="2700" dirty="0" smtClean="0"/>
              <a:t>destinarán:</a:t>
            </a:r>
          </a:p>
          <a:p>
            <a:pPr marL="989013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ES" sz="2700" dirty="0" smtClean="0"/>
              <a:t>en </a:t>
            </a:r>
            <a:r>
              <a:rPr lang="es-ES" sz="2700" dirty="0"/>
              <a:t>primer lugar a </a:t>
            </a:r>
            <a:r>
              <a:rPr lang="es-ES" sz="2700" b="1" dirty="0"/>
              <a:t>corregir </a:t>
            </a:r>
            <a:r>
              <a:rPr lang="es-ES" sz="2700" b="1" dirty="0" smtClean="0"/>
              <a:t>el </a:t>
            </a:r>
            <a:r>
              <a:rPr lang="es-ES" sz="2700" b="1" dirty="0"/>
              <a:t>BPRD negativo </a:t>
            </a:r>
            <a:r>
              <a:rPr lang="es-ES" sz="2700" b="1" dirty="0" smtClean="0"/>
              <a:t> </a:t>
            </a:r>
            <a:r>
              <a:rPr lang="es-ES" sz="2700" dirty="0" smtClean="0"/>
              <a:t>y </a:t>
            </a:r>
          </a:p>
          <a:p>
            <a:pPr marL="989013" indent="-4572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ES" sz="2700" dirty="0" smtClean="0"/>
              <a:t>luego </a:t>
            </a:r>
            <a:r>
              <a:rPr lang="es-ES" sz="2700" dirty="0"/>
              <a:t>a </a:t>
            </a:r>
            <a:r>
              <a:rPr lang="es-ES" sz="2700" b="1" dirty="0" smtClean="0"/>
              <a:t>programas </a:t>
            </a:r>
            <a:r>
              <a:rPr lang="es-ES" sz="2700" b="1" dirty="0"/>
              <a:t>prioritarios</a:t>
            </a:r>
            <a:r>
              <a:rPr lang="es-ES" sz="2700" dirty="0"/>
              <a:t>;</a:t>
            </a:r>
            <a:endParaRPr lang="es-MX" sz="2700" dirty="0"/>
          </a:p>
          <a:p>
            <a:pPr marL="627063" indent="-627063" algn="just" defTabSz="804863">
              <a:spcBef>
                <a:spcPts val="4800"/>
              </a:spcBef>
            </a:pPr>
            <a:r>
              <a:rPr lang="es-ES" sz="2700" b="1" dirty="0" smtClean="0"/>
              <a:t>VII.	Subsidios:</a:t>
            </a:r>
            <a:r>
              <a:rPr lang="es-ES" sz="2700" dirty="0" smtClean="0"/>
              <a:t> </a:t>
            </a:r>
            <a:r>
              <a:rPr lang="es-ES" sz="2700" dirty="0"/>
              <a:t>identificar población objetivo, propósito o destino </a:t>
            </a:r>
            <a:r>
              <a:rPr lang="es-ES" sz="2700" dirty="0" smtClean="0"/>
              <a:t>y temporalidad. </a:t>
            </a:r>
            <a:r>
              <a:rPr lang="es-ES" sz="2700" dirty="0"/>
              <a:t>Los mecanismos de distribución, operación y administración </a:t>
            </a:r>
            <a:r>
              <a:rPr lang="es-ES" sz="2700" dirty="0" smtClean="0"/>
              <a:t>garantizarán </a:t>
            </a:r>
            <a:r>
              <a:rPr lang="es-ES" sz="2700" dirty="0"/>
              <a:t>que se entreguen </a:t>
            </a:r>
            <a:r>
              <a:rPr lang="es-ES" sz="2700" dirty="0" smtClean="0"/>
              <a:t>a su población y </a:t>
            </a:r>
            <a:r>
              <a:rPr lang="es-ES" sz="2700" dirty="0"/>
              <a:t>reduzcan </a:t>
            </a:r>
            <a:r>
              <a:rPr lang="es-ES" sz="2700" dirty="0" smtClean="0"/>
              <a:t>gastos </a:t>
            </a:r>
            <a:r>
              <a:rPr lang="es-ES" sz="2700" dirty="0"/>
              <a:t>administrativos</a:t>
            </a:r>
            <a:r>
              <a:rPr lang="es-ES" sz="2700" dirty="0" smtClean="0"/>
              <a:t>.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971600" y="215936"/>
            <a:ext cx="81724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b="1" dirty="0"/>
              <a:t>PE aprobado, observar: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30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850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84731"/>
            <a:ext cx="87129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indent="-804863" algn="just">
              <a:spcBef>
                <a:spcPts val="1800"/>
              </a:spcBef>
            </a:pPr>
            <a:r>
              <a:rPr lang="es-ES" sz="2700" b="1" dirty="0" smtClean="0"/>
              <a:t>VIII</a:t>
            </a:r>
            <a:r>
              <a:rPr lang="es-ES" sz="2700" b="1" dirty="0"/>
              <a:t>. Concluida </a:t>
            </a:r>
            <a:r>
              <a:rPr lang="es-ES" sz="2700" b="1" dirty="0" smtClean="0"/>
              <a:t>vigencia </a:t>
            </a:r>
            <a:r>
              <a:rPr lang="es-ES" sz="2700" b="1" dirty="0"/>
              <a:t>del PE</a:t>
            </a:r>
            <a:r>
              <a:rPr lang="es-ES" sz="2700" dirty="0"/>
              <a:t>, sólo procederán pagos </a:t>
            </a:r>
            <a:r>
              <a:rPr lang="es-ES" sz="2700" b="1" dirty="0" smtClean="0"/>
              <a:t>efectivamente </a:t>
            </a:r>
            <a:r>
              <a:rPr lang="es-ES" sz="2700" b="1" dirty="0"/>
              <a:t>devengados </a:t>
            </a:r>
            <a:r>
              <a:rPr lang="es-ES" sz="2700" dirty="0"/>
              <a:t>en el año </a:t>
            </a:r>
            <a:r>
              <a:rPr lang="es-ES" sz="2700" dirty="0" smtClean="0"/>
              <a:t>y que se registraron como </a:t>
            </a:r>
            <a:r>
              <a:rPr lang="es-ES" sz="2700" b="1" dirty="0"/>
              <a:t>cuentas por pagar </a:t>
            </a:r>
            <a:r>
              <a:rPr lang="es-ES" sz="2700" dirty="0"/>
              <a:t>e integran el </a:t>
            </a:r>
            <a:r>
              <a:rPr lang="es-ES" sz="2700" b="1" dirty="0"/>
              <a:t>pasivo circulante </a:t>
            </a:r>
            <a:r>
              <a:rPr lang="es-ES" sz="2700" dirty="0"/>
              <a:t>al </a:t>
            </a:r>
            <a:r>
              <a:rPr lang="es-ES" sz="2700" dirty="0" smtClean="0"/>
              <a:t>cierre. </a:t>
            </a:r>
            <a:r>
              <a:rPr lang="es-ES" sz="2700" dirty="0"/>
              <a:t>(Art. 13)</a:t>
            </a:r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Las </a:t>
            </a:r>
            <a:r>
              <a:rPr lang="es-ES" sz="2700" b="1" dirty="0"/>
              <a:t>Transferencias federales etiquetadas</a:t>
            </a:r>
            <a:r>
              <a:rPr lang="es-ES" sz="2700" dirty="0"/>
              <a:t>, a más tardar el 15 de enero </a:t>
            </a:r>
            <a:r>
              <a:rPr lang="es-ES" sz="2700" dirty="0" smtClean="0"/>
              <a:t>se </a:t>
            </a:r>
            <a:r>
              <a:rPr lang="es-ES" sz="2700" dirty="0"/>
              <a:t>deberán </a:t>
            </a:r>
            <a:r>
              <a:rPr lang="es-ES" sz="2700" b="1" u="sng" dirty="0"/>
              <a:t>reintegrar</a:t>
            </a:r>
            <a:r>
              <a:rPr lang="es-ES" sz="2700" dirty="0"/>
              <a:t> a la TESOFE </a:t>
            </a:r>
            <a:r>
              <a:rPr lang="es-ES" sz="2700" b="1" dirty="0" smtClean="0"/>
              <a:t>si </a:t>
            </a:r>
            <a:r>
              <a:rPr lang="es-ES" sz="2700" b="1" dirty="0"/>
              <a:t>al </a:t>
            </a:r>
            <a:r>
              <a:rPr lang="es-ES" sz="2700" b="1" u="sng" dirty="0"/>
              <a:t>31 de diciembre </a:t>
            </a:r>
            <a:r>
              <a:rPr lang="es-ES" sz="2700" b="1" u="sng" dirty="0" smtClean="0"/>
              <a:t>no fueron </a:t>
            </a:r>
            <a:r>
              <a:rPr lang="es-ES" sz="2700" b="1" u="sng" dirty="0"/>
              <a:t>devengadas</a:t>
            </a:r>
            <a:r>
              <a:rPr lang="es-ES" sz="2700" dirty="0"/>
              <a:t>.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Las que al 31 de diciembre </a:t>
            </a:r>
            <a:r>
              <a:rPr lang="es-ES" sz="2700" dirty="0" smtClean="0"/>
              <a:t>se </a:t>
            </a:r>
            <a:r>
              <a:rPr lang="es-ES" sz="2700" dirty="0"/>
              <a:t>hayan </a:t>
            </a:r>
            <a:r>
              <a:rPr lang="es-ES" sz="2700" b="1" u="sng" dirty="0"/>
              <a:t>comprometido y devengado no pagadas</a:t>
            </a:r>
            <a:r>
              <a:rPr lang="es-ES" sz="2700" dirty="0"/>
              <a:t>, se </a:t>
            </a:r>
            <a:r>
              <a:rPr lang="es-ES" sz="2700" dirty="0" smtClean="0"/>
              <a:t>cubrirán </a:t>
            </a:r>
            <a:r>
              <a:rPr lang="es-ES" sz="2700" b="1" u="sng" dirty="0"/>
              <a:t>a más tardar </a:t>
            </a:r>
            <a:r>
              <a:rPr lang="es-ES" sz="2700" b="1" u="sng" dirty="0" smtClean="0"/>
              <a:t>el </a:t>
            </a:r>
            <a:r>
              <a:rPr lang="es-ES" sz="2700" b="1" u="sng" dirty="0"/>
              <a:t>primer trimestre</a:t>
            </a:r>
            <a:r>
              <a:rPr lang="es-ES" sz="2700" b="1" dirty="0"/>
              <a:t> del </a:t>
            </a:r>
            <a:r>
              <a:rPr lang="es-ES" sz="2700" b="1" dirty="0" smtClean="0"/>
              <a:t>año </a:t>
            </a:r>
            <a:r>
              <a:rPr lang="es-ES" sz="2700" b="1" dirty="0"/>
              <a:t>siguiente, o </a:t>
            </a:r>
            <a:r>
              <a:rPr lang="es-ES" sz="2700" b="1" dirty="0" smtClean="0"/>
              <a:t>conforme al </a:t>
            </a:r>
            <a:r>
              <a:rPr lang="es-ES" sz="2700" b="1" dirty="0"/>
              <a:t>calendario de ejecución </a:t>
            </a:r>
            <a:r>
              <a:rPr lang="es-ES" sz="2700" b="1" dirty="0" smtClean="0"/>
              <a:t>convenido.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971600" y="215936"/>
            <a:ext cx="81724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b="1" dirty="0"/>
              <a:t>PE aprobado, </a:t>
            </a:r>
            <a:r>
              <a:rPr lang="es-ES" sz="2400" b="1" u="heavy" dirty="0" smtClean="0"/>
              <a:t>Anualidad</a:t>
            </a:r>
            <a:r>
              <a:rPr lang="es-ES" sz="2400" b="1" dirty="0" smtClean="0"/>
              <a:t>: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31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856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523121"/>
            <a:ext cx="885698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Cumplido el </a:t>
            </a:r>
            <a:r>
              <a:rPr lang="es-ES" sz="2700" dirty="0"/>
              <a:t>plazo, </a:t>
            </a:r>
            <a:r>
              <a:rPr lang="es-ES" sz="2700" b="1" dirty="0"/>
              <a:t>los remanentes deberán reintegrarse a </a:t>
            </a:r>
            <a:r>
              <a:rPr lang="es-ES" sz="2700" b="1" dirty="0" smtClean="0"/>
              <a:t>TESOFE </a:t>
            </a:r>
            <a:r>
              <a:rPr lang="es-ES" sz="2700" dirty="0"/>
              <a:t>a más tardar </a:t>
            </a:r>
            <a:r>
              <a:rPr lang="es-ES" sz="2700" dirty="0" smtClean="0"/>
              <a:t>15 </a:t>
            </a:r>
            <a:r>
              <a:rPr lang="es-ES" sz="2700" dirty="0"/>
              <a:t>días naturales </a:t>
            </a:r>
            <a:r>
              <a:rPr lang="es-ES" sz="2700" dirty="0" smtClean="0"/>
              <a:t>siguientes, </a:t>
            </a:r>
            <a:r>
              <a:rPr lang="es-ES" sz="2700" dirty="0"/>
              <a:t>con </a:t>
            </a:r>
            <a:r>
              <a:rPr lang="es-ES" sz="2700" dirty="0" smtClean="0"/>
              <a:t>rendimientos financieros.</a:t>
            </a:r>
            <a:endParaRPr lang="es-ES" sz="27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MX" sz="2700" b="1" u="sng" dirty="0"/>
              <a:t>Gasto comprometido</a:t>
            </a:r>
            <a:r>
              <a:rPr lang="es-MX" sz="2700" b="1" dirty="0"/>
              <a:t>:</a:t>
            </a:r>
            <a:r>
              <a:rPr lang="es-MX" sz="2700" dirty="0"/>
              <a:t> momento contable del gasto </a:t>
            </a:r>
            <a:r>
              <a:rPr lang="es-MX" sz="2700" dirty="0" smtClean="0"/>
              <a:t>con la </a:t>
            </a:r>
            <a:r>
              <a:rPr lang="es-MX" sz="2700" b="1" dirty="0"/>
              <a:t>aprobación </a:t>
            </a:r>
            <a:r>
              <a:rPr lang="es-MX" sz="2700" b="1" dirty="0" smtClean="0"/>
              <a:t>de </a:t>
            </a:r>
            <a:r>
              <a:rPr lang="es-MX" sz="2700" b="1" dirty="0"/>
              <a:t>autoridad competente </a:t>
            </a:r>
            <a:r>
              <a:rPr lang="es-MX" sz="2700" dirty="0" smtClean="0"/>
              <a:t>de: </a:t>
            </a:r>
          </a:p>
          <a:p>
            <a:pPr marL="627063" indent="-354013" algn="just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s-MX" sz="2600" dirty="0" smtClean="0"/>
              <a:t>un </a:t>
            </a:r>
            <a:r>
              <a:rPr lang="es-MX" sz="2600" b="1" dirty="0"/>
              <a:t>acto </a:t>
            </a:r>
            <a:r>
              <a:rPr lang="es-MX" sz="2600" b="1" dirty="0" smtClean="0"/>
              <a:t>administrativo o instrumento </a:t>
            </a:r>
            <a:r>
              <a:rPr lang="es-MX" sz="2600" b="1" dirty="0"/>
              <a:t>jurídico </a:t>
            </a:r>
            <a:r>
              <a:rPr lang="es-MX" sz="2600" dirty="0"/>
              <a:t>que </a:t>
            </a:r>
            <a:endParaRPr lang="es-MX" sz="2600" dirty="0" smtClean="0"/>
          </a:p>
          <a:p>
            <a:pPr marL="627063" algn="just">
              <a:spcBef>
                <a:spcPts val="400"/>
              </a:spcBef>
            </a:pPr>
            <a:r>
              <a:rPr lang="es-MX" sz="2600" b="1" dirty="0" smtClean="0"/>
              <a:t>f</a:t>
            </a:r>
            <a:r>
              <a:rPr lang="es-MX" sz="2600" b="1" u="sng" dirty="0" smtClean="0"/>
              <a:t>ormaliza </a:t>
            </a:r>
            <a:r>
              <a:rPr lang="es-MX" sz="2600" b="1" u="sng" dirty="0"/>
              <a:t>una </a:t>
            </a:r>
            <a:r>
              <a:rPr lang="es-MX" sz="2600" b="1" u="sng" dirty="0" smtClean="0"/>
              <a:t>relación con </a:t>
            </a:r>
            <a:r>
              <a:rPr lang="es-MX" sz="2600" b="1" u="sng" dirty="0"/>
              <a:t>terceros</a:t>
            </a:r>
            <a:r>
              <a:rPr lang="es-MX" sz="2600" b="1" dirty="0"/>
              <a:t> </a:t>
            </a:r>
            <a:r>
              <a:rPr lang="es-MX" sz="2600" b="1" dirty="0" smtClean="0"/>
              <a:t>para:</a:t>
            </a:r>
          </a:p>
          <a:p>
            <a:pPr marL="1085850" indent="-458788" algn="just">
              <a:spcBef>
                <a:spcPts val="400"/>
              </a:spcBef>
              <a:buSzPct val="93000"/>
              <a:buFont typeface="Wingdings 3" panose="05040102010807070707" pitchFamily="18" charset="2"/>
              <a:buChar char="_"/>
            </a:pPr>
            <a:r>
              <a:rPr lang="es-MX" sz="2600" dirty="0" smtClean="0"/>
              <a:t>la </a:t>
            </a:r>
            <a:r>
              <a:rPr lang="es-MX" sz="2600" b="1" u="sng" dirty="0"/>
              <a:t>adquisición</a:t>
            </a:r>
            <a:r>
              <a:rPr lang="es-MX" sz="2600" b="1" dirty="0"/>
              <a:t> de bienes y </a:t>
            </a:r>
            <a:r>
              <a:rPr lang="es-MX" sz="2600" b="1" dirty="0" smtClean="0"/>
              <a:t>servicios</a:t>
            </a:r>
            <a:r>
              <a:rPr lang="es-MX" sz="2600" dirty="0" smtClean="0"/>
              <a:t> o</a:t>
            </a:r>
            <a:endParaRPr lang="es-MX" sz="2600" b="1" dirty="0" smtClean="0"/>
          </a:p>
          <a:p>
            <a:pPr marL="1085850" indent="-458788" algn="just">
              <a:spcBef>
                <a:spcPts val="400"/>
              </a:spcBef>
              <a:buSzPct val="93000"/>
              <a:buFont typeface="Wingdings 3" panose="05040102010807070707" pitchFamily="18" charset="2"/>
              <a:buChar char="_"/>
            </a:pPr>
            <a:r>
              <a:rPr lang="es-MX" sz="2600" dirty="0" smtClean="0"/>
              <a:t>la </a:t>
            </a:r>
            <a:r>
              <a:rPr lang="es-MX" sz="2600" b="1" dirty="0" smtClean="0"/>
              <a:t>ejecución </a:t>
            </a:r>
            <a:r>
              <a:rPr lang="es-MX" sz="2600" b="1" dirty="0"/>
              <a:t>de </a:t>
            </a:r>
            <a:r>
              <a:rPr lang="es-MX" sz="2600" b="1" u="sng" dirty="0"/>
              <a:t>obras</a:t>
            </a:r>
            <a:r>
              <a:rPr lang="es-MX" sz="2600" b="1" dirty="0" smtClean="0"/>
              <a:t>.</a:t>
            </a:r>
            <a:endParaRPr lang="es-MX" sz="26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MX" sz="2700" dirty="0" smtClean="0"/>
              <a:t>Obras o bienes </a:t>
            </a:r>
            <a:r>
              <a:rPr lang="es-MX" sz="2700" dirty="0"/>
              <a:t>y servicios </a:t>
            </a:r>
            <a:r>
              <a:rPr lang="es-MX" sz="2700" dirty="0" smtClean="0"/>
              <a:t>en </a:t>
            </a:r>
            <a:r>
              <a:rPr lang="es-MX" sz="2700" dirty="0"/>
              <a:t>varios </a:t>
            </a:r>
            <a:r>
              <a:rPr lang="es-MX" sz="2700" dirty="0" smtClean="0"/>
              <a:t>años</a:t>
            </a:r>
            <a:r>
              <a:rPr lang="es-MX" sz="2700" dirty="0"/>
              <a:t>, el compromiso será registrado por la parte </a:t>
            </a:r>
            <a:r>
              <a:rPr lang="es-MX" sz="2700" dirty="0" smtClean="0"/>
              <a:t>a ejecutar o recibir en cada ejercicio.</a:t>
            </a:r>
            <a:endParaRPr lang="es-MX" sz="2700" b="1" dirty="0" smtClean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32</a:t>
            </a:fld>
            <a:endParaRPr lang="es-MX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971600" y="44624"/>
            <a:ext cx="81724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b="1" dirty="0"/>
              <a:t>PE aprobado, </a:t>
            </a:r>
            <a:r>
              <a:rPr lang="es-ES" sz="2400" b="1" dirty="0" smtClean="0"/>
              <a:t>Anualidad: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41681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84731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MX" sz="2700" b="1" u="sng" dirty="0" smtClean="0"/>
              <a:t>Gasto </a:t>
            </a:r>
            <a:r>
              <a:rPr lang="es-MX" sz="2700" b="1" u="sng" dirty="0"/>
              <a:t>devengado</a:t>
            </a:r>
            <a:r>
              <a:rPr lang="es-MX" sz="2700" b="1" dirty="0"/>
              <a:t>:</a:t>
            </a:r>
            <a:r>
              <a:rPr lang="es-MX" sz="2700" dirty="0"/>
              <a:t> momento contable del gasto que </a:t>
            </a:r>
            <a:r>
              <a:rPr lang="es-MX" sz="2700" dirty="0" smtClean="0"/>
              <a:t>refleja:</a:t>
            </a:r>
          </a:p>
          <a:p>
            <a:pPr marL="531813" indent="-258763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MX" sz="2700" dirty="0"/>
              <a:t>el </a:t>
            </a:r>
            <a:r>
              <a:rPr lang="es-MX" sz="2700" b="1" u="sng" dirty="0"/>
              <a:t>reconocimiento</a:t>
            </a:r>
            <a:r>
              <a:rPr lang="es-MX" sz="2700" b="1" dirty="0"/>
              <a:t> de una obligación de pago </a:t>
            </a:r>
            <a:r>
              <a:rPr lang="es-MX" sz="2700" dirty="0"/>
              <a:t>a favor de terceros por </a:t>
            </a:r>
          </a:p>
          <a:p>
            <a:pPr marL="990600" indent="-458788" algn="just">
              <a:spcBef>
                <a:spcPts val="1200"/>
              </a:spcBef>
              <a:buSzPct val="93000"/>
              <a:buFont typeface="Wingdings 3" panose="05040102010807070707" pitchFamily="18" charset="2"/>
              <a:buChar char="_"/>
            </a:pPr>
            <a:r>
              <a:rPr lang="es-MX" sz="2700" dirty="0" smtClean="0"/>
              <a:t>la </a:t>
            </a:r>
            <a:r>
              <a:rPr lang="es-MX" sz="2700" b="1" u="sng" dirty="0"/>
              <a:t>recepción de conformidad</a:t>
            </a:r>
            <a:r>
              <a:rPr lang="es-MX" sz="2700" b="1" dirty="0"/>
              <a:t> </a:t>
            </a:r>
            <a:r>
              <a:rPr lang="es-MX" sz="2700" dirty="0"/>
              <a:t>de bienes, servicios y obras </a:t>
            </a:r>
            <a:r>
              <a:rPr lang="es-MX" sz="2700" b="1" u="sng" dirty="0"/>
              <a:t>oportunamente contratados</a:t>
            </a:r>
            <a:r>
              <a:rPr lang="es-MX" sz="2700" dirty="0"/>
              <a:t>; así como de </a:t>
            </a:r>
            <a:endParaRPr lang="es-MX" sz="2700" dirty="0" smtClean="0"/>
          </a:p>
          <a:p>
            <a:pPr marL="990600" indent="-458788" algn="just">
              <a:spcBef>
                <a:spcPts val="1200"/>
              </a:spcBef>
              <a:buSzPct val="93000"/>
              <a:buFont typeface="Wingdings 3" panose="05040102010807070707" pitchFamily="18" charset="2"/>
              <a:buChar char="_"/>
            </a:pPr>
            <a:r>
              <a:rPr lang="es-MX" sz="2700" dirty="0" smtClean="0"/>
              <a:t>las </a:t>
            </a:r>
            <a:r>
              <a:rPr lang="es-MX" sz="2700" b="1" dirty="0"/>
              <a:t>obligaciones que derivan de tratados, </a:t>
            </a:r>
            <a:r>
              <a:rPr lang="es-MX" sz="2700" b="1" u="sng" dirty="0"/>
              <a:t>leyes, decretos, resoluciones y sentencias</a:t>
            </a:r>
            <a:r>
              <a:rPr lang="es-MX" sz="2700" b="1" dirty="0"/>
              <a:t> </a:t>
            </a:r>
            <a:r>
              <a:rPr lang="es-MX" sz="2700" b="1" dirty="0" smtClean="0"/>
              <a:t>definitivas.</a:t>
            </a:r>
          </a:p>
          <a:p>
            <a:pPr marL="273050" algn="just">
              <a:spcBef>
                <a:spcPts val="1200"/>
              </a:spcBef>
            </a:pPr>
            <a:r>
              <a:rPr lang="es-MX" sz="2700" dirty="0" smtClean="0"/>
              <a:t>[</a:t>
            </a:r>
            <a:r>
              <a:rPr lang="es-ES" sz="2700" dirty="0"/>
              <a:t>Art. 4, f. XIV y XV LGCG]. (Art. 17</a:t>
            </a:r>
            <a:r>
              <a:rPr lang="es-ES" sz="2700" dirty="0" smtClean="0"/>
              <a:t>)</a:t>
            </a:r>
            <a:endParaRPr lang="es-MX" sz="27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33</a:t>
            </a:fld>
            <a:endParaRPr lang="es-MX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971600" y="116632"/>
            <a:ext cx="81724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b="1" dirty="0"/>
              <a:t>PE aprobado, </a:t>
            </a:r>
            <a:r>
              <a:rPr lang="es-ES" sz="2400" b="1" dirty="0" smtClean="0"/>
              <a:t>Anualidad: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18799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620688"/>
            <a:ext cx="896448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/>
            <a:r>
              <a:rPr lang="es-ES" sz="2600" b="1" dirty="0" smtClean="0"/>
              <a:t>I.	≥ 50.0</a:t>
            </a:r>
            <a:r>
              <a:rPr lang="es-ES" sz="2600" b="1" dirty="0"/>
              <a:t>% para </a:t>
            </a:r>
            <a:r>
              <a:rPr lang="es-ES" sz="2600" b="1" dirty="0" smtClean="0"/>
              <a:t>amortización </a:t>
            </a:r>
            <a:r>
              <a:rPr lang="es-ES" sz="2600" b="1" dirty="0"/>
              <a:t>anticipada de </a:t>
            </a:r>
            <a:r>
              <a:rPr lang="es-ES" sz="2600" b="1" dirty="0" smtClean="0"/>
              <a:t>Deuda</a:t>
            </a:r>
            <a:r>
              <a:rPr lang="es-ES" sz="2600" dirty="0" smtClean="0"/>
              <a:t>; Adefas</a:t>
            </a:r>
            <a:r>
              <a:rPr lang="es-ES" sz="2600" dirty="0"/>
              <a:t>, </a:t>
            </a:r>
            <a:r>
              <a:rPr lang="es-ES" sz="2600" dirty="0" smtClean="0"/>
              <a:t>pasivo circulante </a:t>
            </a:r>
            <a:r>
              <a:rPr lang="es-ES" sz="2600" dirty="0"/>
              <a:t>y </a:t>
            </a:r>
            <a:r>
              <a:rPr lang="es-ES" sz="2600" dirty="0" smtClean="0"/>
              <a:t>obligaciones sin penalización </a:t>
            </a:r>
            <a:r>
              <a:rPr lang="es-ES" sz="2600" dirty="0"/>
              <a:t>y </a:t>
            </a:r>
            <a:r>
              <a:rPr lang="es-ES" sz="2600" b="1" dirty="0" smtClean="0"/>
              <a:t>disminuyan saldo</a:t>
            </a:r>
            <a:r>
              <a:rPr lang="es-ES" sz="2600" dirty="0" smtClean="0"/>
              <a:t> del </a:t>
            </a:r>
            <a:r>
              <a:rPr lang="es-ES" sz="2600" dirty="0"/>
              <a:t>ejercicio </a:t>
            </a:r>
            <a:r>
              <a:rPr lang="es-ES" sz="2600" dirty="0" smtClean="0"/>
              <a:t>anterior; sentencias, fondos </a:t>
            </a:r>
            <a:r>
              <a:rPr lang="es-ES" sz="2600" dirty="0"/>
              <a:t>de </a:t>
            </a:r>
            <a:r>
              <a:rPr lang="es-ES" sz="2600" dirty="0" smtClean="0"/>
              <a:t>desastres y pensiones.</a:t>
            </a:r>
            <a:endParaRPr lang="es-MX" sz="2600" dirty="0"/>
          </a:p>
          <a:p>
            <a:pPr marL="355600" indent="-355600" algn="just">
              <a:spcBef>
                <a:spcPts val="2400"/>
              </a:spcBef>
            </a:pPr>
            <a:r>
              <a:rPr lang="es-ES" sz="2600" b="1" dirty="0" smtClean="0"/>
              <a:t>II.	</a:t>
            </a:r>
            <a:r>
              <a:rPr lang="es-ES" sz="2600" dirty="0" smtClean="0"/>
              <a:t>El </a:t>
            </a:r>
            <a:r>
              <a:rPr lang="es-ES" sz="2600" b="1" u="sng" dirty="0"/>
              <a:t>remanente</a:t>
            </a:r>
            <a:r>
              <a:rPr lang="es-ES" sz="2600" dirty="0"/>
              <a:t> para:</a:t>
            </a:r>
            <a:endParaRPr lang="es-MX" sz="2600" dirty="0"/>
          </a:p>
          <a:p>
            <a:pPr marL="804863" indent="-449263" algn="just">
              <a:spcBef>
                <a:spcPts val="300"/>
              </a:spcBef>
            </a:pPr>
            <a:r>
              <a:rPr lang="es-ES" sz="2600" b="1" dirty="0" smtClean="0"/>
              <a:t>a)</a:t>
            </a:r>
            <a:r>
              <a:rPr lang="es-ES" sz="2600" dirty="0"/>
              <a:t>	</a:t>
            </a:r>
            <a:r>
              <a:rPr lang="es-ES" sz="2600" b="1" dirty="0" smtClean="0"/>
              <a:t>Inversión </a:t>
            </a:r>
            <a:r>
              <a:rPr lang="es-ES" sz="2600" b="1" dirty="0"/>
              <a:t>pública </a:t>
            </a:r>
            <a:r>
              <a:rPr lang="es-ES" sz="2600" b="1" dirty="0" smtClean="0"/>
              <a:t>productiva mediante un </a:t>
            </a:r>
            <a:r>
              <a:rPr lang="es-ES" sz="2600" b="1" u="sng" dirty="0"/>
              <a:t>fondo</a:t>
            </a:r>
            <a:r>
              <a:rPr lang="es-ES" sz="2600" b="1" dirty="0"/>
              <a:t> que se </a:t>
            </a:r>
            <a:r>
              <a:rPr lang="es-ES" sz="2600" b="1" dirty="0" smtClean="0"/>
              <a:t>constituya</a:t>
            </a:r>
            <a:r>
              <a:rPr lang="es-ES" sz="2600" dirty="0" smtClean="0"/>
              <a:t> </a:t>
            </a:r>
            <a:r>
              <a:rPr lang="es-ES" sz="2600" b="1" dirty="0"/>
              <a:t>y </a:t>
            </a:r>
            <a:r>
              <a:rPr lang="es-ES" sz="2600" b="1" dirty="0" smtClean="0"/>
              <a:t>ejerza </a:t>
            </a:r>
            <a:r>
              <a:rPr lang="es-ES" sz="2600" b="1" dirty="0"/>
              <a:t>a más tardar </a:t>
            </a:r>
            <a:r>
              <a:rPr lang="es-ES" sz="2600" b="1" dirty="0" smtClean="0"/>
              <a:t>el </a:t>
            </a:r>
            <a:r>
              <a:rPr lang="es-ES" sz="2600" b="1" dirty="0"/>
              <a:t>ejercicio </a:t>
            </a:r>
            <a:r>
              <a:rPr lang="es-ES" sz="2600" b="1" dirty="0" smtClean="0"/>
              <a:t>siguiente</a:t>
            </a:r>
            <a:r>
              <a:rPr lang="es-ES" sz="2600" dirty="0"/>
              <a:t>, y</a:t>
            </a:r>
            <a:endParaRPr lang="es-MX" sz="2600" dirty="0"/>
          </a:p>
          <a:p>
            <a:pPr marL="804863" indent="-449263" algn="just">
              <a:spcBef>
                <a:spcPts val="300"/>
              </a:spcBef>
            </a:pPr>
            <a:r>
              <a:rPr lang="es-ES" sz="2600" b="1" dirty="0" smtClean="0"/>
              <a:t>b)</a:t>
            </a:r>
            <a:r>
              <a:rPr lang="es-ES" sz="2600" dirty="0"/>
              <a:t>	</a:t>
            </a:r>
            <a:r>
              <a:rPr lang="es-ES" sz="2600" dirty="0" smtClean="0"/>
              <a:t>Creación </a:t>
            </a:r>
            <a:r>
              <a:rPr lang="es-ES" sz="2600" dirty="0"/>
              <a:t>de </a:t>
            </a:r>
            <a:r>
              <a:rPr lang="es-ES" sz="2600" b="1" dirty="0"/>
              <a:t>un </a:t>
            </a:r>
            <a:r>
              <a:rPr lang="es-ES" sz="2600" b="1" u="sng" dirty="0"/>
              <a:t>fondo para</a:t>
            </a:r>
            <a:r>
              <a:rPr lang="es-ES" sz="2600" u="sng" dirty="0"/>
              <a:t> </a:t>
            </a:r>
            <a:r>
              <a:rPr lang="es-ES" sz="2600" b="1" u="sng" dirty="0"/>
              <a:t>compensar la caída de ILD</a:t>
            </a:r>
            <a:r>
              <a:rPr lang="es-ES" sz="2600" u="sng" dirty="0"/>
              <a:t> </a:t>
            </a:r>
            <a:r>
              <a:rPr lang="es-ES" sz="2600" dirty="0"/>
              <a:t>de ejercicios subsecuentes.</a:t>
            </a:r>
            <a:endParaRPr lang="es-MX" sz="26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600" b="1" dirty="0" smtClean="0"/>
              <a:t>Sin limitación si </a:t>
            </a:r>
            <a:r>
              <a:rPr lang="es-ES" sz="2600" dirty="0" smtClean="0"/>
              <a:t>la </a:t>
            </a:r>
            <a:r>
              <a:rPr lang="es-ES" sz="2600" dirty="0"/>
              <a:t>Entidad </a:t>
            </a:r>
            <a:r>
              <a:rPr lang="es-ES" sz="2600" dirty="0" smtClean="0"/>
              <a:t>tiene </a:t>
            </a:r>
            <a:r>
              <a:rPr lang="es-ES" sz="2600" b="1" dirty="0"/>
              <a:t>nivel de </a:t>
            </a:r>
            <a:r>
              <a:rPr lang="es-ES" sz="2600" b="1" u="sng" dirty="0"/>
              <a:t>endeudamiento </a:t>
            </a:r>
            <a:r>
              <a:rPr lang="es-ES" sz="2600" b="1" u="sng" dirty="0" smtClean="0"/>
              <a:t>sostenible</a:t>
            </a:r>
            <a:r>
              <a:rPr lang="es-ES" sz="2600" dirty="0" smtClean="0"/>
              <a:t>. </a:t>
            </a:r>
            <a:r>
              <a:rPr lang="es-ES" sz="2600" dirty="0"/>
              <a:t>(Art. 14</a:t>
            </a:r>
            <a:r>
              <a:rPr lang="es-ES" sz="2600" dirty="0" smtClean="0"/>
              <a:t>)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971600" y="116632"/>
            <a:ext cx="81724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b="1" u="heavy" dirty="0"/>
              <a:t>Ingresos </a:t>
            </a:r>
            <a:r>
              <a:rPr lang="es-ES" sz="2400" b="1" u="heavy" dirty="0" smtClean="0"/>
              <a:t>excedentes</a:t>
            </a:r>
            <a:r>
              <a:rPr lang="es-ES" sz="2400" u="heavy" dirty="0"/>
              <a:t> </a:t>
            </a:r>
            <a:r>
              <a:rPr lang="es-ES" sz="2400" u="heavy" dirty="0" smtClean="0"/>
              <a:t>de ILD</a:t>
            </a:r>
            <a:r>
              <a:rPr lang="es-ES" sz="2400" dirty="0"/>
              <a:t> se destinarán:</a:t>
            </a:r>
            <a:r>
              <a:rPr lang="es-ES" sz="2400" dirty="0" smtClean="0"/>
              <a:t> </a:t>
            </a:r>
            <a:r>
              <a:rPr lang="es-ES" sz="2400" b="1" dirty="0" smtClean="0"/>
              <a:t> </a:t>
            </a:r>
            <a:r>
              <a:rPr lang="es-ES" sz="2400" dirty="0" smtClean="0"/>
              <a:t> 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34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779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895" y="1022604"/>
            <a:ext cx="9072562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dirty="0"/>
              <a:t>P</a:t>
            </a:r>
            <a:r>
              <a:rPr lang="es-ES" sz="2700" dirty="0" smtClean="0"/>
              <a:t>ara </a:t>
            </a:r>
            <a:r>
              <a:rPr lang="es-ES" sz="2700" b="1" dirty="0"/>
              <a:t>cumplir </a:t>
            </a:r>
            <a:r>
              <a:rPr lang="es-ES" sz="2700" b="1" dirty="0" smtClean="0"/>
              <a:t>el </a:t>
            </a:r>
            <a:r>
              <a:rPr lang="es-ES" sz="2700" b="1" dirty="0"/>
              <a:t>principio de sostenibilidad </a:t>
            </a:r>
            <a:r>
              <a:rPr lang="es-ES" sz="2700" dirty="0"/>
              <a:t>del </a:t>
            </a:r>
            <a:r>
              <a:rPr lang="es-ES" sz="2700" b="1" u="sng" dirty="0"/>
              <a:t>BP y del BPRD</a:t>
            </a:r>
            <a:r>
              <a:rPr lang="es-ES" sz="2700" dirty="0"/>
              <a:t>, </a:t>
            </a:r>
            <a:r>
              <a:rPr lang="es-ES" sz="2700" dirty="0" smtClean="0"/>
              <a:t>se debe </a:t>
            </a:r>
            <a:r>
              <a:rPr lang="es-ES" sz="2700" b="1" dirty="0"/>
              <a:t>ajustar el PE </a:t>
            </a:r>
            <a:r>
              <a:rPr lang="es-ES" sz="2700" b="1" dirty="0" smtClean="0"/>
              <a:t>en</a:t>
            </a:r>
            <a:r>
              <a:rPr lang="es-ES" sz="2700" dirty="0" smtClean="0"/>
              <a:t>:</a:t>
            </a:r>
            <a:endParaRPr lang="es-MX" sz="2700" dirty="0"/>
          </a:p>
          <a:p>
            <a:pPr marL="804863" indent="-531813" algn="just">
              <a:spcBef>
                <a:spcPts val="1800"/>
              </a:spcBef>
            </a:pPr>
            <a:r>
              <a:rPr lang="es-ES" sz="2700" b="1" dirty="0" smtClean="0"/>
              <a:t>I.	</a:t>
            </a:r>
            <a:r>
              <a:rPr lang="es-ES" sz="2700" dirty="0" smtClean="0"/>
              <a:t>Comunicación </a:t>
            </a:r>
            <a:r>
              <a:rPr lang="es-ES" sz="2700" dirty="0"/>
              <a:t>social;</a:t>
            </a:r>
            <a:endParaRPr lang="es-MX" sz="2700" dirty="0"/>
          </a:p>
          <a:p>
            <a:pPr marL="804863" indent="-531813" algn="just">
              <a:spcBef>
                <a:spcPts val="1800"/>
              </a:spcBef>
            </a:pPr>
            <a:r>
              <a:rPr lang="es-ES" sz="2700" b="1" dirty="0" smtClean="0"/>
              <a:t>II.	</a:t>
            </a:r>
            <a:r>
              <a:rPr lang="es-ES" sz="2700" dirty="0" smtClean="0"/>
              <a:t>Corriente </a:t>
            </a:r>
            <a:r>
              <a:rPr lang="es-ES" sz="2700" dirty="0"/>
              <a:t>que no constituya un subsidio directo a la población, y</a:t>
            </a:r>
            <a:endParaRPr lang="es-MX" sz="2700" dirty="0"/>
          </a:p>
          <a:p>
            <a:pPr marL="804863" indent="-531813" algn="just">
              <a:spcBef>
                <a:spcPts val="1800"/>
              </a:spcBef>
            </a:pPr>
            <a:r>
              <a:rPr lang="es-ES" sz="2700" b="1" dirty="0" smtClean="0"/>
              <a:t>III.	</a:t>
            </a:r>
            <a:r>
              <a:rPr lang="es-ES" sz="2700" dirty="0" smtClean="0"/>
              <a:t>SP</a:t>
            </a:r>
            <a:r>
              <a:rPr lang="es-ES" sz="2700" dirty="0"/>
              <a:t>, </a:t>
            </a:r>
            <a:r>
              <a:rPr lang="es-ES" sz="2700" dirty="0" smtClean="0"/>
              <a:t>primero las Percepciones </a:t>
            </a:r>
            <a:r>
              <a:rPr lang="es-ES" sz="2700" dirty="0"/>
              <a:t>extraordinarias.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Si los </a:t>
            </a:r>
            <a:r>
              <a:rPr lang="es-ES" sz="2700" b="1" dirty="0"/>
              <a:t>ajustes no son suficientes</a:t>
            </a:r>
            <a:r>
              <a:rPr lang="es-ES" sz="2700" dirty="0"/>
              <a:t> para compensar la </a:t>
            </a:r>
            <a:r>
              <a:rPr lang="es-ES" sz="2700" b="1" dirty="0"/>
              <a:t>disminución de ingresos</a:t>
            </a:r>
            <a:r>
              <a:rPr lang="es-ES" sz="2700" dirty="0"/>
              <a:t>, realizar ajustes en otros gastos sin afectar los programas sociales. (Art. 15</a:t>
            </a:r>
            <a:r>
              <a:rPr lang="es-ES" sz="2700" dirty="0" smtClean="0"/>
              <a:t>)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971600" y="215936"/>
            <a:ext cx="81724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b="1" dirty="0" smtClean="0"/>
              <a:t>Disminución de los </a:t>
            </a:r>
            <a:r>
              <a:rPr lang="es-ES" sz="2400" b="1" dirty="0"/>
              <a:t>ingresos previstos en </a:t>
            </a:r>
            <a:r>
              <a:rPr lang="es-ES" sz="2400" b="1" dirty="0" smtClean="0"/>
              <a:t>LI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35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786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115447"/>
            <a:ext cx="871296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dirty="0" smtClean="0"/>
              <a:t>Se estimará el impacto de iniciativas </a:t>
            </a:r>
            <a:r>
              <a:rPr lang="es-ES" sz="2700" dirty="0"/>
              <a:t>de ley o </a:t>
            </a:r>
            <a:r>
              <a:rPr lang="es-ES" sz="2700" dirty="0" smtClean="0"/>
              <a:t>decreto </a:t>
            </a:r>
            <a:r>
              <a:rPr lang="es-ES" sz="2700" dirty="0"/>
              <a:t>presentados a la Legislatura </a:t>
            </a:r>
            <a:r>
              <a:rPr lang="es-ES" sz="2700" dirty="0" smtClean="0"/>
              <a:t>local, y disposiciones administrativas con costos </a:t>
            </a:r>
            <a:r>
              <a:rPr lang="es-ES" sz="2700" dirty="0"/>
              <a:t>para su implementación</a:t>
            </a:r>
            <a:r>
              <a:rPr lang="es-ES" sz="2700" dirty="0" smtClean="0"/>
              <a:t>.</a:t>
            </a:r>
            <a:endParaRPr lang="es-MX" sz="2700" dirty="0"/>
          </a:p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Se deberá </a:t>
            </a:r>
            <a:r>
              <a:rPr lang="es-ES" sz="2700" dirty="0"/>
              <a:t>incluir en </a:t>
            </a:r>
            <a:r>
              <a:rPr lang="es-ES" sz="2700" dirty="0" smtClean="0"/>
              <a:t>el </a:t>
            </a:r>
            <a:r>
              <a:rPr lang="es-ES" sz="2700" dirty="0"/>
              <a:t>dictamen </a:t>
            </a:r>
            <a:r>
              <a:rPr lang="es-ES" sz="2700" dirty="0" smtClean="0"/>
              <a:t>de la </a:t>
            </a:r>
            <a:r>
              <a:rPr lang="es-ES" sz="2700" dirty="0"/>
              <a:t>aprobación y ejecución de </a:t>
            </a:r>
            <a:r>
              <a:rPr lang="es-ES" sz="2700" b="1" dirty="0"/>
              <a:t>nuevas obligaciones financieras</a:t>
            </a:r>
            <a:r>
              <a:rPr lang="es-ES" sz="2700" dirty="0"/>
              <a:t> </a:t>
            </a:r>
            <a:r>
              <a:rPr lang="es-ES" sz="2700" dirty="0" smtClean="0"/>
              <a:t>y </a:t>
            </a:r>
            <a:r>
              <a:rPr lang="es-ES" sz="2700" b="1" dirty="0"/>
              <a:t>se sujetarán a la capacidad financiera </a:t>
            </a:r>
            <a:r>
              <a:rPr lang="es-ES" sz="2700" dirty="0"/>
              <a:t>de la Entidad </a:t>
            </a:r>
            <a:r>
              <a:rPr lang="es-ES" sz="2700" dirty="0" smtClean="0"/>
              <a:t>Federativa.</a:t>
            </a:r>
          </a:p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700" b="1" dirty="0" smtClean="0"/>
              <a:t>Cumplir el </a:t>
            </a:r>
            <a:r>
              <a:rPr lang="es-ES" sz="2700" b="1" dirty="0"/>
              <a:t>principio de BP sostenible</a:t>
            </a:r>
            <a:r>
              <a:rPr lang="es-ES" sz="2700" b="1" dirty="0" smtClean="0"/>
              <a:t>.</a:t>
            </a:r>
            <a:r>
              <a:rPr lang="es-ES" sz="2700" dirty="0" smtClean="0"/>
              <a:t> </a:t>
            </a:r>
            <a:r>
              <a:rPr lang="es-ES" sz="2700" dirty="0"/>
              <a:t>(Art. 16</a:t>
            </a:r>
            <a:r>
              <a:rPr lang="es-ES" sz="2700" dirty="0" smtClean="0"/>
              <a:t>)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215936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dirty="0"/>
              <a:t>I</a:t>
            </a:r>
            <a:r>
              <a:rPr lang="es-ES" sz="2400" dirty="0" smtClean="0"/>
              <a:t>mpacto presupuestario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36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947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66495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Proyecciones y resultados de las finanzas públicas para </a:t>
            </a:r>
            <a:r>
              <a:rPr lang="es-ES" sz="2700" b="1" dirty="0" smtClean="0"/>
              <a:t>3 años </a:t>
            </a:r>
            <a:r>
              <a:rPr lang="es-ES" sz="2700" dirty="0"/>
              <a:t>adicionales al que se presupuesta. </a:t>
            </a:r>
            <a:endParaRPr lang="es-ES" sz="2700" dirty="0" smtClean="0"/>
          </a:p>
          <a:p>
            <a:pPr marL="627063" indent="-354013" algn="just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es-ES" sz="2700" b="1" dirty="0" smtClean="0"/>
              <a:t>Un </a:t>
            </a:r>
            <a:r>
              <a:rPr lang="es-ES" sz="2700" b="1" dirty="0"/>
              <a:t>año </a:t>
            </a:r>
            <a:r>
              <a:rPr lang="es-ES" sz="2700" dirty="0" smtClean="0"/>
              <a:t>municipios  ≤  a </a:t>
            </a:r>
            <a:r>
              <a:rPr lang="es-ES" sz="2700" dirty="0"/>
              <a:t>200 mil habitantes.</a:t>
            </a:r>
            <a:endParaRPr lang="es-MX" sz="2700" dirty="0"/>
          </a:p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Estudio actuarial de pensiones, actualizar cada </a:t>
            </a:r>
            <a:r>
              <a:rPr lang="es-ES" sz="2700" b="1" dirty="0" smtClean="0"/>
              <a:t>4 años</a:t>
            </a:r>
            <a:r>
              <a:rPr lang="es-ES" sz="2700" dirty="0"/>
              <a:t>.</a:t>
            </a:r>
            <a:endParaRPr lang="es-MX" sz="2700" dirty="0"/>
          </a:p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La normativa de subsidios aplicará a municipios con </a:t>
            </a:r>
            <a:r>
              <a:rPr lang="es-ES" sz="2700" dirty="0" smtClean="0"/>
              <a:t>+ de </a:t>
            </a:r>
            <a:r>
              <a:rPr lang="es-ES" sz="2700" dirty="0"/>
              <a:t>200 mil </a:t>
            </a:r>
            <a:r>
              <a:rPr lang="es-ES" sz="2700" dirty="0" smtClean="0"/>
              <a:t>habitantes.</a:t>
            </a:r>
          </a:p>
          <a:p>
            <a:pPr algn="just">
              <a:spcBef>
                <a:spcPts val="3000"/>
              </a:spcBef>
            </a:pPr>
            <a:r>
              <a:rPr lang="es-ES" sz="2700" dirty="0"/>
              <a:t> </a:t>
            </a:r>
            <a:r>
              <a:rPr lang="es-ES" sz="2700" dirty="0" smtClean="0"/>
              <a:t>  (Art. 18 a 21)</a:t>
            </a: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215936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100" b="1" dirty="0" smtClean="0"/>
              <a:t>4. </a:t>
            </a:r>
            <a:r>
              <a:rPr lang="es-ES" sz="2400" b="1" u="heavy" dirty="0" smtClean="0"/>
              <a:t>Municipios</a:t>
            </a:r>
            <a:r>
              <a:rPr lang="es-ES" sz="2400" b="1" dirty="0" smtClean="0"/>
              <a:t>:</a:t>
            </a:r>
            <a:r>
              <a:rPr lang="es-ES" sz="2400" dirty="0"/>
              <a:t> </a:t>
            </a:r>
            <a:r>
              <a:rPr lang="es-ES" sz="2400" dirty="0" smtClean="0"/>
              <a:t>en </a:t>
            </a:r>
            <a:r>
              <a:rPr lang="es-ES" sz="2400" dirty="0"/>
              <a:t>vigor a partir de 2018</a:t>
            </a:r>
            <a:r>
              <a:rPr lang="es-ES" sz="2400" b="1" dirty="0" smtClean="0"/>
              <a:t> </a:t>
            </a:r>
            <a:endParaRPr lang="en-US" sz="21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37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543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14928"/>
            <a:ext cx="8712968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No contraer, directa o indirectamente, Financiamientos u Obligaciones con gobiernos de otras naciones, </a:t>
            </a:r>
            <a:r>
              <a:rPr lang="es-ES" sz="2700" dirty="0" smtClean="0"/>
              <a:t>sociedades </a:t>
            </a:r>
            <a:r>
              <a:rPr lang="es-ES" sz="2700" dirty="0"/>
              <a:t>o particulares extranjeros, ni </a:t>
            </a:r>
            <a:r>
              <a:rPr lang="es-ES" sz="2700" dirty="0" smtClean="0"/>
              <a:t>pagarse </a:t>
            </a:r>
            <a:r>
              <a:rPr lang="es-ES" sz="2700" dirty="0"/>
              <a:t>en moneda extranjera o fuera del </a:t>
            </a:r>
            <a:r>
              <a:rPr lang="es-ES" sz="2700" dirty="0" smtClean="0"/>
              <a:t>territorio.</a:t>
            </a:r>
            <a:endParaRPr lang="es-MX" sz="2700" dirty="0"/>
          </a:p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Sólo </a:t>
            </a:r>
            <a:r>
              <a:rPr lang="es-ES" sz="2700" dirty="0" smtClean="0"/>
              <a:t>para </a:t>
            </a:r>
            <a:r>
              <a:rPr lang="es-ES" sz="2700" b="1" u="sng" dirty="0"/>
              <a:t>Inversiones públicas productivas y </a:t>
            </a:r>
            <a:r>
              <a:rPr lang="es-ES" sz="2700" b="1" u="sng" dirty="0" smtClean="0"/>
              <a:t> </a:t>
            </a:r>
            <a:r>
              <a:rPr lang="es-ES" sz="2700" b="1" u="sng" dirty="0"/>
              <a:t>Refinanciamiento o </a:t>
            </a:r>
            <a:r>
              <a:rPr lang="es-ES" sz="2700" b="1" u="sng" dirty="0" smtClean="0"/>
              <a:t>Reestructura</a:t>
            </a:r>
            <a:r>
              <a:rPr lang="es-ES" sz="2700" dirty="0"/>
              <a:t>;</a:t>
            </a:r>
            <a:r>
              <a:rPr lang="es-ES" sz="2700" dirty="0" smtClean="0"/>
              <a:t> incluyen </a:t>
            </a:r>
            <a:r>
              <a:rPr lang="es-ES" sz="2700" dirty="0"/>
              <a:t>los gastos y costos </a:t>
            </a:r>
            <a:r>
              <a:rPr lang="es-ES" sz="2700" dirty="0" smtClean="0"/>
              <a:t>por </a:t>
            </a:r>
            <a:r>
              <a:rPr lang="es-ES" sz="2700" dirty="0"/>
              <a:t>la contratación, </a:t>
            </a:r>
            <a:r>
              <a:rPr lang="es-ES" sz="2700" dirty="0" smtClean="0"/>
              <a:t>y </a:t>
            </a:r>
            <a:r>
              <a:rPr lang="es-ES" sz="2700" dirty="0"/>
              <a:t>las reservas que deban constituirse.</a:t>
            </a:r>
            <a:endParaRPr lang="es-MX" sz="2700" dirty="0"/>
          </a:p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Para </a:t>
            </a:r>
            <a:r>
              <a:rPr lang="es-ES" sz="2700" dirty="0"/>
              <a:t>la autorización, la Legislatura </a:t>
            </a:r>
            <a:r>
              <a:rPr lang="es-ES" sz="2700" dirty="0" smtClean="0"/>
              <a:t>analizará la </a:t>
            </a:r>
            <a:r>
              <a:rPr lang="es-ES" sz="2700" b="1" u="sng" dirty="0"/>
              <a:t>capacidad de </a:t>
            </a:r>
            <a:r>
              <a:rPr lang="es-ES" sz="2700" b="1" u="sng" dirty="0" smtClean="0"/>
              <a:t>pago, </a:t>
            </a:r>
            <a:r>
              <a:rPr lang="es-ES" sz="2700" b="1" u="sng" dirty="0"/>
              <a:t>el destino de los recursos y el otorgamiento de </a:t>
            </a:r>
            <a:r>
              <a:rPr lang="es-ES" sz="2700" b="1" u="sng" dirty="0" smtClean="0"/>
              <a:t>Fuente </a:t>
            </a:r>
            <a:r>
              <a:rPr lang="es-ES" sz="2700" b="1" u="sng" dirty="0"/>
              <a:t>o Garantía de </a:t>
            </a:r>
            <a:r>
              <a:rPr lang="es-ES" sz="2700" b="1" u="sng" dirty="0" smtClean="0"/>
              <a:t>pago</a:t>
            </a:r>
            <a:r>
              <a:rPr lang="es-ES" sz="2700" dirty="0" smtClean="0"/>
              <a:t>.</a:t>
            </a: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539552" y="188640"/>
            <a:ext cx="860444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5. </a:t>
            </a:r>
            <a:r>
              <a:rPr lang="es-ES" sz="2000" b="1" dirty="0"/>
              <a:t>Contratación </a:t>
            </a:r>
            <a:r>
              <a:rPr lang="es-ES" sz="2000" b="1" dirty="0" smtClean="0"/>
              <a:t>Deuda </a:t>
            </a:r>
            <a:r>
              <a:rPr lang="es-ES" sz="2000" b="1" dirty="0"/>
              <a:t>Pública y </a:t>
            </a:r>
            <a:r>
              <a:rPr lang="es-ES" sz="2000" b="1" dirty="0" smtClean="0"/>
              <a:t>Obligaciones </a:t>
            </a:r>
            <a:r>
              <a:rPr lang="es-ES" sz="2000" dirty="0" smtClean="0"/>
              <a:t>(</a:t>
            </a:r>
            <a:r>
              <a:rPr lang="es-ES" sz="2000" dirty="0"/>
              <a:t>Art. 22 a 29)</a:t>
            </a:r>
            <a:endParaRPr lang="es-ES" sz="2000" b="1" dirty="0"/>
          </a:p>
          <a:p>
            <a:pPr algn="ctr" eaLnBrk="1" hangingPunct="1"/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38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684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098897"/>
            <a:ext cx="8712968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Cuando sean por </a:t>
            </a:r>
            <a:r>
              <a:rPr lang="es-ES" sz="2700" b="1" dirty="0" smtClean="0"/>
              <a:t>APP</a:t>
            </a:r>
            <a:r>
              <a:rPr lang="es-ES" sz="2700" dirty="0" smtClean="0"/>
              <a:t>, </a:t>
            </a:r>
            <a:r>
              <a:rPr lang="es-ES" sz="2700" dirty="0"/>
              <a:t>el destino </a:t>
            </a:r>
            <a:r>
              <a:rPr lang="es-ES" sz="2700" dirty="0" smtClean="0"/>
              <a:t>podrán </a:t>
            </a:r>
            <a:r>
              <a:rPr lang="es-ES" sz="2700" dirty="0"/>
              <a:t>ser </a:t>
            </a:r>
            <a:r>
              <a:rPr lang="es-ES" sz="2700" dirty="0" smtClean="0"/>
              <a:t>servicios y el </a:t>
            </a:r>
            <a:r>
              <a:rPr lang="es-ES" sz="2700" dirty="0"/>
              <a:t>pago incluirá la </a:t>
            </a:r>
            <a:r>
              <a:rPr lang="es-ES" sz="2700" dirty="0" smtClean="0"/>
              <a:t>inversión realizada</a:t>
            </a:r>
            <a:r>
              <a:rPr lang="es-ES" sz="2700" dirty="0"/>
              <a:t>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No </a:t>
            </a:r>
            <a:r>
              <a:rPr lang="es-ES" sz="2700" dirty="0" smtClean="0"/>
              <a:t>aplicable </a:t>
            </a:r>
            <a:r>
              <a:rPr lang="es-ES" sz="2700" dirty="0"/>
              <a:t>a la contratación </a:t>
            </a:r>
            <a:r>
              <a:rPr lang="es-ES" sz="2700" dirty="0" smtClean="0"/>
              <a:t>vinculada </a:t>
            </a:r>
            <a:r>
              <a:rPr lang="es-ES" sz="2700" dirty="0"/>
              <a:t>con </a:t>
            </a:r>
            <a:r>
              <a:rPr lang="es-ES" sz="2700" b="1" dirty="0"/>
              <a:t>programas </a:t>
            </a:r>
            <a:r>
              <a:rPr lang="es-ES" sz="2700" b="1" dirty="0" smtClean="0"/>
              <a:t>o </a:t>
            </a:r>
            <a:r>
              <a:rPr lang="es-ES" sz="2700" b="1" dirty="0"/>
              <a:t>convenios </a:t>
            </a:r>
            <a:r>
              <a:rPr lang="es-ES" sz="2700" b="1" dirty="0" smtClean="0"/>
              <a:t>federales - LCF</a:t>
            </a:r>
            <a:r>
              <a:rPr lang="es-ES" sz="2700" dirty="0" smtClean="0"/>
              <a:t>. </a:t>
            </a:r>
            <a:r>
              <a:rPr lang="es-ES" sz="2700" dirty="0"/>
              <a:t>(Art. 22)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La Legislatura </a:t>
            </a:r>
            <a:r>
              <a:rPr lang="es-ES" sz="2700" dirty="0" smtClean="0"/>
              <a:t>por </a:t>
            </a:r>
            <a:r>
              <a:rPr lang="es-ES" sz="2700" dirty="0"/>
              <a:t>el </a:t>
            </a:r>
            <a:r>
              <a:rPr lang="es-ES" sz="2700" b="1" dirty="0"/>
              <a:t>voto de </a:t>
            </a:r>
            <a:r>
              <a:rPr lang="es-ES" sz="2700" b="1" dirty="0" smtClean="0"/>
              <a:t>2/3 </a:t>
            </a:r>
            <a:r>
              <a:rPr lang="es-ES" sz="2700" b="1" dirty="0"/>
              <a:t>de sus miembros presentes, autorizará los montos máximos </a:t>
            </a:r>
            <a:r>
              <a:rPr lang="es-ES" sz="2700" dirty="0"/>
              <a:t>para </a:t>
            </a:r>
            <a:r>
              <a:rPr lang="es-ES" sz="2700" dirty="0" smtClean="0"/>
              <a:t>contratar </a:t>
            </a:r>
            <a:r>
              <a:rPr lang="es-ES" sz="2700" dirty="0"/>
              <a:t>Financiamientos y Obligaciones</a:t>
            </a:r>
            <a:r>
              <a:rPr lang="es-ES" sz="2700" dirty="0" smtClean="0"/>
              <a:t>.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260648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000" b="1" dirty="0" smtClean="0"/>
              <a:t>5. </a:t>
            </a:r>
            <a:r>
              <a:rPr lang="es-ES" sz="2000" b="1" dirty="0"/>
              <a:t>Contratación </a:t>
            </a:r>
            <a:r>
              <a:rPr lang="es-ES" sz="2000" b="1" dirty="0" smtClean="0"/>
              <a:t>Deuda </a:t>
            </a:r>
            <a:r>
              <a:rPr lang="es-ES" sz="2000" b="1" dirty="0"/>
              <a:t>Pública y </a:t>
            </a:r>
            <a:r>
              <a:rPr lang="es-ES" sz="2000" b="1" dirty="0" smtClean="0"/>
              <a:t>Obligaciones </a:t>
            </a:r>
            <a:r>
              <a:rPr lang="es-ES" sz="2000" dirty="0" smtClean="0"/>
              <a:t>(</a:t>
            </a:r>
            <a:r>
              <a:rPr lang="es-ES" sz="2000" dirty="0"/>
              <a:t>Art. 22 a 29)</a:t>
            </a:r>
            <a:endParaRPr lang="es-ES" sz="2000" b="1" dirty="0"/>
          </a:p>
          <a:p>
            <a:pPr algn="ctr" eaLnBrk="1" hangingPunct="1"/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39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687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131840" y="1983943"/>
            <a:ext cx="3112822" cy="2575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s-MX" sz="1900" b="1" i="1" u="sng" dirty="0" smtClean="0">
                <a:latin typeface="Calibri Light" panose="020F0302020204030204" pitchFamily="34" charset="0"/>
              </a:rPr>
              <a:t>Balance Presupuestario</a:t>
            </a:r>
            <a:r>
              <a:rPr lang="es-MX" sz="1900" b="1" i="1" dirty="0" smtClean="0">
                <a:latin typeface="Calibri Light" panose="020F0302020204030204" pitchFamily="34" charset="0"/>
              </a:rPr>
              <a:t> </a:t>
            </a:r>
            <a:r>
              <a:rPr lang="es-MX" sz="1900" b="1" dirty="0" smtClean="0">
                <a:latin typeface="Calibri Light" panose="020F0302020204030204" pitchFamily="34" charset="0"/>
              </a:rPr>
              <a:t>y de</a:t>
            </a:r>
          </a:p>
          <a:p>
            <a:pPr>
              <a:lnSpc>
                <a:spcPts val="1700"/>
              </a:lnSpc>
            </a:pPr>
            <a:r>
              <a:rPr lang="es-MX" sz="1900" b="1" i="1" u="sng" dirty="0">
                <a:latin typeface="Calibri Light" panose="020F0302020204030204" pitchFamily="34" charset="0"/>
              </a:rPr>
              <a:t>Recursos </a:t>
            </a:r>
            <a:r>
              <a:rPr lang="es-MX" sz="1900" b="1" i="1" u="sng" dirty="0" smtClean="0">
                <a:latin typeface="Calibri Light" panose="020F0302020204030204" pitchFamily="34" charset="0"/>
              </a:rPr>
              <a:t>Disponibles </a:t>
            </a:r>
            <a:r>
              <a:rPr lang="es-MX" sz="1900" b="1" i="1" dirty="0" smtClean="0">
                <a:latin typeface="Calibri Light" panose="020F0302020204030204" pitchFamily="34" charset="0"/>
              </a:rPr>
              <a:t>    </a:t>
            </a:r>
            <a:r>
              <a:rPr lang="es-MX" sz="1900" b="1" dirty="0" smtClean="0">
                <a:latin typeface="Calibri Light" panose="020F0302020204030204" pitchFamily="34" charset="0"/>
              </a:rPr>
              <a:t>≥  </a:t>
            </a:r>
            <a:r>
              <a:rPr lang="es-MX" sz="1900" b="1" dirty="0">
                <a:latin typeface="Calibri Light" panose="020F0302020204030204" pitchFamily="34" charset="0"/>
              </a:rPr>
              <a:t>0</a:t>
            </a:r>
            <a:endParaRPr lang="es-MX" sz="1900" b="1" dirty="0" smtClean="0">
              <a:latin typeface="Calibri Light" panose="020F0302020204030204" pitchFamily="34" charset="0"/>
            </a:endParaRPr>
          </a:p>
          <a:p>
            <a:pPr>
              <a:lnSpc>
                <a:spcPts val="1700"/>
              </a:lnSpc>
            </a:pPr>
            <a:r>
              <a:rPr lang="es-MX" sz="1900" b="1" dirty="0">
                <a:latin typeface="Calibri Light" panose="020F0302020204030204" pitchFamily="34" charset="0"/>
              </a:rPr>
              <a:t>D</a:t>
            </a:r>
            <a:r>
              <a:rPr lang="es-MX" sz="1900" b="1" dirty="0" smtClean="0">
                <a:latin typeface="Calibri Light" panose="020F0302020204030204" pitchFamily="34" charset="0"/>
              </a:rPr>
              <a:t>evengado, final ejercicio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1900" b="1" u="sng" dirty="0" smtClean="0">
                <a:latin typeface="Calibri Light" panose="020F0302020204030204" pitchFamily="34" charset="0"/>
              </a:rPr>
              <a:t>SOSTENIBLES</a:t>
            </a:r>
          </a:p>
          <a:p>
            <a:r>
              <a:rPr lang="es-MX" sz="1900" b="1" i="1" u="sng" dirty="0" smtClean="0">
                <a:latin typeface="Calibri Light" panose="020F0302020204030204" pitchFamily="34" charset="0"/>
              </a:rPr>
              <a:t>BPRD Negativo</a:t>
            </a:r>
            <a:r>
              <a:rPr lang="es-MX" sz="1900" b="1" i="1" dirty="0" smtClean="0">
                <a:latin typeface="Calibri Light" panose="020F0302020204030204" pitchFamily="34" charset="0"/>
              </a:rPr>
              <a:t>:</a:t>
            </a:r>
          </a:p>
          <a:p>
            <a:pPr marL="174625" indent="-80963">
              <a:lnSpc>
                <a:spcPts val="1700"/>
              </a:lnSpc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Caída </a:t>
            </a:r>
            <a:r>
              <a:rPr lang="es-MX" sz="1900" b="1" dirty="0">
                <a:latin typeface="Calibri Light" panose="020F0302020204030204" pitchFamily="34" charset="0"/>
              </a:rPr>
              <a:t>PIB</a:t>
            </a:r>
          </a:p>
          <a:p>
            <a:pPr marL="174625" indent="-80963">
              <a:lnSpc>
                <a:spcPts val="1700"/>
              </a:lnSpc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>
                <a:latin typeface="Calibri Light" panose="020F0302020204030204" pitchFamily="34" charset="0"/>
              </a:rPr>
              <a:t>&lt; Participaciones</a:t>
            </a:r>
          </a:p>
          <a:p>
            <a:pPr marL="174625" indent="-80963">
              <a:lnSpc>
                <a:spcPts val="1700"/>
              </a:lnSpc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>
                <a:latin typeface="Calibri Light" panose="020F0302020204030204" pitchFamily="34" charset="0"/>
              </a:rPr>
              <a:t>No </a:t>
            </a:r>
            <a:r>
              <a:rPr lang="es-MX" sz="1900" b="1" dirty="0" smtClean="0">
                <a:latin typeface="Calibri Light" panose="020F0302020204030204" pitchFamily="34" charset="0"/>
              </a:rPr>
              <a:t>compensa FEIEF</a:t>
            </a:r>
            <a:endParaRPr lang="es-MX" sz="1900" b="1" dirty="0">
              <a:latin typeface="Calibri Light" panose="020F0302020204030204" pitchFamily="34" charset="0"/>
            </a:endParaRPr>
          </a:p>
          <a:p>
            <a:pPr marL="174625" indent="-80963">
              <a:lnSpc>
                <a:spcPts val="1700"/>
              </a:lnSpc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>
                <a:latin typeface="Calibri Light" panose="020F0302020204030204" pitchFamily="34" charset="0"/>
              </a:rPr>
              <a:t>Desastres naturales</a:t>
            </a:r>
          </a:p>
          <a:p>
            <a:pPr marL="174625" indent="-80963">
              <a:lnSpc>
                <a:spcPts val="1700"/>
              </a:lnSpc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Reformas legales o fiscales</a:t>
            </a:r>
            <a:endParaRPr lang="es-MX" sz="1900" b="1" dirty="0">
              <a:latin typeface="Calibri Light" panose="020F0302020204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138356" y="4669214"/>
            <a:ext cx="3112822" cy="677108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900" b="1" i="1" u="sng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Techo Financiamiento Neto</a:t>
            </a:r>
          </a:p>
          <a:p>
            <a:r>
              <a:rPr lang="es-MX" sz="1900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Por: SA, BPRD y BPRDN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7504" y="3887942"/>
            <a:ext cx="2863842" cy="50270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900" b="1" i="1" u="sng" dirty="0" smtClean="0">
                <a:latin typeface="Calibri Light" panose="020F0302020204030204" pitchFamily="34" charset="0"/>
              </a:rPr>
              <a:t>Anualidad</a:t>
            </a:r>
            <a:r>
              <a:rPr lang="es-MX" sz="1900" b="1" dirty="0" smtClean="0">
                <a:latin typeface="Calibri Light" panose="020F0302020204030204" pitchFamily="34" charset="0"/>
              </a:rPr>
              <a:t>: Comprometido Devengado hasta T1 signte.</a:t>
            </a:r>
            <a:endParaRPr lang="es-MX" sz="1900" b="1" u="sng" dirty="0" smtClean="0">
              <a:latin typeface="Calibri Light" panose="020F03020202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372202" y="271159"/>
            <a:ext cx="2700362" cy="1474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900" b="1" i="1" u="sng" dirty="0" smtClean="0">
                <a:latin typeface="Calibri Light" panose="020F0302020204030204" pitchFamily="34" charset="0"/>
              </a:rPr>
              <a:t>Deuda y Financiamientos</a:t>
            </a:r>
            <a:r>
              <a:rPr lang="es-MX" sz="1900" b="1" i="1" dirty="0" smtClean="0">
                <a:latin typeface="Calibri Light" panose="020F0302020204030204" pitchFamily="34" charset="0"/>
              </a:rPr>
              <a:t>:</a:t>
            </a:r>
          </a:p>
          <a:p>
            <a:pPr marL="174625" indent="-174625">
              <a:lnSpc>
                <a:spcPts val="1700"/>
              </a:lnSpc>
              <a:buSzPct val="79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Inversión productiva</a:t>
            </a:r>
          </a:p>
          <a:p>
            <a:pPr marL="174625" indent="-174625">
              <a:lnSpc>
                <a:spcPts val="1700"/>
              </a:lnSpc>
              <a:buSzPct val="79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Refinanciamientos</a:t>
            </a:r>
          </a:p>
          <a:p>
            <a:pPr marL="174625" indent="-174625">
              <a:lnSpc>
                <a:spcPts val="1700"/>
              </a:lnSpc>
              <a:buSzPct val="79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Reestructura</a:t>
            </a:r>
          </a:p>
          <a:p>
            <a:pPr marL="174625" indent="-174625">
              <a:lnSpc>
                <a:spcPts val="1700"/>
              </a:lnSpc>
              <a:buSzPct val="79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O C C</a:t>
            </a:r>
          </a:p>
          <a:p>
            <a:pPr marL="174625" indent="-174625">
              <a:lnSpc>
                <a:spcPts val="1700"/>
              </a:lnSpc>
              <a:buSzPct val="79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Solventar causas BPRDN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372200" y="1916832"/>
            <a:ext cx="2700362" cy="3336811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s-MX" sz="1900" b="1" i="1" u="sng" dirty="0" smtClean="0">
                <a:latin typeface="Calibri Light" panose="020F0302020204030204" pitchFamily="34" charset="0"/>
              </a:rPr>
              <a:t>Contratación</a:t>
            </a:r>
            <a:r>
              <a:rPr lang="es-MX" sz="1900" b="1" i="1" dirty="0" smtClean="0">
                <a:latin typeface="Calibri Light" panose="020F0302020204030204" pitchFamily="34" charset="0"/>
              </a:rPr>
              <a:t>: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Mejores condiciones</a:t>
            </a:r>
          </a:p>
          <a:p>
            <a:pPr>
              <a:lnSpc>
                <a:spcPts val="1700"/>
              </a:lnSpc>
              <a:spcBef>
                <a:spcPts val="100"/>
              </a:spcBef>
              <a:buSzPct val="72000"/>
            </a:pPr>
            <a:r>
              <a:rPr lang="es-MX" sz="1900" b="1" dirty="0">
                <a:latin typeface="Calibri Light" panose="020F0302020204030204" pitchFamily="34" charset="0"/>
              </a:rPr>
              <a:t> </a:t>
            </a:r>
            <a:r>
              <a:rPr lang="es-MX" sz="1900" b="1" dirty="0" smtClean="0">
                <a:latin typeface="Calibri Light" panose="020F0302020204030204" pitchFamily="34" charset="0"/>
              </a:rPr>
              <a:t>  mercado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Análisis comparativo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Licitación ≥ 100 M Udi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Límites /SA/TFN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Registro Público Único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2/3 Legislatura:</a:t>
            </a:r>
          </a:p>
          <a:p>
            <a:pPr>
              <a:lnSpc>
                <a:spcPts val="1700"/>
              </a:lnSpc>
              <a:spcBef>
                <a:spcPts val="100"/>
              </a:spcBef>
            </a:pPr>
            <a:r>
              <a:rPr lang="es-MX" sz="1900" b="1" dirty="0" smtClean="0">
                <a:latin typeface="Calibri Light" panose="020F0302020204030204" pitchFamily="34" charset="0"/>
              </a:rPr>
              <a:t>       Límite máximo, </a:t>
            </a:r>
          </a:p>
          <a:p>
            <a:pPr>
              <a:lnSpc>
                <a:spcPts val="1700"/>
              </a:lnSpc>
              <a:spcBef>
                <a:spcPts val="100"/>
              </a:spcBef>
            </a:pPr>
            <a:r>
              <a:rPr lang="es-MX" sz="1900" b="1" dirty="0">
                <a:latin typeface="Calibri Light" panose="020F0302020204030204" pitchFamily="34" charset="0"/>
              </a:rPr>
              <a:t> </a:t>
            </a:r>
            <a:r>
              <a:rPr lang="es-MX" sz="1900" b="1" dirty="0" smtClean="0">
                <a:latin typeface="Calibri Light" panose="020F0302020204030204" pitchFamily="34" charset="0"/>
              </a:rPr>
              <a:t>      capacidad de pago, </a:t>
            </a:r>
          </a:p>
          <a:p>
            <a:pPr>
              <a:lnSpc>
                <a:spcPts val="1700"/>
              </a:lnSpc>
              <a:spcBef>
                <a:spcPts val="100"/>
              </a:spcBef>
            </a:pPr>
            <a:r>
              <a:rPr lang="es-MX" sz="1900" b="1" dirty="0">
                <a:latin typeface="Calibri Light" panose="020F0302020204030204" pitchFamily="34" charset="0"/>
              </a:rPr>
              <a:t> </a:t>
            </a:r>
            <a:r>
              <a:rPr lang="es-MX" sz="1900" b="1" dirty="0" smtClean="0">
                <a:latin typeface="Calibri Light" panose="020F0302020204030204" pitchFamily="34" charset="0"/>
              </a:rPr>
              <a:t>      destino, fuentes y </a:t>
            </a:r>
          </a:p>
          <a:p>
            <a:pPr>
              <a:lnSpc>
                <a:spcPts val="1700"/>
              </a:lnSpc>
              <a:spcBef>
                <a:spcPts val="100"/>
              </a:spcBef>
            </a:pPr>
            <a:r>
              <a:rPr lang="es-MX" sz="1900" b="1" dirty="0">
                <a:latin typeface="Calibri Light" panose="020F0302020204030204" pitchFamily="34" charset="0"/>
              </a:rPr>
              <a:t> </a:t>
            </a:r>
            <a:r>
              <a:rPr lang="es-MX" sz="1900" b="1" dirty="0" smtClean="0">
                <a:latin typeface="Calibri Light" panose="020F0302020204030204" pitchFamily="34" charset="0"/>
              </a:rPr>
              <a:t>      garantías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Convenios, ajuste </a:t>
            </a:r>
          </a:p>
          <a:p>
            <a:pPr>
              <a:lnSpc>
                <a:spcPts val="1700"/>
              </a:lnSpc>
              <a:spcBef>
                <a:spcPts val="100"/>
              </a:spcBef>
            </a:pPr>
            <a:r>
              <a:rPr lang="es-MX" sz="1900" b="1" dirty="0">
                <a:latin typeface="Calibri Light" panose="020F0302020204030204" pitchFamily="34" charset="0"/>
              </a:rPr>
              <a:t> </a:t>
            </a:r>
            <a:r>
              <a:rPr lang="es-MX" sz="1900" b="1" dirty="0" smtClean="0">
                <a:latin typeface="Calibri Light" panose="020F0302020204030204" pitchFamily="34" charset="0"/>
              </a:rPr>
              <a:t>   finanzas, BPRD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131840" y="5465650"/>
            <a:ext cx="3112822" cy="131061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s-MX" sz="1900" b="1" i="1" u="sng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Límites y DEG:</a:t>
            </a:r>
          </a:p>
          <a:p>
            <a:pPr>
              <a:lnSpc>
                <a:spcPts val="1900"/>
              </a:lnSpc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3.5% PIB Nacional</a:t>
            </a:r>
          </a:p>
          <a:p>
            <a:pPr>
              <a:lnSpc>
                <a:spcPts val="1900"/>
              </a:lnSpc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Hasta 100% ILD – Convenio:</a:t>
            </a:r>
          </a:p>
          <a:p>
            <a:pPr>
              <a:lnSpc>
                <a:spcPts val="1900"/>
              </a:lnSpc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A1 = 25% ILD; A2 = 50% ILD;</a:t>
            </a:r>
          </a:p>
          <a:p>
            <a:pPr>
              <a:lnSpc>
                <a:spcPts val="1900"/>
              </a:lnSpc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A3 = 75% ILD; A4 = 100% ILD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07504" y="4555767"/>
            <a:ext cx="2844378" cy="2041585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s-MX" sz="1900" b="1" i="1" u="sng" dirty="0" smtClean="0">
                <a:latin typeface="Calibri Light" panose="020F0302020204030204" pitchFamily="34" charset="0"/>
              </a:rPr>
              <a:t>Sistema Alerta-Límite TFN</a:t>
            </a:r>
            <a:r>
              <a:rPr lang="es-MX" sz="1900" b="1" i="1" dirty="0" smtClean="0">
                <a:latin typeface="Calibri Light" panose="020F0302020204030204" pitchFamily="34" charset="0"/>
              </a:rPr>
              <a:t>: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>
                <a:latin typeface="Calibri Light" panose="020F0302020204030204" pitchFamily="34" charset="0"/>
              </a:rPr>
              <a:t>Sostenible 15% ILD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>
                <a:latin typeface="Calibri Light" panose="020F0302020204030204" pitchFamily="34" charset="0"/>
              </a:rPr>
              <a:t>Obsvción     5% ILD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Elevado        0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es-MX" sz="1900" b="1" i="1" u="sng" dirty="0" smtClean="0">
                <a:latin typeface="Calibri Light" panose="020F0302020204030204" pitchFamily="34" charset="0"/>
              </a:rPr>
              <a:t>Indicadores</a:t>
            </a:r>
            <a:r>
              <a:rPr lang="es-MX" sz="1900" b="1" i="1" dirty="0" smtClean="0">
                <a:latin typeface="Calibri Light" panose="020F0302020204030204" pitchFamily="34" charset="0"/>
              </a:rPr>
              <a:t>:</a:t>
            </a:r>
            <a:endParaRPr lang="es-MX" sz="1900" b="1" i="1" dirty="0">
              <a:latin typeface="Calibri Light" panose="020F0302020204030204" pitchFamily="34" charset="0"/>
            </a:endParaRP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>
                <a:latin typeface="Calibri Light" panose="020F0302020204030204" pitchFamily="34" charset="0"/>
              </a:rPr>
              <a:t>Sostenibilidad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>
                <a:latin typeface="Calibri Light" panose="020F0302020204030204" pitchFamily="34" charset="0"/>
              </a:rPr>
              <a:t>Capacidad pago</a:t>
            </a:r>
          </a:p>
          <a:p>
            <a:pPr marL="93663" indent="-93663">
              <a:lnSpc>
                <a:spcPts val="1700"/>
              </a:lnSpc>
              <a:spcBef>
                <a:spcPts val="100"/>
              </a:spcBef>
              <a:buSzPct val="72000"/>
              <a:buFont typeface="Wingdings 3" panose="05040102010807070707" pitchFamily="18" charset="2"/>
              <a:buChar char="&quot;"/>
            </a:pPr>
            <a:r>
              <a:rPr lang="es-MX" sz="1900" b="1" dirty="0">
                <a:latin typeface="Calibri Light" panose="020F0302020204030204" pitchFamily="34" charset="0"/>
              </a:rPr>
              <a:t>Disponibilidad para </a:t>
            </a:r>
            <a:r>
              <a:rPr lang="es-MX" sz="1900" b="1" dirty="0" smtClean="0">
                <a:latin typeface="Calibri Light" panose="020F0302020204030204" pitchFamily="34" charset="0"/>
              </a:rPr>
              <a:t>OCC</a:t>
            </a:r>
            <a:endParaRPr lang="es-MX" sz="1900" b="1" dirty="0">
              <a:latin typeface="Calibri Light" panose="020F030202020403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372200" y="5445224"/>
            <a:ext cx="2700362" cy="1054135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s-MX" sz="1900" b="1" i="1" u="sng" dirty="0" smtClean="0">
                <a:latin typeface="Calibri Light" panose="020F0302020204030204" pitchFamily="34" charset="0"/>
              </a:rPr>
              <a:t>Control O C C</a:t>
            </a:r>
            <a:r>
              <a:rPr lang="es-MX" sz="1900" b="1" i="1" dirty="0" smtClean="0">
                <a:latin typeface="Calibri Light" panose="020F0302020204030204" pitchFamily="34" charset="0"/>
              </a:rPr>
              <a:t>:</a:t>
            </a:r>
          </a:p>
          <a:p>
            <a:pPr>
              <a:lnSpc>
                <a:spcPts val="1700"/>
              </a:lnSpc>
              <a:spcBef>
                <a:spcPts val="100"/>
              </a:spcBef>
            </a:pPr>
            <a:r>
              <a:rPr lang="es-MX" sz="1900" b="1" dirty="0" smtClean="0">
                <a:latin typeface="Calibri Light" panose="020F0302020204030204" pitchFamily="34" charset="0"/>
              </a:rPr>
              <a:t>≤   %  LI totales</a:t>
            </a:r>
          </a:p>
          <a:p>
            <a:pPr>
              <a:lnSpc>
                <a:spcPts val="1700"/>
              </a:lnSpc>
              <a:spcBef>
                <a:spcPts val="100"/>
              </a:spcBef>
            </a:pPr>
            <a:r>
              <a:rPr lang="es-MX" sz="1900" b="1" dirty="0" smtClean="0">
                <a:latin typeface="Calibri Light" panose="020F0302020204030204" pitchFamily="34" charset="0"/>
              </a:rPr>
              <a:t>≤  3 últimos meses, pago</a:t>
            </a:r>
          </a:p>
          <a:p>
            <a:pPr>
              <a:lnSpc>
                <a:spcPts val="1700"/>
              </a:lnSpc>
              <a:spcBef>
                <a:spcPts val="100"/>
              </a:spcBef>
            </a:pPr>
            <a:r>
              <a:rPr lang="es-MX" sz="1900" b="1" dirty="0" smtClean="0">
                <a:latin typeface="Calibri Light" panose="020F0302020204030204" pitchFamily="34" charset="0"/>
              </a:rPr>
              <a:t>Liquidez temporal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07504" y="188640"/>
            <a:ext cx="2880320" cy="358046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s-MX" sz="1900" b="1" i="1" u="sng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Disciplina y Responsabilidad Financiera y Hacendaria</a:t>
            </a: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: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&gt; Ingresos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&lt; Gastos corrientes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Servcs. Persnls.-control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APP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Adefas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Subsidios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Inversión, sistema, costo beneficio, cartera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&lt; Ing. = ajuste gasto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Fondo estabilización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Fondo desastres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Pensiones</a:t>
            </a:r>
          </a:p>
          <a:p>
            <a:pPr marL="174625" indent="-174625">
              <a:lnSpc>
                <a:spcPts val="1600"/>
              </a:lnSpc>
              <a:buSzPct val="9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Ingresos excedentes LD</a:t>
            </a:r>
          </a:p>
          <a:p>
            <a:pPr>
              <a:lnSpc>
                <a:spcPts val="1600"/>
              </a:lnSpc>
            </a:pP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        ≤ 50% deuda, inversión, </a:t>
            </a:r>
          </a:p>
          <a:p>
            <a:pPr>
              <a:lnSpc>
                <a:spcPts val="1600"/>
              </a:lnSpc>
            </a:pPr>
            <a:r>
              <a:rPr lang="es-MX" sz="1900" b="1" dirty="0">
                <a:solidFill>
                  <a:srgbClr val="FFFF00"/>
                </a:solidFill>
                <a:latin typeface="Calibri Light" panose="020F0302020204030204" pitchFamily="34" charset="0"/>
              </a:rPr>
              <a:t> </a:t>
            </a:r>
            <a:r>
              <a:rPr lang="es-MX" sz="1900" b="1" dirty="0" smtClean="0">
                <a:solidFill>
                  <a:srgbClr val="FFFF00"/>
                </a:solidFill>
                <a:latin typeface="Calibri Light" panose="020F0302020204030204" pitchFamily="34" charset="0"/>
              </a:rPr>
              <a:t>        estabilización, BPRDN</a:t>
            </a:r>
            <a:endParaRPr lang="es-MX" sz="1900" b="1" dirty="0">
              <a:solidFill>
                <a:srgbClr val="FFFF00"/>
              </a:solidFill>
              <a:latin typeface="Calibri Light" panose="020F03020202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148318" y="44624"/>
            <a:ext cx="3096344" cy="18364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s-MX" sz="1900" b="1" i="1" u="sng" dirty="0" smtClean="0">
                <a:latin typeface="Calibri Light" panose="020F0302020204030204" pitchFamily="34" charset="0"/>
              </a:rPr>
              <a:t>LI y PE = BP y BPRD sostenibles</a:t>
            </a:r>
          </a:p>
          <a:p>
            <a:pPr marL="93663" indent="-93663">
              <a:lnSpc>
                <a:spcPts val="1700"/>
              </a:lnSpc>
              <a:buSzPct val="71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Proyecciones y resultados 5</a:t>
            </a:r>
          </a:p>
          <a:p>
            <a:pPr>
              <a:lnSpc>
                <a:spcPts val="1700"/>
              </a:lnSpc>
              <a:buSzPct val="71000"/>
            </a:pPr>
            <a:r>
              <a:rPr lang="es-MX" sz="1900" b="1" dirty="0" smtClean="0">
                <a:latin typeface="Calibri Light" panose="020F0302020204030204" pitchFamily="34" charset="0"/>
              </a:rPr>
              <a:t>  años adicionales +1 prespsta.</a:t>
            </a:r>
          </a:p>
          <a:p>
            <a:pPr marL="93663" indent="-93663">
              <a:lnSpc>
                <a:spcPts val="1700"/>
              </a:lnSpc>
              <a:buSzPct val="71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CGPE= participaciones y </a:t>
            </a:r>
          </a:p>
          <a:p>
            <a:pPr>
              <a:lnSpc>
                <a:spcPts val="1700"/>
              </a:lnSpc>
              <a:buSzPct val="71000"/>
            </a:pPr>
            <a:r>
              <a:rPr lang="es-MX" sz="1900" b="1" dirty="0">
                <a:latin typeface="Calibri Light" panose="020F0302020204030204" pitchFamily="34" charset="0"/>
              </a:rPr>
              <a:t> </a:t>
            </a:r>
            <a:r>
              <a:rPr lang="es-MX" sz="1900" b="1" dirty="0" smtClean="0">
                <a:latin typeface="Calibri Light" panose="020F0302020204030204" pitchFamily="34" charset="0"/>
              </a:rPr>
              <a:t>  transferencias condicionadas</a:t>
            </a:r>
          </a:p>
          <a:p>
            <a:pPr marL="93663" indent="-93663">
              <a:lnSpc>
                <a:spcPts val="1700"/>
              </a:lnSpc>
              <a:buSzPct val="7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Planes desarrollo y sus</a:t>
            </a:r>
          </a:p>
          <a:p>
            <a:pPr>
              <a:lnSpc>
                <a:spcPts val="1700"/>
              </a:lnSpc>
              <a:buSzPct val="70000"/>
            </a:pPr>
            <a:r>
              <a:rPr lang="es-MX" sz="1900" b="1" dirty="0">
                <a:latin typeface="Calibri Light" panose="020F0302020204030204" pitchFamily="34" charset="0"/>
              </a:rPr>
              <a:t> </a:t>
            </a:r>
            <a:r>
              <a:rPr lang="es-MX" sz="1900" b="1" dirty="0" smtClean="0">
                <a:latin typeface="Calibri Light" panose="020F0302020204030204" pitchFamily="34" charset="0"/>
              </a:rPr>
              <a:t>  programas. Objtvs. Indicrs.</a:t>
            </a:r>
          </a:p>
          <a:p>
            <a:pPr marL="93663" indent="-93663">
              <a:lnSpc>
                <a:spcPts val="1700"/>
              </a:lnSpc>
              <a:buSzPct val="70000"/>
              <a:buFont typeface="Wingdings 3" panose="05040102010807070707" pitchFamily="18" charset="2"/>
              <a:buChar char="&quot;"/>
            </a:pPr>
            <a:r>
              <a:rPr lang="es-MX" sz="1900" b="1" dirty="0" smtClean="0">
                <a:latin typeface="Calibri Light" panose="020F0302020204030204" pitchFamily="34" charset="0"/>
              </a:rPr>
              <a:t>Riesgos y Deuda Contingente</a:t>
            </a:r>
            <a:endParaRPr lang="es-MX" sz="1900" b="1" u="sng" dirty="0" smtClean="0">
              <a:latin typeface="Calibri Light" panose="020F0302020204030204" pitchFamily="34" charset="0"/>
            </a:endParaRPr>
          </a:p>
        </p:txBody>
      </p:sp>
      <p:sp>
        <p:nvSpPr>
          <p:cNvPr id="16" name="15 Flecha cuádruple"/>
          <p:cNvSpPr/>
          <p:nvPr/>
        </p:nvSpPr>
        <p:spPr>
          <a:xfrm>
            <a:off x="2817684" y="1639804"/>
            <a:ext cx="504056" cy="554056"/>
          </a:xfrm>
          <a:prstGeom prst="quad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Flecha cuádruple"/>
          <p:cNvSpPr/>
          <p:nvPr/>
        </p:nvSpPr>
        <p:spPr>
          <a:xfrm>
            <a:off x="2804036" y="5120520"/>
            <a:ext cx="504056" cy="554056"/>
          </a:xfrm>
          <a:prstGeom prst="quad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Flecha cuádruple"/>
          <p:cNvSpPr/>
          <p:nvPr/>
        </p:nvSpPr>
        <p:spPr>
          <a:xfrm>
            <a:off x="6053104" y="5120520"/>
            <a:ext cx="504056" cy="554056"/>
          </a:xfrm>
          <a:prstGeom prst="quad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Flecha cuádruple"/>
          <p:cNvSpPr/>
          <p:nvPr/>
        </p:nvSpPr>
        <p:spPr>
          <a:xfrm>
            <a:off x="6051932" y="1668512"/>
            <a:ext cx="504056" cy="554056"/>
          </a:xfrm>
          <a:prstGeom prst="quad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55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84731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b="1" dirty="0" smtClean="0"/>
              <a:t>No requiere autorización </a:t>
            </a:r>
            <a:r>
              <a:rPr lang="es-ES" sz="2700" b="1" dirty="0"/>
              <a:t>de la Legislatura</a:t>
            </a:r>
            <a:r>
              <a:rPr lang="es-ES" sz="2700" dirty="0"/>
              <a:t> </a:t>
            </a:r>
            <a:r>
              <a:rPr lang="es-ES" sz="2700" dirty="0" smtClean="0"/>
              <a:t>cuando</a:t>
            </a:r>
            <a:r>
              <a:rPr lang="es-ES" sz="2700" dirty="0"/>
              <a:t>:</a:t>
            </a:r>
            <a:endParaRPr lang="es-MX" sz="2700" dirty="0"/>
          </a:p>
          <a:p>
            <a:pPr marL="723900" indent="-450850" algn="just">
              <a:spcBef>
                <a:spcPts val="1200"/>
              </a:spcBef>
            </a:pPr>
            <a:r>
              <a:rPr lang="es-ES" sz="2700" b="1" dirty="0" smtClean="0"/>
              <a:t>I.	</a:t>
            </a:r>
            <a:r>
              <a:rPr lang="es-ES" sz="2700" dirty="0" smtClean="0"/>
              <a:t>Mejore tasa </a:t>
            </a:r>
            <a:r>
              <a:rPr lang="es-ES" sz="2700" dirty="0"/>
              <a:t>de interés, </a:t>
            </a:r>
            <a:r>
              <a:rPr lang="es-ES" sz="2700" dirty="0" smtClean="0"/>
              <a:t>costos asociados y tasa efectiva. </a:t>
            </a:r>
            <a:r>
              <a:rPr lang="es-ES" sz="2700" b="1" dirty="0" smtClean="0"/>
              <a:t>Reestructura</a:t>
            </a:r>
            <a:r>
              <a:rPr lang="es-ES" sz="2700" dirty="0" smtClean="0"/>
              <a:t> mejore condiciones contratadas;</a:t>
            </a:r>
            <a:endParaRPr lang="es-MX" sz="2700" dirty="0"/>
          </a:p>
          <a:p>
            <a:pPr marL="723900" indent="-450850" algn="just">
              <a:spcBef>
                <a:spcPts val="1200"/>
              </a:spcBef>
            </a:pPr>
            <a:r>
              <a:rPr lang="es-ES" sz="2700" b="1" dirty="0" smtClean="0"/>
              <a:t>II.	</a:t>
            </a:r>
            <a:r>
              <a:rPr lang="es-ES" sz="2700" dirty="0" smtClean="0"/>
              <a:t>No incremente </a:t>
            </a:r>
            <a:r>
              <a:rPr lang="es-ES" sz="2700" dirty="0"/>
              <a:t>el saldo insoluto, y</a:t>
            </a:r>
            <a:endParaRPr lang="es-MX" sz="2700" dirty="0"/>
          </a:p>
          <a:p>
            <a:pPr marL="723900" indent="-450850" algn="just">
              <a:spcBef>
                <a:spcPts val="1200"/>
              </a:spcBef>
            </a:pPr>
            <a:r>
              <a:rPr lang="es-ES" sz="2700" b="1" dirty="0" smtClean="0"/>
              <a:t>III.	</a:t>
            </a:r>
            <a:r>
              <a:rPr lang="es-ES" sz="2700" dirty="0" smtClean="0"/>
              <a:t>No amplíe </a:t>
            </a:r>
            <a:r>
              <a:rPr lang="es-ES" sz="2700" dirty="0"/>
              <a:t>el plazo de vencimiento original, </a:t>
            </a:r>
            <a:r>
              <a:rPr lang="es-ES" sz="2700" dirty="0" smtClean="0"/>
              <a:t>de </a:t>
            </a:r>
            <a:r>
              <a:rPr lang="es-ES" sz="2700" dirty="0"/>
              <a:t>duración del pago del principal e intereses </a:t>
            </a:r>
            <a:r>
              <a:rPr lang="es-ES" sz="2700" dirty="0" smtClean="0"/>
              <a:t>durante la </a:t>
            </a:r>
            <a:r>
              <a:rPr lang="es-ES" sz="2700" dirty="0"/>
              <a:t>administración en curso, ni </a:t>
            </a:r>
            <a:r>
              <a:rPr lang="es-ES" sz="2700" dirty="0" smtClean="0"/>
              <a:t>del Financiamiento</a:t>
            </a:r>
            <a:r>
              <a:rPr lang="es-ES" sz="2700" dirty="0"/>
              <a:t>.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Dentro de los 15 días naturales siguientes al Refinanciamiento o Reestructura, se informará a la Legislatura </a:t>
            </a:r>
            <a:r>
              <a:rPr lang="es-ES" sz="2700" dirty="0" smtClean="0"/>
              <a:t>e </a:t>
            </a:r>
            <a:r>
              <a:rPr lang="es-ES" sz="2700" dirty="0"/>
              <a:t>inscribirá en el </a:t>
            </a:r>
            <a:r>
              <a:rPr lang="es-ES" sz="2700" dirty="0" smtClean="0"/>
              <a:t>RPU. </a:t>
            </a:r>
            <a:r>
              <a:rPr lang="es-ES" sz="2700" dirty="0"/>
              <a:t>(Art. 23</a:t>
            </a:r>
            <a:r>
              <a:rPr lang="es-ES" sz="2700" dirty="0" smtClean="0"/>
              <a:t>)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971600" y="188640"/>
            <a:ext cx="745232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400" b="1" dirty="0" smtClean="0"/>
              <a:t>5. </a:t>
            </a:r>
            <a:r>
              <a:rPr lang="es-ES" sz="2400" b="1" dirty="0"/>
              <a:t>Refinanciamiento o </a:t>
            </a:r>
            <a:r>
              <a:rPr lang="es-ES" sz="2400" b="1" dirty="0" smtClean="0"/>
              <a:t>Reestructura</a:t>
            </a:r>
            <a:endParaRPr lang="es-ES" sz="2400" b="1" dirty="0"/>
          </a:p>
          <a:p>
            <a:pPr algn="ctr" eaLnBrk="1" hangingPunct="1"/>
            <a:endParaRPr lang="en-US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40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938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40769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spcBef>
                <a:spcPts val="1200"/>
              </a:spcBef>
            </a:pPr>
            <a:r>
              <a:rPr lang="es-ES" sz="2700" b="1" dirty="0" smtClean="0"/>
              <a:t>I.	Monto</a:t>
            </a:r>
            <a:r>
              <a:rPr lang="es-ES" sz="2700" dirty="0" smtClean="0"/>
              <a:t> autorizado;</a:t>
            </a:r>
            <a:endParaRPr lang="es-MX" sz="2700" dirty="0"/>
          </a:p>
          <a:p>
            <a:pPr marL="450850" indent="-450850" algn="just">
              <a:spcBef>
                <a:spcPts val="1200"/>
              </a:spcBef>
            </a:pPr>
            <a:r>
              <a:rPr lang="es-ES" sz="2700" b="1" dirty="0" smtClean="0"/>
              <a:t>II.	Plazo</a:t>
            </a:r>
            <a:r>
              <a:rPr lang="es-ES" sz="2700" dirty="0" smtClean="0"/>
              <a:t> </a:t>
            </a:r>
            <a:r>
              <a:rPr lang="es-ES" sz="2700" dirty="0"/>
              <a:t>máximo autorizado para el pago;</a:t>
            </a:r>
            <a:endParaRPr lang="es-MX" sz="2700" dirty="0"/>
          </a:p>
          <a:p>
            <a:pPr marL="450850" indent="-450850" algn="just">
              <a:spcBef>
                <a:spcPts val="1200"/>
              </a:spcBef>
            </a:pPr>
            <a:r>
              <a:rPr lang="es-ES" sz="2700" b="1" dirty="0" smtClean="0"/>
              <a:t>III.	Destino</a:t>
            </a:r>
            <a:r>
              <a:rPr lang="es-ES" sz="2700" dirty="0" smtClean="0"/>
              <a:t> </a:t>
            </a:r>
            <a:r>
              <a:rPr lang="es-ES" sz="2700" dirty="0"/>
              <a:t>de los recursos;</a:t>
            </a:r>
            <a:endParaRPr lang="es-MX" sz="2700" dirty="0"/>
          </a:p>
          <a:p>
            <a:pPr marL="450850" indent="-450850" algn="just">
              <a:spcBef>
                <a:spcPts val="1200"/>
              </a:spcBef>
            </a:pPr>
            <a:r>
              <a:rPr lang="es-ES" sz="2700" b="1" dirty="0" smtClean="0"/>
              <a:t>IV.	Fuente</a:t>
            </a:r>
            <a:r>
              <a:rPr lang="es-ES" sz="2700" dirty="0" smtClean="0"/>
              <a:t> </a:t>
            </a:r>
            <a:r>
              <a:rPr lang="es-ES" sz="2700" dirty="0"/>
              <a:t>de pago o </a:t>
            </a:r>
            <a:r>
              <a:rPr lang="es-ES" sz="2700" b="1" dirty="0" smtClean="0"/>
              <a:t>Garantía</a:t>
            </a:r>
            <a:r>
              <a:rPr lang="es-ES" sz="2700" dirty="0" smtClean="0"/>
              <a:t>, </a:t>
            </a:r>
            <a:r>
              <a:rPr lang="es-ES" sz="2700" dirty="0"/>
              <a:t>y</a:t>
            </a:r>
            <a:endParaRPr lang="es-MX" sz="2700" dirty="0"/>
          </a:p>
          <a:p>
            <a:pPr marL="450850" indent="-450850" algn="just">
              <a:spcBef>
                <a:spcPts val="1200"/>
              </a:spcBef>
            </a:pPr>
            <a:r>
              <a:rPr lang="es-ES" sz="2700" b="1" dirty="0" smtClean="0"/>
              <a:t>V.	</a:t>
            </a:r>
            <a:r>
              <a:rPr lang="es-ES" sz="2700" dirty="0" smtClean="0"/>
              <a:t>En </a:t>
            </a:r>
            <a:r>
              <a:rPr lang="es-ES" sz="2700" dirty="0"/>
              <a:t>autorizaciones específicas, </a:t>
            </a:r>
            <a:r>
              <a:rPr lang="es-ES" sz="2700" dirty="0" smtClean="0"/>
              <a:t>la </a:t>
            </a:r>
            <a:r>
              <a:rPr lang="es-ES" sz="2700" b="1" dirty="0"/>
              <a:t>vigencia</a:t>
            </a:r>
            <a:r>
              <a:rPr lang="es-ES" sz="2700" dirty="0"/>
              <a:t> </a:t>
            </a:r>
            <a:r>
              <a:rPr lang="es-ES" sz="2700" dirty="0" smtClean="0"/>
              <a:t>sin </a:t>
            </a:r>
            <a:r>
              <a:rPr lang="es-ES" sz="2700" dirty="0"/>
              <a:t>exceder el ejercicio fiscal </a:t>
            </a:r>
            <a:r>
              <a:rPr lang="es-ES" sz="2700" dirty="0" smtClean="0"/>
              <a:t>siguiente.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Se cumplirá </a:t>
            </a:r>
            <a:r>
              <a:rPr lang="es-ES" sz="2700" dirty="0"/>
              <a:t>para la autorización de la Legislatura </a:t>
            </a:r>
            <a:r>
              <a:rPr lang="es-ES" sz="2700" dirty="0" smtClean="0"/>
              <a:t>en </a:t>
            </a:r>
            <a:r>
              <a:rPr lang="es-ES" sz="2700" dirty="0"/>
              <a:t>el otorgamiento de avales o Garantías que pretendan otorgar los Estados o Municipios. No aplicable a la CDMX. (Art. 24</a:t>
            </a:r>
            <a:r>
              <a:rPr lang="es-ES" sz="2700" dirty="0" smtClean="0"/>
              <a:t>)</a:t>
            </a:r>
            <a:endParaRPr lang="es-ES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360040" y="188640"/>
            <a:ext cx="8820472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400" b="1" dirty="0" smtClean="0"/>
              <a:t>5. A</a:t>
            </a:r>
            <a:r>
              <a:rPr lang="es-ES" sz="2400" dirty="0" smtClean="0"/>
              <a:t>utorización </a:t>
            </a:r>
            <a:r>
              <a:rPr lang="es-ES" sz="2400" dirty="0"/>
              <a:t>de </a:t>
            </a:r>
            <a:r>
              <a:rPr lang="es-ES" sz="2400" dirty="0" smtClean="0"/>
              <a:t>Legislatura </a:t>
            </a:r>
            <a:r>
              <a:rPr lang="es-ES" sz="2400" dirty="0"/>
              <a:t>local </a:t>
            </a:r>
            <a:r>
              <a:rPr lang="es-ES" sz="2400" dirty="0" smtClean="0"/>
              <a:t>especificará:</a:t>
            </a:r>
            <a:endParaRPr lang="es-ES" sz="2400" b="1" dirty="0"/>
          </a:p>
          <a:p>
            <a:pPr algn="ctr" eaLnBrk="1" hangingPunct="1"/>
            <a:endParaRPr lang="en-US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41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065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84731"/>
            <a:ext cx="871296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600" dirty="0" smtClean="0"/>
              <a:t>Celebrados </a:t>
            </a:r>
            <a:r>
              <a:rPr lang="es-ES" sz="2600" dirty="0"/>
              <a:t>los instrumentos jurídicos, a </a:t>
            </a:r>
            <a:r>
              <a:rPr lang="es-ES" sz="2600" dirty="0" smtClean="0"/>
              <a:t>+ </a:t>
            </a:r>
            <a:r>
              <a:rPr lang="es-ES" sz="2600" dirty="0"/>
              <a:t>tardar 10 días posteriores a la inscripción en el RPU, </a:t>
            </a:r>
            <a:r>
              <a:rPr lang="es-ES" sz="2600" dirty="0" smtClean="0"/>
              <a:t>se publicará en Internet, </a:t>
            </a:r>
            <a:r>
              <a:rPr lang="es-ES" sz="2600" dirty="0"/>
              <a:t>presentará en los informes trimestrales y en </a:t>
            </a:r>
            <a:r>
              <a:rPr lang="es-ES" sz="2600" dirty="0" smtClean="0"/>
              <a:t>cuenta </a:t>
            </a:r>
            <a:r>
              <a:rPr lang="es-ES" sz="2600" dirty="0"/>
              <a:t>pública, la información detallada de cada Financiamiento u </a:t>
            </a:r>
            <a:r>
              <a:rPr lang="es-ES" sz="2600" dirty="0" smtClean="0"/>
              <a:t>Obligación: </a:t>
            </a:r>
            <a:r>
              <a:rPr lang="es-ES" sz="2600" b="1" dirty="0"/>
              <a:t>importe, tasa, plazo, comisiones y demás accesorios</a:t>
            </a:r>
            <a:r>
              <a:rPr lang="es-ES" sz="2600" dirty="0"/>
              <a:t>. (Art. 25)</a:t>
            </a:r>
            <a:endParaRPr lang="es-MX" sz="26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Secretario </a:t>
            </a:r>
            <a:r>
              <a:rPr lang="es-ES" sz="2600" dirty="0"/>
              <a:t>de </a:t>
            </a:r>
            <a:r>
              <a:rPr lang="es-ES" sz="2600" dirty="0" smtClean="0"/>
              <a:t>finanzas o </a:t>
            </a:r>
            <a:r>
              <a:rPr lang="es-ES" sz="2600" dirty="0"/>
              <a:t>tesorero municipal </a:t>
            </a:r>
            <a:r>
              <a:rPr lang="es-ES" sz="2600" dirty="0" smtClean="0"/>
              <a:t>confirmará </a:t>
            </a:r>
            <a:r>
              <a:rPr lang="es-ES" sz="2600" dirty="0"/>
              <a:t>que </a:t>
            </a:r>
            <a:r>
              <a:rPr lang="es-ES" sz="2600" dirty="0" smtClean="0"/>
              <a:t>fue </a:t>
            </a:r>
            <a:r>
              <a:rPr lang="es-ES" sz="2600" dirty="0"/>
              <a:t>en las mejores condiciones </a:t>
            </a:r>
            <a:r>
              <a:rPr lang="es-ES" sz="2600" dirty="0" smtClean="0"/>
              <a:t>de </a:t>
            </a:r>
            <a:r>
              <a:rPr lang="es-ES" sz="2600" dirty="0"/>
              <a:t>mercado.</a:t>
            </a:r>
            <a:endParaRPr lang="es-MX" sz="26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600" b="1" dirty="0" smtClean="0"/>
              <a:t>Entidad</a:t>
            </a:r>
            <a:r>
              <a:rPr lang="es-ES" sz="2600" dirty="0" smtClean="0"/>
              <a:t> que solicite un </a:t>
            </a:r>
            <a:r>
              <a:rPr lang="es-ES" sz="2600" dirty="0"/>
              <a:t>monto </a:t>
            </a:r>
            <a:r>
              <a:rPr lang="es-ES" sz="2600" b="1" dirty="0" smtClean="0"/>
              <a:t>≥ </a:t>
            </a:r>
            <a:r>
              <a:rPr lang="es-ES" sz="2600" b="1" dirty="0"/>
              <a:t>40 millones de </a:t>
            </a:r>
            <a:r>
              <a:rPr lang="es-ES" sz="2600" b="1" dirty="0" smtClean="0"/>
              <a:t>Udi, </a:t>
            </a:r>
            <a:r>
              <a:rPr lang="es-ES" sz="2600" b="1" dirty="0"/>
              <a:t>o el Municipio </a:t>
            </a:r>
            <a:r>
              <a:rPr lang="es-ES" sz="2600" b="1" dirty="0" smtClean="0"/>
              <a:t>≥ </a:t>
            </a:r>
            <a:r>
              <a:rPr lang="es-ES" sz="2600" b="1" dirty="0"/>
              <a:t>10 millones de </a:t>
            </a:r>
            <a:r>
              <a:rPr lang="es-ES" sz="2600" b="1" dirty="0" smtClean="0"/>
              <a:t>Udi, a plazo superior </a:t>
            </a:r>
            <a:r>
              <a:rPr lang="es-ES" sz="2600" b="1" dirty="0"/>
              <a:t>a un año</a:t>
            </a:r>
            <a:r>
              <a:rPr lang="es-ES" sz="2600" dirty="0"/>
              <a:t>, deberán cumplir</a:t>
            </a:r>
            <a:r>
              <a:rPr lang="es-ES" sz="2600" dirty="0" smtClean="0"/>
              <a:t>:</a:t>
            </a: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188640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000" b="1" dirty="0" smtClean="0"/>
              <a:t>5. </a:t>
            </a:r>
            <a:r>
              <a:rPr lang="es-ES" sz="2000" dirty="0" smtClean="0"/>
              <a:t>Contratar bajo </a:t>
            </a:r>
            <a:r>
              <a:rPr lang="es-ES" sz="2000" b="1" dirty="0"/>
              <a:t>las mejores condiciones de </a:t>
            </a:r>
            <a:r>
              <a:rPr lang="es-ES" sz="2000" b="1" dirty="0" smtClean="0"/>
              <a:t>mercado</a:t>
            </a:r>
            <a:endParaRPr lang="es-ES" sz="2000" b="1" dirty="0"/>
          </a:p>
          <a:p>
            <a:pPr algn="ctr" eaLnBrk="1" hangingPunct="1"/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42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26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20688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spcBef>
                <a:spcPts val="1800"/>
              </a:spcBef>
            </a:pPr>
            <a:r>
              <a:rPr lang="es-ES" sz="2600" b="1" dirty="0" smtClean="0"/>
              <a:t>I.	Proceso </a:t>
            </a:r>
            <a:r>
              <a:rPr lang="es-ES" sz="2600" b="1" dirty="0"/>
              <a:t>competitivo </a:t>
            </a:r>
            <a:r>
              <a:rPr lang="es-ES" sz="2600" dirty="0"/>
              <a:t>con por lo menos 5 </a:t>
            </a:r>
            <a:r>
              <a:rPr lang="es-ES" sz="2600" dirty="0" smtClean="0"/>
              <a:t>instituciones financieras que </a:t>
            </a:r>
            <a:r>
              <a:rPr lang="es-ES" sz="2600" dirty="0"/>
              <a:t>obtenga mínimo 2 ofertas </a:t>
            </a:r>
            <a:r>
              <a:rPr lang="es-ES" sz="2600" dirty="0" smtClean="0"/>
              <a:t>irrevocables. Las </a:t>
            </a:r>
            <a:r>
              <a:rPr lang="es-ES" sz="2600" dirty="0"/>
              <a:t>propuestas no deberán diferir en más de 30 días </a:t>
            </a:r>
            <a:r>
              <a:rPr lang="es-ES" sz="2600" dirty="0" smtClean="0"/>
              <a:t>naturales, con </a:t>
            </a:r>
            <a:r>
              <a:rPr lang="es-ES" sz="2600" dirty="0"/>
              <a:t>vigencia mínima de 60 días naturales;</a:t>
            </a:r>
            <a:endParaRPr lang="es-MX" sz="2600" dirty="0"/>
          </a:p>
          <a:p>
            <a:pPr marL="355600" indent="-355600" algn="just">
              <a:spcBef>
                <a:spcPts val="1800"/>
              </a:spcBef>
            </a:pPr>
            <a:r>
              <a:rPr lang="es-ES" sz="2600" b="1" dirty="0" smtClean="0"/>
              <a:t>II.	</a:t>
            </a:r>
            <a:r>
              <a:rPr lang="es-ES" sz="2600" dirty="0" smtClean="0"/>
              <a:t>La </a:t>
            </a:r>
            <a:r>
              <a:rPr lang="es-ES" sz="2600" dirty="0"/>
              <a:t>solicitud </a:t>
            </a:r>
            <a:r>
              <a:rPr lang="es-ES" sz="2600" dirty="0" smtClean="0"/>
              <a:t>a </a:t>
            </a:r>
            <a:r>
              <a:rPr lang="es-ES" sz="2600" dirty="0"/>
              <a:t>cada institución </a:t>
            </a:r>
            <a:r>
              <a:rPr lang="es-ES" sz="2600" dirty="0" smtClean="0"/>
              <a:t>deberá </a:t>
            </a:r>
            <a:r>
              <a:rPr lang="es-ES" sz="2600" dirty="0"/>
              <a:t>precisar y ser igual </a:t>
            </a:r>
            <a:r>
              <a:rPr lang="es-ES" sz="2600" dirty="0" smtClean="0"/>
              <a:t>en: </a:t>
            </a:r>
            <a:r>
              <a:rPr lang="es-ES" sz="2600" b="1" dirty="0"/>
              <a:t>monto, plazo, perfil de amortizaciones, condiciones de disposición, oportunidad de entrega de </a:t>
            </a:r>
            <a:r>
              <a:rPr lang="es-ES" sz="2600" b="1" dirty="0" smtClean="0"/>
              <a:t>recursos y la </a:t>
            </a:r>
            <a:r>
              <a:rPr lang="es-ES" sz="2600" b="1" dirty="0"/>
              <a:t>Fuente </a:t>
            </a:r>
            <a:r>
              <a:rPr lang="es-ES" sz="2600" b="1" dirty="0" smtClean="0"/>
              <a:t>o </a:t>
            </a:r>
            <a:r>
              <a:rPr lang="es-ES" sz="2600" b="1" dirty="0"/>
              <a:t>Garantía </a:t>
            </a:r>
            <a:r>
              <a:rPr lang="es-ES" sz="2600" dirty="0" smtClean="0"/>
              <a:t>conforme a </a:t>
            </a:r>
            <a:r>
              <a:rPr lang="es-ES" sz="2600" dirty="0"/>
              <a:t>la aprobación de la </a:t>
            </a:r>
            <a:r>
              <a:rPr lang="es-ES" sz="2600" dirty="0" smtClean="0"/>
              <a:t>Legislatura;</a:t>
            </a:r>
            <a:endParaRPr lang="es-MX" sz="2600" dirty="0"/>
          </a:p>
          <a:p>
            <a:pPr marL="450850" indent="-450850" algn="just">
              <a:spcBef>
                <a:spcPts val="1800"/>
              </a:spcBef>
            </a:pPr>
            <a:r>
              <a:rPr lang="es-ES" sz="2600" b="1" dirty="0"/>
              <a:t>III. </a:t>
            </a:r>
            <a:r>
              <a:rPr lang="es-ES" sz="2600" dirty="0"/>
              <a:t>Las ofertas irrevocables de las instituciones </a:t>
            </a:r>
            <a:r>
              <a:rPr lang="es-ES" sz="2600" dirty="0" smtClean="0"/>
              <a:t>precisarán </a:t>
            </a:r>
            <a:r>
              <a:rPr lang="es-ES" sz="2600" dirty="0"/>
              <a:t>los </a:t>
            </a:r>
            <a:r>
              <a:rPr lang="es-ES" sz="2600" b="1" dirty="0"/>
              <a:t>términos y condiciones </a:t>
            </a:r>
            <a:r>
              <a:rPr lang="es-ES" sz="2600" b="1" dirty="0" smtClean="0"/>
              <a:t>aplicables, la </a:t>
            </a:r>
            <a:r>
              <a:rPr lang="es-ES" sz="2600" b="1" dirty="0"/>
              <a:t>Fuente o </a:t>
            </a:r>
            <a:r>
              <a:rPr lang="es-ES" sz="2600" b="1" dirty="0" smtClean="0"/>
              <a:t>Garantía</a:t>
            </a:r>
            <a:r>
              <a:rPr lang="es-ES" sz="2600" dirty="0" smtClean="0"/>
              <a:t>. Se presentará </a:t>
            </a:r>
            <a:r>
              <a:rPr lang="es-ES" sz="2600" dirty="0"/>
              <a:t>la respuesta de las instituciones </a:t>
            </a:r>
            <a:r>
              <a:rPr lang="es-ES" sz="2600" dirty="0" smtClean="0"/>
              <a:t>que no presentaron </a:t>
            </a:r>
            <a:r>
              <a:rPr lang="es-ES" sz="2600" dirty="0"/>
              <a:t>oferta</a:t>
            </a:r>
            <a:r>
              <a:rPr lang="es-ES" sz="2600" dirty="0" smtClean="0"/>
              <a:t>;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116632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000" b="1" dirty="0" smtClean="0"/>
              <a:t>5. </a:t>
            </a:r>
            <a:r>
              <a:rPr lang="es-ES" sz="2000" dirty="0" smtClean="0"/>
              <a:t>Contratar bajo </a:t>
            </a:r>
            <a:r>
              <a:rPr lang="es-ES" sz="2000" b="1" dirty="0"/>
              <a:t>las mejores condiciones de </a:t>
            </a:r>
            <a:r>
              <a:rPr lang="es-ES" sz="2000" b="1" dirty="0" smtClean="0"/>
              <a:t>mercado</a:t>
            </a:r>
            <a:endParaRPr lang="es-ES" sz="2000" b="1" dirty="0"/>
          </a:p>
          <a:p>
            <a:pPr algn="ctr" eaLnBrk="1" hangingPunct="1"/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43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932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 txBox="1">
            <a:spLocks/>
          </p:cNvSpPr>
          <p:nvPr/>
        </p:nvSpPr>
        <p:spPr>
          <a:xfrm>
            <a:off x="0" y="188640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000" b="1" dirty="0" smtClean="0"/>
              <a:t>5. </a:t>
            </a:r>
            <a:r>
              <a:rPr lang="es-ES" sz="2000" dirty="0" smtClean="0"/>
              <a:t>Contratar bajo </a:t>
            </a:r>
            <a:r>
              <a:rPr lang="es-ES" sz="2000" b="1" dirty="0"/>
              <a:t>las mejores condiciones de </a:t>
            </a:r>
            <a:r>
              <a:rPr lang="es-ES" sz="2000" b="1" dirty="0" smtClean="0"/>
              <a:t>mercado</a:t>
            </a:r>
            <a:endParaRPr lang="es-ES" sz="2000" b="1" dirty="0"/>
          </a:p>
          <a:p>
            <a:pPr algn="ctr" eaLnBrk="1" hangingPunct="1"/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44</a:t>
            </a:fld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79512" y="574798"/>
            <a:ext cx="871296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spcBef>
                <a:spcPts val="1800"/>
              </a:spcBef>
            </a:pPr>
            <a:r>
              <a:rPr lang="es-ES" sz="2450" b="1" dirty="0" smtClean="0"/>
              <a:t>IV.	Contratar oferta con las </a:t>
            </a:r>
            <a:r>
              <a:rPr lang="es-ES" sz="2450" b="1" dirty="0"/>
              <a:t>mejores </a:t>
            </a:r>
            <a:r>
              <a:rPr lang="es-ES" sz="2450" b="1" dirty="0" smtClean="0"/>
              <a:t>condiciones, costo más bajo e </a:t>
            </a:r>
            <a:r>
              <a:rPr lang="es-ES" sz="2450" b="1" dirty="0"/>
              <a:t>incluir todas las comisiones, gastos y </a:t>
            </a:r>
            <a:r>
              <a:rPr lang="es-ES" sz="2450" b="1" dirty="0" smtClean="0"/>
              <a:t>accesorios</a:t>
            </a:r>
            <a:r>
              <a:rPr lang="es-ES" sz="2450" dirty="0" smtClean="0"/>
              <a:t>.</a:t>
            </a:r>
            <a:endParaRPr lang="es-MX" sz="2450" dirty="0"/>
          </a:p>
          <a:p>
            <a:pPr marL="450850" indent="-450850" algn="just">
              <a:spcBef>
                <a:spcPts val="600"/>
              </a:spcBef>
            </a:pPr>
            <a:r>
              <a:rPr lang="es-ES" sz="2450" dirty="0" smtClean="0"/>
              <a:t>	</a:t>
            </a:r>
            <a:r>
              <a:rPr lang="es-ES" sz="2450" b="1" dirty="0" smtClean="0"/>
              <a:t>Comparativo:</a:t>
            </a:r>
            <a:r>
              <a:rPr lang="es-ES" sz="2450" dirty="0" smtClean="0"/>
              <a:t> </a:t>
            </a:r>
            <a:r>
              <a:rPr lang="es-ES" sz="2450" dirty="0"/>
              <a:t>tasa de interés y </a:t>
            </a:r>
            <a:r>
              <a:rPr lang="es-ES" sz="2450" b="1" dirty="0"/>
              <a:t>todos los costos </a:t>
            </a:r>
            <a:r>
              <a:rPr lang="es-ES" sz="2450" b="1" dirty="0" smtClean="0"/>
              <a:t>relacionados (tasa efectiva)</a:t>
            </a:r>
            <a:r>
              <a:rPr lang="es-ES" sz="2450" dirty="0" smtClean="0"/>
              <a:t>, </a:t>
            </a:r>
            <a:r>
              <a:rPr lang="es-ES" sz="2450" dirty="0"/>
              <a:t>y</a:t>
            </a:r>
            <a:endParaRPr lang="es-MX" sz="2450" dirty="0"/>
          </a:p>
          <a:p>
            <a:pPr marL="450850" indent="-450850" algn="just">
              <a:spcBef>
                <a:spcPts val="1800"/>
              </a:spcBef>
            </a:pPr>
            <a:r>
              <a:rPr lang="es-ES" sz="2450" b="1" dirty="0" smtClean="0"/>
              <a:t>V.	</a:t>
            </a:r>
            <a:r>
              <a:rPr lang="es-ES" sz="2450" dirty="0" smtClean="0"/>
              <a:t>Si </a:t>
            </a:r>
            <a:r>
              <a:rPr lang="es-ES" sz="2450" dirty="0"/>
              <a:t>una </a:t>
            </a:r>
            <a:r>
              <a:rPr lang="es-ES" sz="2450" dirty="0" smtClean="0"/>
              <a:t>sola oferta </a:t>
            </a:r>
            <a:r>
              <a:rPr lang="es-ES" sz="2450" dirty="0"/>
              <a:t>no cubre el </a:t>
            </a:r>
            <a:r>
              <a:rPr lang="es-ES" sz="2450" dirty="0" smtClean="0"/>
              <a:t>monto, </a:t>
            </a:r>
            <a:r>
              <a:rPr lang="es-ES" sz="2450" dirty="0"/>
              <a:t>se considerarán </a:t>
            </a:r>
            <a:r>
              <a:rPr lang="es-ES" sz="2450" dirty="0" smtClean="0"/>
              <a:t>otras con </a:t>
            </a:r>
            <a:r>
              <a:rPr lang="es-ES" sz="2450" dirty="0"/>
              <a:t>las mejores condiciones </a:t>
            </a:r>
            <a:r>
              <a:rPr lang="es-ES" sz="2450" dirty="0" smtClean="0"/>
              <a:t>hasta cubrirlo.</a:t>
            </a:r>
            <a:endParaRPr lang="es-MX" sz="245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450" dirty="0" smtClean="0"/>
              <a:t>La </a:t>
            </a:r>
            <a:r>
              <a:rPr lang="es-ES" sz="2450" dirty="0"/>
              <a:t>contratación bajo las mejores condiciones </a:t>
            </a:r>
            <a:r>
              <a:rPr lang="es-ES" sz="2450" dirty="0" smtClean="0"/>
              <a:t>se basará en un </a:t>
            </a:r>
            <a:r>
              <a:rPr lang="es-ES" sz="2450" dirty="0"/>
              <a:t>proceso competitivo </a:t>
            </a:r>
            <a:r>
              <a:rPr lang="es-ES" sz="2450" dirty="0" smtClean="0"/>
              <a:t>de </a:t>
            </a:r>
            <a:r>
              <a:rPr lang="es-ES" sz="2450" dirty="0"/>
              <a:t>por lo menos </a:t>
            </a:r>
            <a:r>
              <a:rPr lang="es-ES" sz="2450" dirty="0" smtClean="0"/>
              <a:t>2 </a:t>
            </a:r>
            <a:r>
              <a:rPr lang="es-ES" sz="2450" dirty="0"/>
              <a:t>instituciones financieras y obtener </a:t>
            </a:r>
            <a:r>
              <a:rPr lang="es-ES" sz="2450" dirty="0" smtClean="0"/>
              <a:t>una </a:t>
            </a:r>
            <a:r>
              <a:rPr lang="es-ES" sz="2450" dirty="0"/>
              <a:t>oferta irrevocable.</a:t>
            </a:r>
            <a:endParaRPr lang="es-MX" sz="245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450" dirty="0" smtClean="0"/>
              <a:t>Se elaborará </a:t>
            </a:r>
            <a:r>
              <a:rPr lang="es-ES" sz="2450" dirty="0"/>
              <a:t>un documento </a:t>
            </a:r>
            <a:r>
              <a:rPr lang="es-ES" sz="2450" dirty="0" smtClean="0"/>
              <a:t>con el </a:t>
            </a:r>
            <a:r>
              <a:rPr lang="es-ES" sz="2450" b="1" dirty="0"/>
              <a:t>análisis comparativo </a:t>
            </a:r>
            <a:r>
              <a:rPr lang="es-ES" sz="2450" dirty="0"/>
              <a:t>de las propuestas y </a:t>
            </a:r>
            <a:r>
              <a:rPr lang="es-ES" sz="2450" dirty="0" smtClean="0"/>
              <a:t>se publicará </a:t>
            </a:r>
            <a:r>
              <a:rPr lang="es-ES" sz="2450" dirty="0"/>
              <a:t>en Internet. (Art. 26)</a:t>
            </a:r>
            <a:endParaRPr lang="es-MX" sz="2450" dirty="0"/>
          </a:p>
        </p:txBody>
      </p:sp>
    </p:spTree>
    <p:extLst>
      <p:ext uri="{BB962C8B-B14F-4D97-AF65-F5344CB8AC3E}">
        <p14:creationId xmlns:p14="http://schemas.microsoft.com/office/powerpoint/2010/main" val="206800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22069"/>
            <a:ext cx="871296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En </a:t>
            </a:r>
            <a:r>
              <a:rPr lang="es-ES" sz="2600" dirty="0" smtClean="0"/>
              <a:t>arrendamientos </a:t>
            </a:r>
            <a:r>
              <a:rPr lang="es-ES" sz="2600" dirty="0"/>
              <a:t>financieros o </a:t>
            </a:r>
            <a:r>
              <a:rPr lang="es-ES" sz="2600" dirty="0" smtClean="0"/>
              <a:t>APP</a:t>
            </a:r>
            <a:r>
              <a:rPr lang="es-ES" sz="2600" dirty="0"/>
              <a:t>, se </a:t>
            </a:r>
            <a:r>
              <a:rPr lang="es-ES" sz="2600" dirty="0" smtClean="0"/>
              <a:t>contratará la que </a:t>
            </a:r>
            <a:r>
              <a:rPr lang="es-ES" sz="2600" dirty="0"/>
              <a:t>presente mejores condiciones de </a:t>
            </a:r>
            <a:r>
              <a:rPr lang="es-ES" sz="2600" dirty="0" smtClean="0"/>
              <a:t>mercado. </a:t>
            </a:r>
            <a:r>
              <a:rPr lang="es-ES" sz="2600" dirty="0"/>
              <a:t>(Art. 27)</a:t>
            </a:r>
            <a:endParaRPr lang="es-MX" sz="2600" dirty="0"/>
          </a:p>
          <a:p>
            <a:pPr marL="273050" indent="-2730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La </a:t>
            </a:r>
            <a:r>
              <a:rPr lang="es-ES" sz="2600" dirty="0"/>
              <a:t>contratación </a:t>
            </a:r>
            <a:r>
              <a:rPr lang="es-ES" sz="2600" dirty="0" smtClean="0"/>
              <a:t>por </a:t>
            </a:r>
            <a:r>
              <a:rPr lang="es-ES" sz="2600" dirty="0"/>
              <a:t>mercado </a:t>
            </a:r>
            <a:r>
              <a:rPr lang="es-ES" sz="2600" dirty="0" smtClean="0"/>
              <a:t>bursátil se fundamentará </a:t>
            </a:r>
            <a:r>
              <a:rPr lang="es-ES" sz="2600" dirty="0"/>
              <a:t>en el documento de </a:t>
            </a:r>
            <a:r>
              <a:rPr lang="es-ES" sz="2600" dirty="0" smtClean="0"/>
              <a:t>colocación y porqué es la más adecuada.</a:t>
            </a:r>
            <a:endParaRPr lang="es-MX" sz="2600" dirty="0"/>
          </a:p>
          <a:p>
            <a:pPr marL="273050" indent="-2730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Comparativo de </a:t>
            </a:r>
            <a:r>
              <a:rPr lang="es-ES" sz="2600" dirty="0"/>
              <a:t>los costos incurridos en emisiones similares en los últimos 36 meses por </a:t>
            </a:r>
            <a:r>
              <a:rPr lang="es-ES" sz="2600" dirty="0" smtClean="0"/>
              <a:t>otros </a:t>
            </a:r>
            <a:r>
              <a:rPr lang="es-ES" sz="2600" dirty="0"/>
              <a:t>Entes </a:t>
            </a:r>
            <a:r>
              <a:rPr lang="es-ES" sz="2600" dirty="0" smtClean="0"/>
              <a:t>Públicos y otras </a:t>
            </a:r>
            <a:r>
              <a:rPr lang="es-ES" sz="2600" dirty="0"/>
              <a:t>opciones </a:t>
            </a:r>
            <a:r>
              <a:rPr lang="es-ES" sz="2600" dirty="0" smtClean="0"/>
              <a:t>contempladas.</a:t>
            </a:r>
            <a:endParaRPr lang="es-MX" sz="2600" dirty="0"/>
          </a:p>
          <a:p>
            <a:pPr marL="273050" indent="-2730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Se entregará </a:t>
            </a:r>
            <a:r>
              <a:rPr lang="es-ES" sz="2600" dirty="0"/>
              <a:t>a la Legislatura </a:t>
            </a:r>
            <a:r>
              <a:rPr lang="es-ES" sz="2600" dirty="0" smtClean="0"/>
              <a:t>copia </a:t>
            </a:r>
            <a:r>
              <a:rPr lang="es-ES" sz="2600" dirty="0"/>
              <a:t>de los documentos de divulgación de la oferta el día hábil siguiente de su presentación a la CNBV, preliminar y definitiva. (Art. 28</a:t>
            </a:r>
            <a:r>
              <a:rPr lang="es-ES" sz="2600" dirty="0" smtClean="0"/>
              <a:t>)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247201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000" b="1" dirty="0" smtClean="0"/>
              <a:t>5. </a:t>
            </a:r>
            <a:r>
              <a:rPr lang="es-ES" sz="2000" b="1" dirty="0"/>
              <a:t>Contratación </a:t>
            </a:r>
            <a:r>
              <a:rPr lang="es-ES" sz="2000" b="1" dirty="0" smtClean="0"/>
              <a:t>Deuda </a:t>
            </a:r>
            <a:r>
              <a:rPr lang="es-ES" sz="2000" b="1" dirty="0"/>
              <a:t>Pública y </a:t>
            </a:r>
            <a:r>
              <a:rPr lang="es-ES" sz="2000" b="1" dirty="0" smtClean="0"/>
              <a:t>Obligaciones </a:t>
            </a:r>
            <a:r>
              <a:rPr lang="es-ES" sz="2000" dirty="0" smtClean="0"/>
              <a:t>(</a:t>
            </a:r>
            <a:r>
              <a:rPr lang="es-ES" sz="2000" dirty="0"/>
              <a:t>Art. 22 a 29)</a:t>
            </a:r>
            <a:endParaRPr lang="es-ES" sz="2000" b="1" dirty="0"/>
          </a:p>
          <a:p>
            <a:pPr algn="ctr" eaLnBrk="1" hangingPunct="1"/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45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618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034147"/>
            <a:ext cx="87129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600" dirty="0"/>
              <a:t>Con excepción </a:t>
            </a:r>
            <a:r>
              <a:rPr lang="es-ES" sz="2600" dirty="0" smtClean="0"/>
              <a:t>del </a:t>
            </a:r>
            <a:r>
              <a:rPr lang="es-ES" sz="2600" dirty="0"/>
              <a:t>mercado bursátil,</a:t>
            </a:r>
            <a:r>
              <a:rPr lang="es-ES" sz="2600" b="1" dirty="0"/>
              <a:t> </a:t>
            </a:r>
            <a:r>
              <a:rPr lang="es-ES" sz="2600" dirty="0"/>
              <a:t>cuando </a:t>
            </a:r>
            <a:r>
              <a:rPr lang="es-ES" sz="2600" dirty="0" smtClean="0"/>
              <a:t>el </a:t>
            </a:r>
            <a:r>
              <a:rPr lang="es-ES" sz="2600" dirty="0"/>
              <a:t>Financiamiento </a:t>
            </a:r>
            <a:r>
              <a:rPr lang="es-ES" sz="2600" b="1" dirty="0"/>
              <a:t>exceda de 100 millones de Udi </a:t>
            </a:r>
            <a:r>
              <a:rPr lang="es-ES" sz="2600" dirty="0"/>
              <a:t>(544 mdp ±), </a:t>
            </a:r>
            <a:r>
              <a:rPr lang="es-ES" sz="2600" dirty="0" smtClean="0"/>
              <a:t>la </a:t>
            </a:r>
            <a:r>
              <a:rPr lang="es-ES" sz="2600" dirty="0"/>
              <a:t>contratación </a:t>
            </a:r>
            <a:r>
              <a:rPr lang="es-ES" sz="2600" dirty="0" smtClean="0"/>
              <a:t>será por </a:t>
            </a:r>
            <a:r>
              <a:rPr lang="es-ES" sz="2600" b="1" dirty="0"/>
              <a:t>licitación pública</a:t>
            </a:r>
            <a:r>
              <a:rPr lang="es-ES" sz="2600" dirty="0"/>
              <a:t>:</a:t>
            </a:r>
            <a:endParaRPr lang="es-MX" sz="2600" dirty="0"/>
          </a:p>
          <a:p>
            <a:pPr marL="355600" indent="-355600" algn="just">
              <a:spcBef>
                <a:spcPts val="3000"/>
              </a:spcBef>
            </a:pPr>
            <a:r>
              <a:rPr lang="es-ES" sz="2600" b="1" dirty="0" smtClean="0"/>
              <a:t>I.	</a:t>
            </a:r>
            <a:r>
              <a:rPr lang="es-ES" sz="2600" dirty="0" smtClean="0"/>
              <a:t>El </a:t>
            </a:r>
            <a:r>
              <a:rPr lang="es-ES" sz="2600" b="1" dirty="0"/>
              <a:t>proceso competitivo </a:t>
            </a:r>
            <a:r>
              <a:rPr lang="es-ES" sz="2600" b="1" dirty="0" smtClean="0"/>
              <a:t>será público y simultáneo</a:t>
            </a:r>
            <a:r>
              <a:rPr lang="es-ES" sz="2600" dirty="0" smtClean="0"/>
              <a:t>. </a:t>
            </a:r>
            <a:r>
              <a:rPr lang="es-ES" sz="2600" dirty="0"/>
              <a:t>Las propuestas se </a:t>
            </a:r>
            <a:r>
              <a:rPr lang="es-ES" sz="2600" dirty="0" smtClean="0"/>
              <a:t>programarán y darán </a:t>
            </a:r>
            <a:r>
              <a:rPr lang="es-ES" sz="2600" dirty="0"/>
              <a:t>a conocer en el momento en que se </a:t>
            </a:r>
            <a:r>
              <a:rPr lang="es-ES" sz="2600" dirty="0" smtClean="0"/>
              <a:t>presenten, </a:t>
            </a:r>
            <a:r>
              <a:rPr lang="es-ES" sz="2600" dirty="0"/>
              <a:t>y</a:t>
            </a:r>
            <a:endParaRPr lang="es-MX" sz="2600" dirty="0"/>
          </a:p>
          <a:p>
            <a:pPr marL="355600" indent="-355600" algn="just">
              <a:spcBef>
                <a:spcPts val="3000"/>
              </a:spcBef>
            </a:pPr>
            <a:r>
              <a:rPr lang="es-ES" sz="2600" b="1" dirty="0" smtClean="0"/>
              <a:t>II.	</a:t>
            </a:r>
            <a:r>
              <a:rPr lang="es-ES" sz="2600" dirty="0" smtClean="0"/>
              <a:t>La </a:t>
            </a:r>
            <a:r>
              <a:rPr lang="es-ES" sz="2600" dirty="0"/>
              <a:t>institución financiera </a:t>
            </a:r>
            <a:r>
              <a:rPr lang="es-ES" sz="2600" dirty="0" smtClean="0"/>
              <a:t>ganadora se </a:t>
            </a:r>
            <a:r>
              <a:rPr lang="es-ES" sz="2600" dirty="0"/>
              <a:t>dará a conocer en un plazo no mayor a 2 días hábiles </a:t>
            </a:r>
            <a:r>
              <a:rPr lang="es-ES" sz="2600" dirty="0" smtClean="0"/>
              <a:t>posteriores, con </a:t>
            </a:r>
            <a:r>
              <a:rPr lang="es-ES" sz="2600" dirty="0"/>
              <a:t>el documento </a:t>
            </a:r>
            <a:r>
              <a:rPr lang="es-ES" sz="2600" dirty="0" smtClean="0"/>
              <a:t>que </a:t>
            </a:r>
            <a:r>
              <a:rPr lang="es-ES" sz="2600" dirty="0"/>
              <a:t>conste la comparación de las </a:t>
            </a:r>
            <a:r>
              <a:rPr lang="es-ES" sz="2600" dirty="0" smtClean="0"/>
              <a:t>propuestas. </a:t>
            </a:r>
            <a:r>
              <a:rPr lang="es-ES" sz="2600" dirty="0"/>
              <a:t>(Art. </a:t>
            </a:r>
            <a:r>
              <a:rPr lang="es-ES" sz="2600" dirty="0" smtClean="0"/>
              <a:t>29)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0" y="260648"/>
            <a:ext cx="9144000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000" b="1" dirty="0" smtClean="0"/>
              <a:t>5. </a:t>
            </a:r>
            <a:r>
              <a:rPr lang="es-ES" sz="2000" b="1" dirty="0"/>
              <a:t>Contratación </a:t>
            </a:r>
            <a:r>
              <a:rPr lang="es-ES" sz="2000" b="1" dirty="0" smtClean="0"/>
              <a:t>Deuda </a:t>
            </a:r>
            <a:r>
              <a:rPr lang="es-ES" sz="2000" b="1" dirty="0"/>
              <a:t>Pública y </a:t>
            </a:r>
            <a:r>
              <a:rPr lang="es-ES" sz="2000" b="1" dirty="0" smtClean="0"/>
              <a:t>Obligaciones </a:t>
            </a:r>
            <a:r>
              <a:rPr lang="es-ES" sz="2000" dirty="0" smtClean="0"/>
              <a:t>(</a:t>
            </a:r>
            <a:r>
              <a:rPr lang="es-ES" sz="2000" dirty="0"/>
              <a:t>Art. 22 a 29)</a:t>
            </a:r>
            <a:endParaRPr lang="es-ES" sz="2000" b="1" dirty="0"/>
          </a:p>
          <a:p>
            <a:pPr algn="ctr" eaLnBrk="1" hangingPunct="1"/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46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817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92696"/>
            <a:ext cx="871296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600" dirty="0"/>
              <a:t>Entidades </a:t>
            </a:r>
            <a:r>
              <a:rPr lang="es-ES" sz="2600" dirty="0" smtClean="0"/>
              <a:t>y </a:t>
            </a:r>
            <a:r>
              <a:rPr lang="es-ES" sz="2600" dirty="0"/>
              <a:t>Municipios podrán contratar </a:t>
            </a:r>
            <a:r>
              <a:rPr lang="es-ES" sz="2600" b="1" dirty="0"/>
              <a:t>Obligaciones a corto plazo (OCC) sin </a:t>
            </a:r>
            <a:r>
              <a:rPr lang="es-ES" sz="2600" b="1" dirty="0" smtClean="0"/>
              <a:t>autorización</a:t>
            </a:r>
            <a:r>
              <a:rPr lang="es-ES" sz="2600" dirty="0" smtClean="0"/>
              <a:t>, cuando:</a:t>
            </a:r>
            <a:endParaRPr lang="es-MX" sz="2600" dirty="0"/>
          </a:p>
          <a:p>
            <a:pPr marL="450850" indent="-450850" algn="just">
              <a:spcBef>
                <a:spcPts val="2400"/>
              </a:spcBef>
            </a:pPr>
            <a:r>
              <a:rPr lang="es-ES" sz="2600" b="1" dirty="0" smtClean="0"/>
              <a:t>I.</a:t>
            </a:r>
            <a:r>
              <a:rPr lang="es-ES" sz="2600" dirty="0"/>
              <a:t>	</a:t>
            </a:r>
            <a:r>
              <a:rPr lang="es-ES" sz="2600" b="1" dirty="0" smtClean="0"/>
              <a:t>Saldo </a:t>
            </a:r>
            <a:r>
              <a:rPr lang="es-ES" sz="2600" b="1" dirty="0"/>
              <a:t>insoluto total </a:t>
            </a:r>
            <a:r>
              <a:rPr lang="es-ES" sz="2600" b="1" dirty="0" smtClean="0"/>
              <a:t>de </a:t>
            </a:r>
            <a:r>
              <a:rPr lang="es-ES" sz="2600" b="1" dirty="0"/>
              <a:t>OCC </a:t>
            </a:r>
            <a:r>
              <a:rPr lang="es-ES" sz="2600" b="1" dirty="0" smtClean="0"/>
              <a:t>no exceda 6.0</a:t>
            </a:r>
            <a:r>
              <a:rPr lang="es-ES" sz="2600" b="1" dirty="0"/>
              <a:t>% de los Ingresos totales</a:t>
            </a:r>
            <a:r>
              <a:rPr lang="es-ES" sz="2600" dirty="0"/>
              <a:t> </a:t>
            </a:r>
            <a:r>
              <a:rPr lang="es-ES" sz="2600" dirty="0" smtClean="0"/>
              <a:t>de LI</a:t>
            </a:r>
            <a:r>
              <a:rPr lang="es-ES" sz="2600" dirty="0"/>
              <a:t>, </a:t>
            </a:r>
            <a:r>
              <a:rPr lang="es-ES" sz="2600" b="1" dirty="0"/>
              <a:t>sin </a:t>
            </a:r>
            <a:r>
              <a:rPr lang="es-ES" sz="2600" b="1" dirty="0" smtClean="0"/>
              <a:t>Financiamiento Neto</a:t>
            </a:r>
            <a:r>
              <a:rPr lang="es-ES" sz="2600" dirty="0" smtClean="0"/>
              <a:t>;</a:t>
            </a:r>
            <a:endParaRPr lang="es-MX" sz="2600" dirty="0"/>
          </a:p>
          <a:p>
            <a:pPr marL="450850" indent="-450850" algn="just">
              <a:spcBef>
                <a:spcPts val="2400"/>
              </a:spcBef>
            </a:pPr>
            <a:r>
              <a:rPr lang="es-ES" sz="2600" b="1" dirty="0" smtClean="0"/>
              <a:t>II.	Pagarlas totalmente </a:t>
            </a:r>
            <a:r>
              <a:rPr lang="es-ES" sz="2600" b="1" dirty="0"/>
              <a:t>a más tardar 3 meses antes de que concluya el </a:t>
            </a:r>
            <a:r>
              <a:rPr lang="es-ES" sz="2600" b="1" dirty="0" smtClean="0"/>
              <a:t>gobierno. No </a:t>
            </a:r>
            <a:r>
              <a:rPr lang="es-ES" sz="2600" b="1" dirty="0"/>
              <a:t>contratar </a:t>
            </a:r>
            <a:r>
              <a:rPr lang="es-ES" sz="2600" b="1" dirty="0" smtClean="0"/>
              <a:t>+ OCC </a:t>
            </a:r>
            <a:r>
              <a:rPr lang="es-ES" sz="2600" b="1" dirty="0"/>
              <a:t>durante </a:t>
            </a:r>
            <a:r>
              <a:rPr lang="es-ES" sz="2600" b="1" dirty="0" smtClean="0"/>
              <a:t>los </a:t>
            </a:r>
            <a:r>
              <a:rPr lang="es-ES" sz="2600" b="1" dirty="0"/>
              <a:t>últimos 3 meses;</a:t>
            </a:r>
            <a:endParaRPr lang="es-MX" sz="2600" dirty="0"/>
          </a:p>
          <a:p>
            <a:pPr marL="450850" indent="-450850" algn="just">
              <a:spcBef>
                <a:spcPts val="2400"/>
              </a:spcBef>
            </a:pPr>
            <a:r>
              <a:rPr lang="es-ES" sz="2600" b="1" dirty="0" smtClean="0"/>
              <a:t>III.	</a:t>
            </a:r>
            <a:r>
              <a:rPr lang="es-ES" sz="2600" dirty="0" smtClean="0"/>
              <a:t>Ser</a:t>
            </a:r>
            <a:r>
              <a:rPr lang="es-ES" sz="2600" b="1" dirty="0" smtClean="0"/>
              <a:t> </a:t>
            </a:r>
            <a:r>
              <a:rPr lang="es-ES" sz="2600" b="1" dirty="0"/>
              <a:t>quirografarias</a:t>
            </a:r>
            <a:r>
              <a:rPr lang="es-ES" sz="2600" dirty="0"/>
              <a:t> (sin garantía), y</a:t>
            </a:r>
            <a:endParaRPr lang="es-MX" sz="2600" dirty="0"/>
          </a:p>
          <a:p>
            <a:pPr marL="450850" indent="-450850" algn="just">
              <a:spcBef>
                <a:spcPts val="2400"/>
              </a:spcBef>
            </a:pPr>
            <a:r>
              <a:rPr lang="es-ES" sz="2600" b="1" dirty="0" smtClean="0"/>
              <a:t>IV.	</a:t>
            </a:r>
            <a:r>
              <a:rPr lang="es-ES" sz="2600" dirty="0" smtClean="0"/>
              <a:t>Ser </a:t>
            </a:r>
            <a:r>
              <a:rPr lang="es-ES" sz="2600" b="1" dirty="0"/>
              <a:t>inscritas en el RPU</a:t>
            </a:r>
            <a:r>
              <a:rPr lang="es-ES" sz="2600" dirty="0"/>
              <a:t>.</a:t>
            </a:r>
            <a:endParaRPr lang="es-MX" sz="26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600" b="1" dirty="0" smtClean="0"/>
              <a:t>Se </a:t>
            </a:r>
            <a:r>
              <a:rPr lang="es-ES" sz="2600" b="1" dirty="0"/>
              <a:t>contratarán </a:t>
            </a:r>
            <a:r>
              <a:rPr lang="es-ES" sz="2600" b="1" dirty="0" smtClean="0"/>
              <a:t>en </a:t>
            </a:r>
            <a:r>
              <a:rPr lang="es-ES" sz="2600" b="1" dirty="0"/>
              <a:t>las mejores </a:t>
            </a:r>
            <a:r>
              <a:rPr lang="es-ES" sz="2600" b="1" dirty="0" smtClean="0"/>
              <a:t>condiciones</a:t>
            </a:r>
            <a:r>
              <a:rPr lang="es-ES" sz="2600" dirty="0" smtClean="0"/>
              <a:t>. </a:t>
            </a:r>
            <a:r>
              <a:rPr lang="es-ES" sz="2600" dirty="0"/>
              <a:t>(Art. 30</a:t>
            </a:r>
            <a:r>
              <a:rPr lang="es-ES" sz="2600" dirty="0" smtClean="0"/>
              <a:t>)</a:t>
            </a:r>
            <a:r>
              <a:rPr lang="es-ES" sz="2600" b="1" dirty="0" smtClean="0"/>
              <a:t>	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188640"/>
            <a:ext cx="8676456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000" b="1" dirty="0" smtClean="0"/>
              <a:t>6. </a:t>
            </a:r>
            <a:r>
              <a:rPr lang="es-ES" sz="2000" b="1" dirty="0"/>
              <a:t>Contratación de Obligaciones a </a:t>
            </a:r>
            <a:r>
              <a:rPr lang="es-ES" sz="2000" b="1" u="heavy" dirty="0"/>
              <a:t>Corto Plazo</a:t>
            </a:r>
            <a:r>
              <a:rPr lang="es-ES" sz="2000" b="1" dirty="0"/>
              <a:t> (Art. 30 a 32)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47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98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177582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b="1" dirty="0" smtClean="0"/>
              <a:t>OCC </a:t>
            </a:r>
            <a:r>
              <a:rPr lang="es-ES" sz="2700" b="1" dirty="0"/>
              <a:t>se destinarán exclusivamente a necesidades de corto plazo por </a:t>
            </a:r>
            <a:r>
              <a:rPr lang="es-ES" sz="2700" b="1" dirty="0" smtClean="0"/>
              <a:t>falta de </a:t>
            </a:r>
            <a:r>
              <a:rPr lang="es-ES" sz="2700" b="1" dirty="0"/>
              <a:t>liquidez temporal</a:t>
            </a:r>
            <a:r>
              <a:rPr lang="es-ES" sz="2700" dirty="0"/>
              <a:t>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Las Entidades </a:t>
            </a:r>
            <a:r>
              <a:rPr lang="es-ES" sz="2700" dirty="0" smtClean="0"/>
              <a:t>y Municipios </a:t>
            </a:r>
            <a:r>
              <a:rPr lang="es-ES" sz="2700" dirty="0"/>
              <a:t>reportarán trimestralmente y en la cuenta pública </a:t>
            </a:r>
            <a:r>
              <a:rPr lang="es-ES" sz="2700" dirty="0" smtClean="0"/>
              <a:t>las OCC.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 smtClean="0"/>
              <a:t>Incluir </a:t>
            </a:r>
            <a:r>
              <a:rPr lang="es-ES" sz="2700" dirty="0"/>
              <a:t>la </a:t>
            </a:r>
            <a:r>
              <a:rPr lang="es-ES" sz="2700" b="1" dirty="0"/>
              <a:t>tasa efectiva de las </a:t>
            </a:r>
            <a:r>
              <a:rPr lang="es-ES" sz="2700" b="1" dirty="0" smtClean="0"/>
              <a:t>OCC </a:t>
            </a:r>
            <a:r>
              <a:rPr lang="es-ES" sz="2700" dirty="0" smtClean="0"/>
              <a:t>- SHCP. </a:t>
            </a:r>
            <a:r>
              <a:rPr lang="es-ES" sz="2700" dirty="0"/>
              <a:t>(Art. 31)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Las OCC no se Refinanciarán o Reestructurarán a plazos mayores a un año, salvo las </a:t>
            </a:r>
            <a:r>
              <a:rPr lang="es-ES" sz="2700" dirty="0" smtClean="0"/>
              <a:t>de </a:t>
            </a:r>
            <a:r>
              <a:rPr lang="es-ES" sz="2700" dirty="0"/>
              <a:t>Inversión pública </a:t>
            </a:r>
            <a:r>
              <a:rPr lang="es-ES" sz="2700" dirty="0" smtClean="0"/>
              <a:t>productiva. </a:t>
            </a:r>
            <a:r>
              <a:rPr lang="es-ES" sz="2700" dirty="0"/>
              <a:t>(Art. </a:t>
            </a:r>
            <a:r>
              <a:rPr lang="es-ES" sz="2700" dirty="0" smtClean="0"/>
              <a:t>32)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188640"/>
            <a:ext cx="8676456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 eaLnBrk="1" hangingPunct="1"/>
            <a:r>
              <a:rPr lang="es-MX" sz="2000" b="1" dirty="0" smtClean="0"/>
              <a:t>6. </a:t>
            </a:r>
            <a:r>
              <a:rPr lang="es-ES" sz="2000" b="1" dirty="0"/>
              <a:t>Contratación de Obligaciones a Corto Plazo (Art. 30 a 32)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48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639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548680"/>
            <a:ext cx="896448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/>
            <a:r>
              <a:rPr lang="es-ES" sz="2200" b="1" dirty="0" smtClean="0"/>
              <a:t>I.</a:t>
            </a:r>
            <a:r>
              <a:rPr lang="es-ES" sz="2200" dirty="0"/>
              <a:t>	</a:t>
            </a:r>
            <a:r>
              <a:rPr lang="es-ES" sz="2200" dirty="0" smtClean="0"/>
              <a:t>Aprobación del Congreso, LDFEFM </a:t>
            </a:r>
            <a:r>
              <a:rPr lang="es-ES" sz="2200" dirty="0"/>
              <a:t>y </a:t>
            </a:r>
            <a:r>
              <a:rPr lang="es-ES" sz="2200" dirty="0" smtClean="0"/>
              <a:t>directrices </a:t>
            </a:r>
            <a:r>
              <a:rPr lang="es-ES" sz="2200" dirty="0"/>
              <a:t>de la SHCP;</a:t>
            </a:r>
            <a:endParaRPr lang="es-MX" sz="2200" dirty="0"/>
          </a:p>
          <a:p>
            <a:pPr marL="355600" indent="-355600" algn="just">
              <a:spcBef>
                <a:spcPts val="1200"/>
              </a:spcBef>
            </a:pPr>
            <a:r>
              <a:rPr lang="es-ES" sz="2200" b="1" dirty="0" smtClean="0"/>
              <a:t>II.	</a:t>
            </a:r>
            <a:r>
              <a:rPr lang="es-ES" sz="2200" dirty="0" smtClean="0"/>
              <a:t>Las </a:t>
            </a:r>
            <a:r>
              <a:rPr lang="es-ES" sz="2200" b="1" dirty="0"/>
              <a:t>obras </a:t>
            </a:r>
            <a:r>
              <a:rPr lang="es-ES" sz="2200" b="1" dirty="0" smtClean="0"/>
              <a:t>financiadas </a:t>
            </a:r>
            <a:r>
              <a:rPr lang="es-ES" sz="2200" dirty="0" smtClean="0"/>
              <a:t>deberán</a:t>
            </a:r>
            <a:r>
              <a:rPr lang="es-ES" sz="2200" dirty="0"/>
              <a:t>:</a:t>
            </a:r>
            <a:endParaRPr lang="es-MX" sz="2200" dirty="0"/>
          </a:p>
          <a:p>
            <a:pPr marL="804863" indent="-449263" algn="just"/>
            <a:r>
              <a:rPr lang="es-ES" sz="2200" b="1" dirty="0" smtClean="0"/>
              <a:t>a)</a:t>
            </a:r>
            <a:r>
              <a:rPr lang="es-ES" sz="2200" dirty="0"/>
              <a:t>	</a:t>
            </a:r>
            <a:r>
              <a:rPr lang="es-ES" sz="2200" dirty="0" smtClean="0"/>
              <a:t>Producir </a:t>
            </a:r>
            <a:r>
              <a:rPr lang="es-ES" sz="2200" dirty="0"/>
              <a:t>directamente un incremento en los </a:t>
            </a:r>
            <a:r>
              <a:rPr lang="es-ES" sz="2200" dirty="0" smtClean="0"/>
              <a:t>ingresos;</a:t>
            </a:r>
            <a:endParaRPr lang="es-MX" sz="2200" dirty="0"/>
          </a:p>
          <a:p>
            <a:pPr marL="804863" indent="-449263" algn="just"/>
            <a:r>
              <a:rPr lang="es-ES" sz="2200" b="1" dirty="0" smtClean="0"/>
              <a:t>b)</a:t>
            </a:r>
            <a:r>
              <a:rPr lang="es-ES" sz="2200" dirty="0"/>
              <a:t>	</a:t>
            </a:r>
            <a:r>
              <a:rPr lang="es-ES" sz="2200" dirty="0" smtClean="0"/>
              <a:t>Aprobarse </a:t>
            </a:r>
            <a:r>
              <a:rPr lang="es-ES" sz="2200" dirty="0"/>
              <a:t>en el PE de </a:t>
            </a:r>
            <a:r>
              <a:rPr lang="es-ES" sz="2200" dirty="0" smtClean="0"/>
              <a:t>CDMX </a:t>
            </a:r>
            <a:r>
              <a:rPr lang="es-ES" sz="2200" dirty="0"/>
              <a:t>para el ejercicio fiscal;</a:t>
            </a:r>
            <a:endParaRPr lang="es-MX" sz="2200" dirty="0"/>
          </a:p>
          <a:p>
            <a:pPr marL="804863" indent="-449263" algn="just"/>
            <a:r>
              <a:rPr lang="es-ES" sz="2200" b="1" dirty="0" smtClean="0"/>
              <a:t>c)</a:t>
            </a:r>
            <a:r>
              <a:rPr lang="es-ES" sz="2200" dirty="0"/>
              <a:t>	</a:t>
            </a:r>
            <a:r>
              <a:rPr lang="es-ES" sz="2200" dirty="0" smtClean="0"/>
              <a:t>Apegarse </a:t>
            </a:r>
            <a:r>
              <a:rPr lang="es-ES" sz="2200" dirty="0"/>
              <a:t>a las disposiciones legales aplicables, y</a:t>
            </a:r>
            <a:endParaRPr lang="es-MX" sz="2200" dirty="0"/>
          </a:p>
          <a:p>
            <a:pPr marL="804863" indent="-449263" algn="just"/>
            <a:r>
              <a:rPr lang="es-ES" sz="2200" b="1" dirty="0" smtClean="0"/>
              <a:t>d)</a:t>
            </a:r>
            <a:r>
              <a:rPr lang="es-ES" sz="2200" dirty="0" smtClean="0"/>
              <a:t>	Tener </a:t>
            </a:r>
            <a:r>
              <a:rPr lang="es-ES" sz="2200" dirty="0"/>
              <a:t>registro </a:t>
            </a:r>
            <a:r>
              <a:rPr lang="es-ES" sz="2200" dirty="0" smtClean="0"/>
              <a:t>en </a:t>
            </a:r>
            <a:r>
              <a:rPr lang="es-ES" sz="2200" dirty="0"/>
              <a:t>la cartera de inversión </a:t>
            </a:r>
            <a:r>
              <a:rPr lang="es-ES" sz="2200" dirty="0" smtClean="0"/>
              <a:t>SHCP;</a:t>
            </a:r>
            <a:endParaRPr lang="es-MX" sz="2200" dirty="0"/>
          </a:p>
          <a:p>
            <a:pPr marL="450850" indent="-450850" algn="just">
              <a:spcBef>
                <a:spcPts val="1200"/>
              </a:spcBef>
            </a:pPr>
            <a:r>
              <a:rPr lang="es-ES" sz="2200" b="1" dirty="0" smtClean="0"/>
              <a:t>III.</a:t>
            </a:r>
            <a:r>
              <a:rPr lang="es-ES" sz="2200" dirty="0" smtClean="0"/>
              <a:t>	Mejores </a:t>
            </a:r>
            <a:r>
              <a:rPr lang="es-ES" sz="2200" dirty="0"/>
              <a:t>condiciones de </a:t>
            </a:r>
            <a:r>
              <a:rPr lang="es-ES" sz="2200" dirty="0" smtClean="0"/>
              <a:t>mercado, no afectar fuentes </a:t>
            </a:r>
            <a:r>
              <a:rPr lang="es-ES" sz="2200" dirty="0"/>
              <a:t>de </a:t>
            </a:r>
            <a:r>
              <a:rPr lang="es-ES" sz="2200" dirty="0" smtClean="0"/>
              <a:t>financiamiento;</a:t>
            </a:r>
            <a:endParaRPr lang="es-MX" sz="2200" dirty="0"/>
          </a:p>
          <a:p>
            <a:pPr marL="450850" indent="-450850" algn="just">
              <a:spcBef>
                <a:spcPts val="1200"/>
              </a:spcBef>
            </a:pPr>
            <a:r>
              <a:rPr lang="es-ES" sz="2200" b="1" dirty="0" smtClean="0"/>
              <a:t>IV.</a:t>
            </a:r>
            <a:r>
              <a:rPr lang="es-ES" sz="2200" dirty="0"/>
              <a:t>	</a:t>
            </a:r>
            <a:r>
              <a:rPr lang="es-ES" sz="2200" dirty="0" smtClean="0"/>
              <a:t>Los </a:t>
            </a:r>
            <a:r>
              <a:rPr lang="es-ES" sz="2200" dirty="0"/>
              <a:t>desembolsos </a:t>
            </a:r>
            <a:r>
              <a:rPr lang="es-ES" sz="2200" dirty="0" smtClean="0"/>
              <a:t>y </a:t>
            </a:r>
            <a:r>
              <a:rPr lang="es-ES" sz="2200" dirty="0"/>
              <a:t>su ritmo </a:t>
            </a:r>
            <a:r>
              <a:rPr lang="es-ES" sz="2200" dirty="0" smtClean="0"/>
              <a:t>= ministraciones obras </a:t>
            </a:r>
            <a:r>
              <a:rPr lang="es-ES" sz="2200" dirty="0"/>
              <a:t>y </a:t>
            </a:r>
            <a:r>
              <a:rPr lang="es-ES" sz="2200" dirty="0" smtClean="0"/>
              <a:t>su </a:t>
            </a:r>
            <a:r>
              <a:rPr lang="es-ES" sz="2200" dirty="0"/>
              <a:t>pago;</a:t>
            </a:r>
            <a:endParaRPr lang="es-MX" sz="2200" dirty="0"/>
          </a:p>
          <a:p>
            <a:pPr marL="444500" indent="-444500" algn="just">
              <a:spcBef>
                <a:spcPts val="1200"/>
              </a:spcBef>
            </a:pPr>
            <a:r>
              <a:rPr lang="es-ES" sz="2200" b="1" dirty="0" smtClean="0"/>
              <a:t>V. </a:t>
            </a:r>
            <a:r>
              <a:rPr lang="es-ES" sz="2200" dirty="0" smtClean="0"/>
              <a:t>	Se informará trimestralmente al Congreso;</a:t>
            </a:r>
          </a:p>
          <a:p>
            <a:pPr marL="450850" indent="-450850" algn="just">
              <a:spcBef>
                <a:spcPts val="600"/>
              </a:spcBef>
            </a:pPr>
            <a:r>
              <a:rPr lang="es-ES" sz="2300" b="1" dirty="0"/>
              <a:t>VI.	</a:t>
            </a:r>
            <a:r>
              <a:rPr lang="es-ES" sz="2200" b="1" dirty="0" smtClean="0"/>
              <a:t>ASF y EFSL</a:t>
            </a:r>
            <a:r>
              <a:rPr lang="es-ES" sz="2200" b="1" dirty="0"/>
              <a:t>, auditará contratos y operaciones de Financiamiento, </a:t>
            </a:r>
            <a:r>
              <a:rPr lang="es-ES" sz="2200" b="1" dirty="0" smtClean="0"/>
              <a:t>destino </a:t>
            </a:r>
            <a:r>
              <a:rPr lang="es-ES" sz="2200" b="1" dirty="0"/>
              <a:t>y cumplimiento normativo;</a:t>
            </a:r>
            <a:endParaRPr lang="es-MX" sz="2200" dirty="0"/>
          </a:p>
          <a:p>
            <a:pPr algn="just">
              <a:spcBef>
                <a:spcPts val="600"/>
              </a:spcBef>
            </a:pPr>
            <a:r>
              <a:rPr lang="es-ES" sz="2200" b="1" dirty="0"/>
              <a:t>VIII.</a:t>
            </a:r>
            <a:r>
              <a:rPr lang="es-ES" sz="2200" dirty="0"/>
              <a:t> Informes trimestrales con un apartado de Deuda:</a:t>
            </a:r>
            <a:endParaRPr lang="es-MX" sz="2200" dirty="0"/>
          </a:p>
          <a:p>
            <a:pPr marL="355600" indent="-355600" algn="just">
              <a:spcBef>
                <a:spcPts val="600"/>
              </a:spcBef>
            </a:pPr>
            <a:r>
              <a:rPr lang="es-ES" sz="2200" b="1" dirty="0"/>
              <a:t>IX.</a:t>
            </a:r>
            <a:r>
              <a:rPr lang="es-ES" sz="2200" dirty="0"/>
              <a:t> </a:t>
            </a:r>
            <a:r>
              <a:rPr lang="es-ES" sz="2200" dirty="0" smtClean="0"/>
              <a:t>Se </a:t>
            </a:r>
            <a:r>
              <a:rPr lang="es-ES" sz="2200" dirty="0"/>
              <a:t>remitirá al Congreso </a:t>
            </a:r>
            <a:r>
              <a:rPr lang="es-ES" sz="2200" dirty="0" smtClean="0"/>
              <a:t>el </a:t>
            </a:r>
            <a:r>
              <a:rPr lang="es-ES" sz="2200" dirty="0"/>
              <a:t>programa de colocación de la </a:t>
            </a:r>
            <a:r>
              <a:rPr lang="es-ES" sz="2200" dirty="0" smtClean="0"/>
              <a:t>Deuda. </a:t>
            </a:r>
            <a:r>
              <a:rPr lang="es-ES" sz="2200" dirty="0"/>
              <a:t>(Art. 33</a:t>
            </a:r>
            <a:r>
              <a:rPr lang="es-ES" sz="2200" dirty="0" smtClean="0"/>
              <a:t>)</a:t>
            </a:r>
            <a:endParaRPr lang="es-MX" sz="22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27584" y="116632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7. </a:t>
            </a:r>
            <a:r>
              <a:rPr lang="es-ES" sz="2000" b="1" dirty="0"/>
              <a:t>Contratación de Deuda Pública por la </a:t>
            </a:r>
            <a:r>
              <a:rPr lang="es-ES" sz="2000" b="1" dirty="0" smtClean="0"/>
              <a:t>CDMX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49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137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4739" y="764704"/>
            <a:ext cx="878497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MX" sz="2600" dirty="0" smtClean="0"/>
              <a:t>Establecer </a:t>
            </a:r>
            <a:r>
              <a:rPr lang="es-MX" sz="2600" dirty="0"/>
              <a:t>criterios generales de </a:t>
            </a:r>
            <a:r>
              <a:rPr lang="es-MX" sz="2600" b="1" dirty="0"/>
              <a:t>responsabilidad hacendaria y financiera</a:t>
            </a:r>
            <a:r>
              <a:rPr lang="es-MX" sz="2600" dirty="0"/>
              <a:t> que regirán a las Entidades Federativas, los Municipios y sus Entes Públicos, para un </a:t>
            </a:r>
            <a:r>
              <a:rPr lang="es-MX" sz="2600" b="1" u="sng" dirty="0"/>
              <a:t>manejo sostenible de las finanzas públicas</a:t>
            </a:r>
            <a:r>
              <a:rPr lang="es-MX" sz="2600" dirty="0" smtClean="0"/>
              <a:t>.(</a:t>
            </a:r>
            <a:r>
              <a:rPr lang="es-MX" sz="2600" dirty="0"/>
              <a:t>Art. 1</a:t>
            </a:r>
            <a:r>
              <a:rPr lang="es-MX" sz="2600" dirty="0" smtClean="0"/>
              <a:t>)</a:t>
            </a:r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MX" sz="2600" b="1" dirty="0" smtClean="0"/>
              <a:t>CPEUM</a:t>
            </a:r>
            <a:endParaRPr lang="es-MX" sz="2600" b="1" dirty="0"/>
          </a:p>
          <a:p>
            <a:pPr marL="268288" indent="-268288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MX" sz="2600" b="1" dirty="0" smtClean="0"/>
              <a:t>Art. 134.- </a:t>
            </a:r>
            <a:r>
              <a:rPr lang="es-MX" sz="2600" dirty="0" smtClean="0"/>
              <a:t>principios administración de recursos;</a:t>
            </a:r>
          </a:p>
          <a:p>
            <a:pPr marL="806450" indent="-538163" algn="just">
              <a:buFont typeface="Wingdings 3" panose="05040102010807070707" pitchFamily="18" charset="2"/>
              <a:buChar char="&quot;"/>
            </a:pPr>
            <a:r>
              <a:rPr lang="es-MX" sz="2600" dirty="0" smtClean="0"/>
              <a:t>Objetivos, destino, resultados – evaluación;</a:t>
            </a:r>
          </a:p>
          <a:p>
            <a:pPr marL="806450" indent="-538163" algn="just">
              <a:buFont typeface="Wingdings 3" panose="05040102010807070707" pitchFamily="18" charset="2"/>
              <a:buChar char="&quot;"/>
            </a:pPr>
            <a:r>
              <a:rPr lang="es-MX" sz="2600" dirty="0" smtClean="0"/>
              <a:t>Planeación, programación-presupuesto-gasto.</a:t>
            </a:r>
          </a:p>
          <a:p>
            <a:pPr marL="268288" indent="-268288" algn="just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s-MX" sz="2600" b="1" dirty="0" smtClean="0"/>
              <a:t>Art. 25, 2º p.</a:t>
            </a:r>
          </a:p>
          <a:p>
            <a:pPr marL="806450" indent="-538163" algn="just">
              <a:buFont typeface="Wingdings 3" panose="05040102010807070707" pitchFamily="18" charset="2"/>
              <a:buChar char="&quot;"/>
            </a:pPr>
            <a:r>
              <a:rPr lang="es-MX" sz="2600" dirty="0"/>
              <a:t>El </a:t>
            </a:r>
            <a:r>
              <a:rPr lang="es-MX" sz="2600" b="1" dirty="0"/>
              <a:t>Estado velará </a:t>
            </a:r>
            <a:r>
              <a:rPr lang="es-MX" sz="2600" b="1" dirty="0" smtClean="0"/>
              <a:t>por la </a:t>
            </a:r>
            <a:r>
              <a:rPr lang="es-MX" sz="2600" b="1" u="sng" dirty="0"/>
              <a:t>estabilidad de las finanzas públicas y del sistema financiero</a:t>
            </a:r>
            <a:r>
              <a:rPr lang="es-MX" sz="2600" b="1" dirty="0"/>
              <a:t>.</a:t>
            </a:r>
          </a:p>
          <a:p>
            <a:pPr marL="273050" indent="-273050" algn="just">
              <a:buFont typeface="Arial" panose="020B0604020202020204" pitchFamily="34" charset="0"/>
              <a:buChar char="•"/>
            </a:pPr>
            <a:endParaRPr lang="es-MX" sz="2600" dirty="0"/>
          </a:p>
          <a:p>
            <a:pPr marL="273050" indent="-273050" algn="just">
              <a:buFont typeface="Arial" panose="020B0604020202020204" pitchFamily="34" charset="0"/>
              <a:buChar char="•"/>
            </a:pPr>
            <a:endParaRPr lang="es-MX" sz="2600" dirty="0" smtClean="0"/>
          </a:p>
          <a:p>
            <a:pPr marL="273050" indent="-273050" algn="just">
              <a:buFont typeface="Arial" panose="020B0604020202020204" pitchFamily="34" charset="0"/>
              <a:buChar char="•"/>
            </a:pPr>
            <a:endParaRPr lang="es-MX" sz="2600" dirty="0"/>
          </a:p>
          <a:p>
            <a:pPr marL="273050" indent="-273050" algn="just">
              <a:buFont typeface="Arial" panose="020B0604020202020204" pitchFamily="34" charset="0"/>
              <a:buChar char="•"/>
            </a:pP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642392" y="101613"/>
            <a:ext cx="7931224" cy="5190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 smtClean="0"/>
              <a:t>1. Objeto.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63825"/>
            <a:ext cx="8712968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500" dirty="0" smtClean="0"/>
              <a:t>SHCP </a:t>
            </a:r>
            <a:r>
              <a:rPr lang="es-ES" sz="2500" dirty="0"/>
              <a:t>podrá otorgar </a:t>
            </a:r>
            <a:r>
              <a:rPr lang="es-ES" sz="2500" b="1" dirty="0" smtClean="0"/>
              <a:t>garantía </a:t>
            </a:r>
            <a:r>
              <a:rPr lang="es-ES" sz="2500" b="1" dirty="0"/>
              <a:t>del </a:t>
            </a:r>
            <a:r>
              <a:rPr lang="es-ES" sz="2500" b="1" dirty="0" smtClean="0"/>
              <a:t>GF </a:t>
            </a:r>
            <a:r>
              <a:rPr lang="es-ES" sz="2500" dirty="0"/>
              <a:t>a </a:t>
            </a:r>
            <a:r>
              <a:rPr lang="es-ES" sz="2500" dirty="0" smtClean="0"/>
              <a:t>Obligaciones </a:t>
            </a:r>
            <a:r>
              <a:rPr lang="es-ES" sz="2500" dirty="0"/>
              <a:t>constitutivas de Deuda </a:t>
            </a:r>
            <a:r>
              <a:rPr lang="es-ES" sz="2500" dirty="0" smtClean="0"/>
              <a:t>de </a:t>
            </a:r>
            <a:r>
              <a:rPr lang="es-ES" sz="2500" dirty="0"/>
              <a:t>los Estados y los Municipios.</a:t>
            </a:r>
            <a:endParaRPr lang="es-MX" sz="25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500" b="1" dirty="0"/>
              <a:t>Sólo </a:t>
            </a:r>
            <a:r>
              <a:rPr lang="es-ES" sz="2500" b="1" dirty="0" smtClean="0"/>
              <a:t>podrán adherirse </a:t>
            </a:r>
            <a:r>
              <a:rPr lang="es-ES" sz="2500" dirty="0" smtClean="0"/>
              <a:t>los Estados </a:t>
            </a:r>
            <a:r>
              <a:rPr lang="es-ES" sz="2500" dirty="0"/>
              <a:t>y Municipios que:</a:t>
            </a:r>
            <a:endParaRPr lang="es-MX" sz="2500" dirty="0"/>
          </a:p>
          <a:p>
            <a:pPr marL="627063" indent="-354013" algn="just">
              <a:spcBef>
                <a:spcPts val="900"/>
              </a:spcBef>
            </a:pPr>
            <a:r>
              <a:rPr lang="es-ES" sz="2500" b="1" dirty="0" smtClean="0"/>
              <a:t>I.	</a:t>
            </a:r>
            <a:r>
              <a:rPr lang="es-ES" sz="2500" dirty="0" smtClean="0"/>
              <a:t>Hayan </a:t>
            </a:r>
            <a:r>
              <a:rPr lang="es-ES" sz="2500" b="1" dirty="0"/>
              <a:t>celebrado convenio </a:t>
            </a:r>
            <a:r>
              <a:rPr lang="es-ES" sz="2500" dirty="0"/>
              <a:t>con la SHCP, y</a:t>
            </a:r>
            <a:endParaRPr lang="es-MX" sz="2500" dirty="0"/>
          </a:p>
          <a:p>
            <a:pPr marL="627063" indent="-354013" algn="just">
              <a:spcBef>
                <a:spcPts val="900"/>
              </a:spcBef>
            </a:pPr>
            <a:r>
              <a:rPr lang="es-ES" sz="2500" b="1" dirty="0" smtClean="0"/>
              <a:t>II.	Afecten </a:t>
            </a:r>
            <a:r>
              <a:rPr lang="es-ES" sz="2500" b="1" dirty="0"/>
              <a:t>participaciones </a:t>
            </a:r>
            <a:r>
              <a:rPr lang="es-ES" sz="2500" b="1" dirty="0" smtClean="0"/>
              <a:t>suficientes </a:t>
            </a:r>
            <a:r>
              <a:rPr lang="es-ES" sz="2500" dirty="0"/>
              <a:t>conforme a LCF, bajo un vehículo específico de pago. (Art. 34)</a:t>
            </a:r>
            <a:endParaRPr lang="es-MX" sz="2500" dirty="0"/>
          </a:p>
          <a:p>
            <a:pPr marL="273050" indent="-273050" algn="just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s-ES" sz="2500" dirty="0"/>
              <a:t>El saldo de la DEG </a:t>
            </a:r>
            <a:r>
              <a:rPr lang="es-ES" sz="2500" b="1" dirty="0" smtClean="0"/>
              <a:t>no excederá 3.5% del </a:t>
            </a:r>
            <a:r>
              <a:rPr lang="es-ES" sz="2500" b="1" dirty="0"/>
              <a:t>PIB</a:t>
            </a:r>
            <a:r>
              <a:rPr lang="es-ES" sz="2500" dirty="0"/>
              <a:t> nominal nacional del ejercicio fiscal anterior </a:t>
            </a:r>
            <a:r>
              <a:rPr lang="es-ES" sz="2500" dirty="0" smtClean="0"/>
              <a:t>- INEGI</a:t>
            </a:r>
            <a:r>
              <a:rPr lang="es-ES" sz="2500" dirty="0"/>
              <a:t>.</a:t>
            </a:r>
            <a:endParaRPr lang="es-MX" sz="2500" dirty="0"/>
          </a:p>
          <a:p>
            <a:pPr marL="273050" indent="-273050" algn="just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s-ES" sz="2500" dirty="0" smtClean="0"/>
              <a:t>Con variación </a:t>
            </a:r>
            <a:r>
              <a:rPr lang="es-ES" sz="2500" dirty="0"/>
              <a:t>nominal negativa del PIB, el monto avalado será </a:t>
            </a:r>
            <a:r>
              <a:rPr lang="es-ES" sz="2500" dirty="0" smtClean="0"/>
              <a:t>equivalente </a:t>
            </a:r>
            <a:r>
              <a:rPr lang="es-ES" sz="2500" dirty="0"/>
              <a:t>al del cierre del ejercicio anterior.</a:t>
            </a:r>
            <a:endParaRPr lang="es-MX" sz="2500" dirty="0"/>
          </a:p>
          <a:p>
            <a:pPr marL="273050" indent="-273050" algn="just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s-ES" sz="2500" dirty="0" smtClean="0"/>
              <a:t>Con </a:t>
            </a:r>
            <a:r>
              <a:rPr lang="es-ES" sz="2500" dirty="0"/>
              <a:t>variaciones en el PIB </a:t>
            </a:r>
            <a:r>
              <a:rPr lang="es-ES" sz="2500" dirty="0" smtClean="0"/>
              <a:t> y la </a:t>
            </a:r>
            <a:r>
              <a:rPr lang="es-ES" sz="2500" dirty="0"/>
              <a:t>DEG </a:t>
            </a:r>
            <a:r>
              <a:rPr lang="es-ES" sz="2500" dirty="0" smtClean="0"/>
              <a:t>≥ al </a:t>
            </a:r>
            <a:r>
              <a:rPr lang="es-ES" sz="2500" dirty="0"/>
              <a:t>límite, la convenida seguirá vigente y </a:t>
            </a:r>
            <a:r>
              <a:rPr lang="es-ES" sz="2500" dirty="0" smtClean="0"/>
              <a:t>se respetarán derechos.</a:t>
            </a:r>
            <a:endParaRPr lang="es-MX" sz="25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16632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8. </a:t>
            </a:r>
            <a:r>
              <a:rPr lang="es-ES" sz="2000" b="1" dirty="0"/>
              <a:t>Deuda Estatal Garantizada  [DEG] (Art. 34-42)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50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50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76483"/>
            <a:ext cx="8712968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dirty="0"/>
              <a:t>El </a:t>
            </a:r>
            <a:r>
              <a:rPr lang="es-ES" sz="2700" b="1" dirty="0"/>
              <a:t>límite de DEG </a:t>
            </a:r>
            <a:r>
              <a:rPr lang="es-ES" sz="2700" dirty="0"/>
              <a:t>por Estado y Municipio </a:t>
            </a:r>
            <a:r>
              <a:rPr lang="es-ES" sz="2700" b="1" dirty="0"/>
              <a:t>será </a:t>
            </a:r>
            <a:r>
              <a:rPr lang="es-ES" sz="2700" b="1" dirty="0" smtClean="0"/>
              <a:t>hasta 100.0</a:t>
            </a:r>
            <a:r>
              <a:rPr lang="es-ES" sz="2700" b="1" dirty="0"/>
              <a:t>% de sus ILD</a:t>
            </a:r>
            <a:r>
              <a:rPr lang="es-ES" sz="2700" dirty="0"/>
              <a:t> aprobados en LI con </a:t>
            </a:r>
            <a:r>
              <a:rPr lang="es-ES" sz="2700" dirty="0" smtClean="0"/>
              <a:t>gradualidad:</a:t>
            </a:r>
            <a:endParaRPr lang="es-MX" sz="2700" dirty="0"/>
          </a:p>
          <a:p>
            <a:pPr marL="900113" indent="-544513" algn="just">
              <a:spcBef>
                <a:spcPts val="1800"/>
              </a:spcBef>
            </a:pPr>
            <a:r>
              <a:rPr lang="es-ES" sz="2700" b="1" dirty="0" smtClean="0"/>
              <a:t>I.	Año 1 del convenio</a:t>
            </a:r>
            <a:r>
              <a:rPr lang="es-ES" sz="2700" dirty="0" smtClean="0"/>
              <a:t> </a:t>
            </a:r>
            <a:r>
              <a:rPr lang="es-ES" sz="2700" b="1" dirty="0"/>
              <a:t>hasta </a:t>
            </a:r>
            <a:r>
              <a:rPr lang="es-ES" sz="2700" b="1" dirty="0" smtClean="0"/>
              <a:t>25.0</a:t>
            </a:r>
            <a:r>
              <a:rPr lang="es-ES" sz="2700" b="1" dirty="0"/>
              <a:t>% </a:t>
            </a:r>
            <a:r>
              <a:rPr lang="es-ES" sz="2700" b="1" dirty="0" smtClean="0"/>
              <a:t>ILD</a:t>
            </a:r>
            <a:r>
              <a:rPr lang="es-ES" sz="2700" dirty="0"/>
              <a:t>;</a:t>
            </a:r>
            <a:endParaRPr lang="es-MX" sz="2700" dirty="0"/>
          </a:p>
          <a:p>
            <a:pPr marL="900113" indent="-544513" algn="just">
              <a:spcBef>
                <a:spcPts val="1800"/>
              </a:spcBef>
            </a:pPr>
            <a:r>
              <a:rPr lang="es-ES" sz="2700" b="1" dirty="0" smtClean="0"/>
              <a:t>II.	Año 2 del </a:t>
            </a:r>
            <a:r>
              <a:rPr lang="es-ES" sz="2700" b="1" dirty="0"/>
              <a:t>convenio</a:t>
            </a:r>
            <a:r>
              <a:rPr lang="es-ES" sz="2700" dirty="0"/>
              <a:t> </a:t>
            </a:r>
            <a:r>
              <a:rPr lang="es-ES" sz="2700" b="1" dirty="0" smtClean="0"/>
              <a:t>hasta 50.0</a:t>
            </a:r>
            <a:r>
              <a:rPr lang="es-ES" sz="2700" b="1" dirty="0"/>
              <a:t>% </a:t>
            </a:r>
            <a:r>
              <a:rPr lang="es-ES" sz="2700" b="1" dirty="0" smtClean="0"/>
              <a:t>ILD</a:t>
            </a:r>
            <a:r>
              <a:rPr lang="es-ES" sz="2700" dirty="0"/>
              <a:t>;</a:t>
            </a:r>
            <a:endParaRPr lang="es-MX" sz="2700" dirty="0"/>
          </a:p>
          <a:p>
            <a:pPr marL="900113" indent="-544513" algn="just">
              <a:spcBef>
                <a:spcPts val="1800"/>
              </a:spcBef>
            </a:pPr>
            <a:r>
              <a:rPr lang="es-ES" sz="2700" b="1" dirty="0" smtClean="0"/>
              <a:t>III.	Año 3 del </a:t>
            </a:r>
            <a:r>
              <a:rPr lang="es-ES" sz="2700" b="1" dirty="0"/>
              <a:t>convenio </a:t>
            </a:r>
            <a:r>
              <a:rPr lang="es-ES" sz="2700" b="1" dirty="0" smtClean="0"/>
              <a:t>hasta 75.0</a:t>
            </a:r>
            <a:r>
              <a:rPr lang="es-ES" sz="2700" b="1" dirty="0"/>
              <a:t>% </a:t>
            </a:r>
            <a:r>
              <a:rPr lang="es-ES" sz="2700" b="1" dirty="0" smtClean="0"/>
              <a:t>ILD</a:t>
            </a:r>
            <a:r>
              <a:rPr lang="es-ES" sz="2700" dirty="0"/>
              <a:t>, y</a:t>
            </a:r>
            <a:endParaRPr lang="es-MX" sz="2700" dirty="0"/>
          </a:p>
          <a:p>
            <a:pPr marL="723900" indent="-368300" algn="just">
              <a:spcBef>
                <a:spcPts val="1800"/>
              </a:spcBef>
            </a:pPr>
            <a:r>
              <a:rPr lang="es-ES" sz="2700" b="1" dirty="0" smtClean="0"/>
              <a:t>IV.	A </a:t>
            </a:r>
            <a:r>
              <a:rPr lang="es-ES" sz="2700" b="1" dirty="0"/>
              <a:t>partir del </a:t>
            </a:r>
            <a:r>
              <a:rPr lang="es-ES" sz="2700" b="1" dirty="0" smtClean="0"/>
              <a:t>año 4 hasta  100.0</a:t>
            </a:r>
            <a:r>
              <a:rPr lang="es-ES" sz="2700" b="1" dirty="0"/>
              <a:t>% </a:t>
            </a:r>
            <a:r>
              <a:rPr lang="es-ES" sz="2700" b="1" dirty="0" smtClean="0"/>
              <a:t>ILD</a:t>
            </a:r>
            <a:r>
              <a:rPr lang="es-ES" sz="2700" dirty="0"/>
              <a:t>.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Conforme al límite se atenderán solicitudes </a:t>
            </a:r>
            <a:r>
              <a:rPr lang="es-ES" sz="2700" dirty="0" smtClean="0"/>
              <a:t>con </a:t>
            </a:r>
            <a:r>
              <a:rPr lang="es-ES" sz="2700" dirty="0"/>
              <a:t>autorización de la Legislatura o del </a:t>
            </a:r>
            <a:r>
              <a:rPr lang="es-ES" sz="2700" dirty="0" smtClean="0"/>
              <a:t>Ayuntamiento, </a:t>
            </a:r>
            <a:r>
              <a:rPr lang="es-ES" sz="2700" dirty="0"/>
              <a:t>en el orden que se presenten y hasta </a:t>
            </a:r>
            <a:r>
              <a:rPr lang="es-ES" sz="2700" dirty="0" smtClean="0"/>
              <a:t>el límite. </a:t>
            </a:r>
            <a:r>
              <a:rPr lang="es-ES" sz="2700" dirty="0"/>
              <a:t>(Art. 35</a:t>
            </a:r>
            <a:r>
              <a:rPr lang="es-ES" sz="2700" dirty="0" smtClean="0"/>
              <a:t>)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88640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8. </a:t>
            </a:r>
            <a:r>
              <a:rPr lang="es-ES" sz="2000" b="1" dirty="0"/>
              <a:t>Deuda Estatal Garantizada  [DEG] (Art. 34-42)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51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961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17714"/>
            <a:ext cx="8712968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dirty="0" smtClean="0"/>
              <a:t>Si </a:t>
            </a:r>
            <a:r>
              <a:rPr lang="es-ES" sz="2700" dirty="0"/>
              <a:t>el </a:t>
            </a:r>
            <a:r>
              <a:rPr lang="es-ES" sz="2700" b="1" dirty="0"/>
              <a:t>Estado </a:t>
            </a:r>
            <a:r>
              <a:rPr lang="es-ES" sz="2700" b="1" dirty="0" smtClean="0"/>
              <a:t>incluye </a:t>
            </a:r>
            <a:r>
              <a:rPr lang="es-ES" sz="2700" b="1" dirty="0"/>
              <a:t>a sus </a:t>
            </a:r>
            <a:r>
              <a:rPr lang="es-ES" sz="2700" b="1" dirty="0" smtClean="0"/>
              <a:t>Municipios</a:t>
            </a:r>
            <a:r>
              <a:rPr lang="es-ES" sz="2700" dirty="0" smtClean="0"/>
              <a:t>, </a:t>
            </a:r>
          </a:p>
          <a:p>
            <a:pPr marL="723900" indent="-3683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2700" dirty="0" smtClean="0"/>
              <a:t>aval </a:t>
            </a:r>
            <a:r>
              <a:rPr lang="es-ES" sz="2700" dirty="0"/>
              <a:t>del Estado y </a:t>
            </a:r>
            <a:endParaRPr lang="es-ES" sz="2700" dirty="0" smtClean="0"/>
          </a:p>
          <a:p>
            <a:pPr marL="723900" indent="-3683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ES" sz="2700" dirty="0" smtClean="0"/>
              <a:t>convenio </a:t>
            </a:r>
            <a:r>
              <a:rPr lang="es-ES" sz="2700" dirty="0"/>
              <a:t>adicional y único con la SHCP </a:t>
            </a:r>
            <a:r>
              <a:rPr lang="es-ES" sz="2700" dirty="0" smtClean="0"/>
              <a:t>para los Municipios</a:t>
            </a:r>
            <a:r>
              <a:rPr lang="es-ES" sz="2700" dirty="0"/>
              <a:t>. </a:t>
            </a:r>
            <a:r>
              <a:rPr lang="es-ES" sz="2700" dirty="0" smtClean="0"/>
              <a:t>(</a:t>
            </a:r>
            <a:r>
              <a:rPr lang="es-ES" sz="2700" dirty="0"/>
              <a:t>Art. 36)</a:t>
            </a:r>
            <a:endParaRPr lang="es-MX" sz="27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Los </a:t>
            </a:r>
            <a:r>
              <a:rPr lang="es-ES" sz="2700" b="1" u="sng" dirty="0"/>
              <a:t>convenios</a:t>
            </a:r>
            <a:r>
              <a:rPr lang="es-ES" sz="2700" b="1" dirty="0"/>
              <a:t> contendrán </a:t>
            </a:r>
            <a:r>
              <a:rPr lang="es-ES" sz="2700" dirty="0"/>
              <a:t>como mínimo:</a:t>
            </a:r>
            <a:endParaRPr lang="es-MX" sz="2700" dirty="0"/>
          </a:p>
          <a:p>
            <a:pPr marL="355600" indent="-355600" algn="just">
              <a:spcBef>
                <a:spcPts val="1200"/>
              </a:spcBef>
            </a:pPr>
            <a:r>
              <a:rPr lang="es-ES" sz="2700" b="1" dirty="0" smtClean="0"/>
              <a:t>I.	Límites </a:t>
            </a:r>
            <a:r>
              <a:rPr lang="es-ES" sz="2700" b="1" dirty="0"/>
              <a:t>de endeudamiento</a:t>
            </a:r>
            <a:r>
              <a:rPr lang="es-ES" sz="2700" dirty="0"/>
              <a:t>, y</a:t>
            </a:r>
            <a:endParaRPr lang="es-MX" sz="2700" dirty="0"/>
          </a:p>
          <a:p>
            <a:pPr marL="355600" indent="-355600" algn="just">
              <a:spcBef>
                <a:spcPts val="1200"/>
              </a:spcBef>
            </a:pPr>
            <a:r>
              <a:rPr lang="es-ES" sz="2700" b="1" dirty="0" smtClean="0"/>
              <a:t>II.	Objetivos </a:t>
            </a:r>
            <a:r>
              <a:rPr lang="es-ES" sz="2700" b="1" dirty="0"/>
              <a:t>de finanzas públicas</a:t>
            </a:r>
            <a:r>
              <a:rPr lang="es-ES" sz="2700" dirty="0"/>
              <a:t>: </a:t>
            </a:r>
            <a:r>
              <a:rPr lang="es-ES" sz="2700" u="sng" dirty="0"/>
              <a:t>disminución gradual del BPRD negativo, y reducción del Gasto corriente y aumento de los Ingresos locales</a:t>
            </a:r>
            <a:r>
              <a:rPr lang="es-ES" sz="2700" dirty="0"/>
              <a:t>. (Art. 37)</a:t>
            </a:r>
            <a:endParaRPr lang="es-MX" sz="2700" dirty="0"/>
          </a:p>
          <a:p>
            <a:pPr marL="273050" indent="-273050" algn="just">
              <a:buFont typeface="Arial" panose="020B0604020202020204" pitchFamily="34" charset="0"/>
              <a:buChar char="•"/>
            </a:pP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88640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8. </a:t>
            </a:r>
            <a:r>
              <a:rPr lang="es-ES" sz="2000" b="1" dirty="0"/>
              <a:t>Deuda Estatal Garantizada  [DEG] (Art. 34-42)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52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587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70967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Estado con </a:t>
            </a:r>
            <a:r>
              <a:rPr lang="es-ES" sz="2600" b="1" u="sng" dirty="0" smtClean="0"/>
              <a:t>endeudamiento </a:t>
            </a:r>
            <a:r>
              <a:rPr lang="es-ES" sz="2600" b="1" u="sng" dirty="0"/>
              <a:t>elevado</a:t>
            </a:r>
            <a:r>
              <a:rPr lang="es-ES" sz="2600" dirty="0"/>
              <a:t>, el Congreso mediante la </a:t>
            </a:r>
            <a:r>
              <a:rPr lang="es-ES" sz="2600" b="1" dirty="0"/>
              <a:t>comisión legislativa bicameral</a:t>
            </a:r>
            <a:r>
              <a:rPr lang="es-ES" sz="2600" dirty="0"/>
              <a:t>, analizará </a:t>
            </a:r>
            <a:r>
              <a:rPr lang="es-ES" sz="2600" dirty="0" smtClean="0"/>
              <a:t>el ajuste </a:t>
            </a:r>
            <a:r>
              <a:rPr lang="es-ES" sz="2600" dirty="0"/>
              <a:t>en los </a:t>
            </a:r>
            <a:r>
              <a:rPr lang="es-ES" sz="2600" dirty="0" smtClean="0"/>
              <a:t>convenios y </a:t>
            </a:r>
            <a:r>
              <a:rPr lang="es-ES" sz="2600" dirty="0"/>
              <a:t>fortalecer las </a:t>
            </a:r>
            <a:r>
              <a:rPr lang="es-ES" sz="2600" dirty="0" smtClean="0"/>
              <a:t>finanzas.</a:t>
            </a:r>
            <a:endParaRPr lang="es-MX" sz="26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Comisión </a:t>
            </a:r>
            <a:r>
              <a:rPr lang="es-ES" sz="2600" dirty="0"/>
              <a:t>podrá emitir </a:t>
            </a:r>
            <a:r>
              <a:rPr lang="es-ES" sz="2600" dirty="0" smtClean="0"/>
              <a:t>observaciones: 4 senadores de </a:t>
            </a:r>
            <a:r>
              <a:rPr lang="es-ES" sz="2600" dirty="0"/>
              <a:t>la </a:t>
            </a:r>
            <a:r>
              <a:rPr lang="es-ES" sz="2600" dirty="0" smtClean="0"/>
              <a:t>C. </a:t>
            </a:r>
            <a:r>
              <a:rPr lang="es-ES" sz="2600" dirty="0"/>
              <a:t>de Hacienda y </a:t>
            </a:r>
            <a:r>
              <a:rPr lang="es-ES" sz="2600" dirty="0" smtClean="0"/>
              <a:t>C. P. y </a:t>
            </a:r>
            <a:r>
              <a:rPr lang="es-ES" sz="2600" dirty="0"/>
              <a:t>4 </a:t>
            </a:r>
            <a:r>
              <a:rPr lang="es-ES" sz="2600" dirty="0" smtClean="0"/>
              <a:t>diputados de </a:t>
            </a:r>
            <a:r>
              <a:rPr lang="es-ES" sz="2600" dirty="0"/>
              <a:t>la </a:t>
            </a:r>
            <a:r>
              <a:rPr lang="es-ES" sz="2600" dirty="0" smtClean="0"/>
              <a:t>C. </a:t>
            </a:r>
            <a:r>
              <a:rPr lang="es-ES" sz="2600" dirty="0"/>
              <a:t>de Hacienda y </a:t>
            </a:r>
            <a:r>
              <a:rPr lang="es-ES" sz="2600" dirty="0" smtClean="0"/>
              <a:t>C. P. </a:t>
            </a:r>
            <a:r>
              <a:rPr lang="es-ES" sz="2600" dirty="0"/>
              <a:t>o de </a:t>
            </a:r>
            <a:r>
              <a:rPr lang="es-ES" sz="2600" dirty="0" smtClean="0"/>
              <a:t>Presupuesto </a:t>
            </a:r>
            <a:r>
              <a:rPr lang="es-ES" sz="2600" dirty="0"/>
              <a:t>y Cuenta </a:t>
            </a:r>
            <a:r>
              <a:rPr lang="es-ES" sz="2600" dirty="0" smtClean="0"/>
              <a:t>Pública.</a:t>
            </a:r>
            <a:endParaRPr lang="es-MX" sz="26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La presidencia </a:t>
            </a:r>
            <a:r>
              <a:rPr lang="es-ES" sz="2600" dirty="0" smtClean="0"/>
              <a:t>será </a:t>
            </a:r>
            <a:r>
              <a:rPr lang="es-ES" sz="2600" dirty="0"/>
              <a:t>alternada </a:t>
            </a:r>
            <a:r>
              <a:rPr lang="es-ES" sz="2600" dirty="0" smtClean="0"/>
              <a:t>por </a:t>
            </a:r>
            <a:r>
              <a:rPr lang="es-ES" sz="2600" dirty="0"/>
              <a:t>un año. (Art. 38)</a:t>
            </a:r>
            <a:endParaRPr lang="es-MX" sz="2600" dirty="0"/>
          </a:p>
          <a:p>
            <a:pPr marL="273050" indent="-27305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s-ES" sz="2600" b="1" dirty="0" smtClean="0"/>
              <a:t>La </a:t>
            </a:r>
            <a:r>
              <a:rPr lang="es-ES" sz="2600" b="1" dirty="0"/>
              <a:t>SHCP evaluará </a:t>
            </a:r>
            <a:r>
              <a:rPr lang="es-ES" sz="2600" b="1" dirty="0" smtClean="0"/>
              <a:t>cumplimiento </a:t>
            </a:r>
            <a:r>
              <a:rPr lang="es-ES" sz="2600" b="1" dirty="0"/>
              <a:t>de </a:t>
            </a:r>
            <a:r>
              <a:rPr lang="es-ES" sz="2600" b="1" dirty="0" smtClean="0"/>
              <a:t>convenios y </a:t>
            </a:r>
            <a:r>
              <a:rPr lang="es-ES" sz="2600" b="1" dirty="0"/>
              <a:t>obligaciones </a:t>
            </a:r>
            <a:r>
              <a:rPr lang="es-ES" sz="2600" b="1" dirty="0" smtClean="0"/>
              <a:t>de </a:t>
            </a:r>
            <a:r>
              <a:rPr lang="es-ES" sz="2600" b="1" dirty="0"/>
              <a:t>los Estados y éstos de </a:t>
            </a:r>
            <a:r>
              <a:rPr lang="es-ES" sz="2600" b="1" dirty="0" smtClean="0"/>
              <a:t>Municipios.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16632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8. </a:t>
            </a:r>
            <a:r>
              <a:rPr lang="es-ES" sz="2000" b="1" dirty="0"/>
              <a:t>Deuda Estatal Garantizada  [DEG] (Art. 34-42)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53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392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40769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600" b="1" dirty="0"/>
              <a:t>Se enviará trimestralmente información para la evaluación. </a:t>
            </a:r>
            <a:endParaRPr lang="es-MX" sz="26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600" b="1" dirty="0" smtClean="0"/>
              <a:t>La </a:t>
            </a:r>
            <a:r>
              <a:rPr lang="es-ES" sz="2600" b="1" dirty="0"/>
              <a:t>secretaría de finanzas remitirá la evaluación de cada Municipio a la SHCP.</a:t>
            </a:r>
            <a:endParaRPr lang="es-MX" sz="26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Los Estados y Municipios serán responsables de la validez y exactitud de la documentación e </a:t>
            </a:r>
            <a:r>
              <a:rPr lang="es-ES" sz="2600" dirty="0" smtClean="0"/>
              <a:t>información.</a:t>
            </a:r>
            <a:endParaRPr lang="es-MX" sz="26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Se publicará en Internet </a:t>
            </a:r>
            <a:r>
              <a:rPr lang="es-ES" sz="2600" dirty="0" smtClean="0"/>
              <a:t>las </a:t>
            </a:r>
            <a:r>
              <a:rPr lang="es-ES" sz="2600" dirty="0"/>
              <a:t>evaluaciones.</a:t>
            </a:r>
            <a:endParaRPr lang="es-MX" sz="26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Estados y Municipios </a:t>
            </a:r>
            <a:r>
              <a:rPr lang="es-ES" sz="2600" b="1" dirty="0"/>
              <a:t>incluirán en un apartado de la cuenta pública y en los informes trimestrales </a:t>
            </a:r>
            <a:r>
              <a:rPr lang="es-ES" sz="2600" dirty="0"/>
              <a:t>a la Legislatura la</a:t>
            </a:r>
            <a:r>
              <a:rPr lang="es-ES" sz="2600" b="1" dirty="0"/>
              <a:t> información </a:t>
            </a:r>
            <a:r>
              <a:rPr lang="es-ES" sz="2600" b="1" dirty="0" smtClean="0"/>
              <a:t>de </a:t>
            </a:r>
            <a:r>
              <a:rPr lang="es-ES" sz="2600" b="1" dirty="0"/>
              <a:t>los convenios.</a:t>
            </a:r>
            <a:r>
              <a:rPr lang="es-ES" sz="2600" dirty="0"/>
              <a:t> (Art. 40</a:t>
            </a:r>
            <a:r>
              <a:rPr lang="es-ES" sz="2600" dirty="0" smtClean="0"/>
              <a:t>)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88640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8. </a:t>
            </a:r>
            <a:r>
              <a:rPr lang="es-ES" sz="2000" b="1" dirty="0"/>
              <a:t>Deuda Estatal Garantizada  [DEG] (Art. 34-42)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54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743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365" y="696173"/>
            <a:ext cx="880312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Por incumplimiento, </a:t>
            </a:r>
            <a:r>
              <a:rPr lang="es-ES" sz="2600" dirty="0"/>
              <a:t>no se </a:t>
            </a:r>
            <a:r>
              <a:rPr lang="es-ES" sz="2600" dirty="0" smtClean="0"/>
              <a:t>contratará </a:t>
            </a:r>
            <a:r>
              <a:rPr lang="es-ES" sz="2600" dirty="0"/>
              <a:t>DEG adicional y </a:t>
            </a:r>
            <a:r>
              <a:rPr lang="es-ES" sz="2600" dirty="0" smtClean="0"/>
              <a:t>deberá </a:t>
            </a:r>
            <a:r>
              <a:rPr lang="es-ES" sz="2600" dirty="0"/>
              <a:t>pagar </a:t>
            </a:r>
            <a:r>
              <a:rPr lang="es-ES" sz="2600" dirty="0" smtClean="0"/>
              <a:t>el </a:t>
            </a:r>
            <a:r>
              <a:rPr lang="es-ES" sz="2600" dirty="0"/>
              <a:t>costo </a:t>
            </a:r>
            <a:r>
              <a:rPr lang="es-ES" sz="2600" dirty="0" smtClean="0"/>
              <a:t>o </a:t>
            </a:r>
            <a:r>
              <a:rPr lang="es-ES" sz="2600" dirty="0"/>
              <a:t>acelerar </a:t>
            </a:r>
            <a:r>
              <a:rPr lang="es-ES" sz="2600" dirty="0" smtClean="0"/>
              <a:t>pagos </a:t>
            </a:r>
            <a:r>
              <a:rPr lang="es-ES" sz="2600" dirty="0"/>
              <a:t>del </a:t>
            </a:r>
            <a:r>
              <a:rPr lang="es-ES" sz="2600" dirty="0" smtClean="0"/>
              <a:t>Financiamiento.</a:t>
            </a:r>
            <a:endParaRPr lang="es-MX" sz="26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En </a:t>
            </a:r>
            <a:r>
              <a:rPr lang="es-ES" sz="2600" dirty="0"/>
              <a:t>caso de terminación </a:t>
            </a:r>
            <a:r>
              <a:rPr lang="es-ES" sz="2600" dirty="0" smtClean="0"/>
              <a:t>por </a:t>
            </a:r>
            <a:r>
              <a:rPr lang="es-ES" sz="2600" dirty="0"/>
              <a:t>incumplimiento, </a:t>
            </a:r>
            <a:r>
              <a:rPr lang="es-ES" sz="2600" dirty="0" smtClean="0"/>
              <a:t>logro </a:t>
            </a:r>
            <a:r>
              <a:rPr lang="es-ES" sz="2600" dirty="0"/>
              <a:t>del objeto o acuerdo entre las partes, </a:t>
            </a:r>
            <a:r>
              <a:rPr lang="es-ES" sz="2600" dirty="0" smtClean="0"/>
              <a:t>SHCP </a:t>
            </a:r>
            <a:r>
              <a:rPr lang="es-ES" sz="2600" dirty="0"/>
              <a:t>hará la </a:t>
            </a:r>
            <a:r>
              <a:rPr lang="es-ES" sz="2600" dirty="0" smtClean="0"/>
              <a:t>declaratoria.</a:t>
            </a:r>
            <a:endParaRPr lang="es-MX" sz="26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La terminación anticipada no afectará </a:t>
            </a:r>
            <a:r>
              <a:rPr lang="es-ES" sz="2600" dirty="0" smtClean="0"/>
              <a:t>derechos. </a:t>
            </a:r>
            <a:r>
              <a:rPr lang="es-ES" sz="2600" dirty="0"/>
              <a:t>(Art. 41)</a:t>
            </a:r>
            <a:endParaRPr lang="es-MX" sz="26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El Ejecutivo Federal informará al Congreso de la DEG otorgada o </a:t>
            </a:r>
            <a:r>
              <a:rPr lang="es-ES" sz="2600" dirty="0" smtClean="0"/>
              <a:t>finiquitada.</a:t>
            </a:r>
            <a:endParaRPr lang="es-MX" sz="26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La SHCP </a:t>
            </a:r>
            <a:r>
              <a:rPr lang="es-ES" sz="2600" dirty="0" smtClean="0"/>
              <a:t>reportará </a:t>
            </a:r>
            <a:r>
              <a:rPr lang="es-ES" sz="2600" dirty="0"/>
              <a:t>a la comisión legislativa bicameral </a:t>
            </a:r>
            <a:r>
              <a:rPr lang="es-ES" sz="2600" dirty="0" smtClean="0"/>
              <a:t>las </a:t>
            </a:r>
            <a:r>
              <a:rPr lang="es-ES" sz="2600" dirty="0"/>
              <a:t>evaluaciones de </a:t>
            </a:r>
            <a:r>
              <a:rPr lang="es-ES" sz="2600" dirty="0" smtClean="0"/>
              <a:t>convenios </a:t>
            </a:r>
            <a:r>
              <a:rPr lang="es-ES" sz="2600" dirty="0"/>
              <a:t>y </a:t>
            </a:r>
            <a:r>
              <a:rPr lang="es-ES" sz="2600" dirty="0" smtClean="0"/>
              <a:t>el </a:t>
            </a:r>
            <a:r>
              <a:rPr lang="es-ES" sz="2600" dirty="0"/>
              <a:t>RPU. (Art. 42</a:t>
            </a:r>
            <a:r>
              <a:rPr lang="es-ES" sz="2600" dirty="0" smtClean="0"/>
              <a:t>)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16632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8. </a:t>
            </a:r>
            <a:r>
              <a:rPr lang="es-ES" sz="2000" b="1" dirty="0"/>
              <a:t>Deuda Estatal Garantizada  [DEG] (Art. 34-42)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55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376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23760"/>
            <a:ext cx="871296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SHCP </a:t>
            </a:r>
            <a:r>
              <a:rPr lang="es-ES" sz="2600" dirty="0"/>
              <a:t>evaluará a </a:t>
            </a:r>
            <a:r>
              <a:rPr lang="es-ES" sz="2600" dirty="0" smtClean="0"/>
              <a:t>Entes </a:t>
            </a:r>
            <a:r>
              <a:rPr lang="es-ES" sz="2600" dirty="0"/>
              <a:t>Públicos que tengan contratados Financiamientos y Obligaciones inscritos en el RUP.</a:t>
            </a:r>
            <a:endParaRPr lang="es-MX" sz="26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En las Obligaciones derivadas de </a:t>
            </a:r>
            <a:r>
              <a:rPr lang="es-ES" sz="2600" dirty="0" smtClean="0"/>
              <a:t>APP, </a:t>
            </a:r>
            <a:r>
              <a:rPr lang="es-ES" sz="2600" dirty="0"/>
              <a:t>la evaluación considerará </a:t>
            </a:r>
            <a:r>
              <a:rPr lang="es-ES" sz="2600" dirty="0" smtClean="0"/>
              <a:t>pagos pendientes de </a:t>
            </a:r>
            <a:r>
              <a:rPr lang="es-ES" sz="2600" dirty="0"/>
              <a:t>la Inversión </a:t>
            </a:r>
            <a:r>
              <a:rPr lang="es-ES" sz="2600" dirty="0" smtClean="0"/>
              <a:t>pública.</a:t>
            </a:r>
            <a:endParaRPr lang="es-MX" sz="26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Evaluación SHCP </a:t>
            </a:r>
            <a:r>
              <a:rPr lang="es-ES" sz="2600" dirty="0"/>
              <a:t>se basará </a:t>
            </a:r>
            <a:r>
              <a:rPr lang="es-ES" sz="2600" dirty="0" smtClean="0"/>
              <a:t>exclusivamente </a:t>
            </a:r>
            <a:r>
              <a:rPr lang="es-ES" sz="2600" dirty="0"/>
              <a:t>en la documentación e información </a:t>
            </a:r>
            <a:r>
              <a:rPr lang="es-ES" sz="2600" dirty="0" smtClean="0"/>
              <a:t>de Entes y </a:t>
            </a:r>
            <a:r>
              <a:rPr lang="es-ES" sz="2600" dirty="0"/>
              <a:t>el RUP. (Art. 43</a:t>
            </a:r>
            <a:r>
              <a:rPr lang="es-ES" sz="2600" dirty="0" smtClean="0"/>
              <a:t>)</a:t>
            </a:r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La </a:t>
            </a:r>
            <a:r>
              <a:rPr lang="es-ES" sz="2600" dirty="0" smtClean="0"/>
              <a:t>definición y </a:t>
            </a:r>
            <a:r>
              <a:rPr lang="es-ES" sz="2600" dirty="0"/>
              <a:t>aplicación </a:t>
            </a:r>
            <a:r>
              <a:rPr lang="es-ES" sz="2600" dirty="0" smtClean="0"/>
              <a:t>de los indicadores </a:t>
            </a:r>
            <a:r>
              <a:rPr lang="es-ES" sz="2600" dirty="0"/>
              <a:t>y la </a:t>
            </a:r>
            <a:r>
              <a:rPr lang="es-ES" sz="2600" dirty="0" smtClean="0"/>
              <a:t>información de </a:t>
            </a:r>
            <a:r>
              <a:rPr lang="es-ES" sz="2600" dirty="0"/>
              <a:t>los Entes </a:t>
            </a:r>
            <a:r>
              <a:rPr lang="es-ES" sz="2600" dirty="0" smtClean="0"/>
              <a:t>Públicos = SHCP</a:t>
            </a:r>
            <a:r>
              <a:rPr lang="es-ES" sz="2600" dirty="0"/>
              <a:t>.</a:t>
            </a:r>
            <a:endParaRPr lang="es-MX" sz="26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600" dirty="0" smtClean="0"/>
              <a:t>Otros indicadores, </a:t>
            </a:r>
            <a:r>
              <a:rPr lang="es-ES" sz="2600" dirty="0"/>
              <a:t>sin incidir en </a:t>
            </a:r>
            <a:r>
              <a:rPr lang="es-ES" sz="2600" dirty="0" smtClean="0"/>
              <a:t>el </a:t>
            </a:r>
            <a:r>
              <a:rPr lang="es-ES" sz="2600" dirty="0"/>
              <a:t>SA</a:t>
            </a:r>
            <a:r>
              <a:rPr lang="es-ES" sz="2600" dirty="0" smtClean="0"/>
              <a:t>. (Art. 44)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88640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9. </a:t>
            </a:r>
            <a:r>
              <a:rPr lang="es-ES" sz="2000" b="1" dirty="0"/>
              <a:t>Sistema de Alertas </a:t>
            </a:r>
            <a:r>
              <a:rPr lang="es-ES" sz="2000" b="1" dirty="0" smtClean="0"/>
              <a:t>[SA]   </a:t>
            </a:r>
            <a:r>
              <a:rPr lang="es-ES" sz="2000" b="1" dirty="0"/>
              <a:t>(Art. </a:t>
            </a:r>
            <a:r>
              <a:rPr lang="es-ES" sz="2000" b="1" dirty="0" smtClean="0"/>
              <a:t>43-48)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56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812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3" y="692696"/>
            <a:ext cx="896505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/>
            <a:r>
              <a:rPr lang="es-ES" sz="2600" b="1" dirty="0" smtClean="0"/>
              <a:t>I.	Deuda </a:t>
            </a:r>
            <a:r>
              <a:rPr lang="es-ES" sz="2600" b="1" dirty="0"/>
              <a:t>Pública y Obligaciones </a:t>
            </a:r>
            <a:r>
              <a:rPr lang="es-ES" sz="2600" b="1" dirty="0" smtClean="0"/>
              <a:t> /  </a:t>
            </a:r>
            <a:r>
              <a:rPr lang="es-ES" sz="2600" b="1" dirty="0"/>
              <a:t>ILD.</a:t>
            </a:r>
            <a:endParaRPr lang="es-MX" sz="2600" dirty="0"/>
          </a:p>
          <a:p>
            <a:pPr marL="450850" indent="-450850" algn="just">
              <a:spcBef>
                <a:spcPts val="600"/>
              </a:spcBef>
            </a:pPr>
            <a:r>
              <a:rPr lang="es-ES" sz="2600" b="1" dirty="0" smtClean="0"/>
              <a:t>	</a:t>
            </a:r>
            <a:r>
              <a:rPr lang="es-ES" sz="2600" b="1" u="sng" dirty="0" smtClean="0"/>
              <a:t>Sostenibilidad</a:t>
            </a:r>
            <a:r>
              <a:rPr lang="es-ES" sz="2600" dirty="0" smtClean="0"/>
              <a:t> </a:t>
            </a:r>
            <a:r>
              <a:rPr lang="es-ES" sz="2600" dirty="0"/>
              <a:t>de la </a:t>
            </a:r>
            <a:r>
              <a:rPr lang="es-ES" sz="2600" dirty="0" smtClean="0"/>
              <a:t>deuda. </a:t>
            </a:r>
            <a:r>
              <a:rPr lang="es-ES" sz="2600" dirty="0"/>
              <a:t>Entre mayor apalancamiento menor sostenibilidad.</a:t>
            </a:r>
            <a:endParaRPr lang="es-MX" sz="2600" dirty="0"/>
          </a:p>
          <a:p>
            <a:pPr marL="450850" indent="-450850" algn="just"/>
            <a:r>
              <a:rPr lang="es-ES" sz="2600" dirty="0" smtClean="0"/>
              <a:t>	Proyectos </a:t>
            </a:r>
            <a:r>
              <a:rPr lang="es-ES" sz="2600" dirty="0"/>
              <a:t>APP, </a:t>
            </a:r>
            <a:r>
              <a:rPr lang="es-ES" sz="2600" dirty="0" smtClean="0"/>
              <a:t>contabilizar inversión </a:t>
            </a:r>
            <a:r>
              <a:rPr lang="es-ES" sz="2600" dirty="0"/>
              <a:t>por infraestructura.</a:t>
            </a:r>
            <a:endParaRPr lang="es-MX" sz="2600" dirty="0"/>
          </a:p>
          <a:p>
            <a:pPr marL="450850" indent="-450850" algn="just">
              <a:spcBef>
                <a:spcPts val="3000"/>
              </a:spcBef>
              <a:spcAft>
                <a:spcPts val="600"/>
              </a:spcAft>
            </a:pPr>
            <a:r>
              <a:rPr lang="es-ES" sz="2600" b="1" dirty="0" smtClean="0"/>
              <a:t>II.	Servicio </a:t>
            </a:r>
            <a:r>
              <a:rPr lang="es-ES" sz="2600" b="1" dirty="0"/>
              <a:t>de la Deuda y de Obligaciones </a:t>
            </a:r>
            <a:r>
              <a:rPr lang="es-ES" sz="2600" b="1" dirty="0" smtClean="0"/>
              <a:t> /  </a:t>
            </a:r>
            <a:r>
              <a:rPr lang="es-ES" sz="2600" b="1" dirty="0"/>
              <a:t>ILD.</a:t>
            </a:r>
            <a:endParaRPr lang="es-MX" sz="2600" dirty="0"/>
          </a:p>
          <a:p>
            <a:pPr marL="450850" indent="-450850" algn="just">
              <a:spcBef>
                <a:spcPts val="0"/>
              </a:spcBef>
              <a:spcAft>
                <a:spcPts val="1800"/>
              </a:spcAft>
            </a:pPr>
            <a:r>
              <a:rPr lang="es-ES" sz="2600" b="1" dirty="0" smtClean="0"/>
              <a:t>	</a:t>
            </a:r>
            <a:r>
              <a:rPr lang="es-ES" sz="2600" b="1" u="sng" dirty="0" smtClean="0"/>
              <a:t>Capacidad </a:t>
            </a:r>
            <a:r>
              <a:rPr lang="es-ES" sz="2600" b="1" u="sng" dirty="0"/>
              <a:t>de pago</a:t>
            </a:r>
            <a:r>
              <a:rPr lang="es-ES" sz="2600" dirty="0"/>
              <a:t>. Incluye amortizaciones, intereses, anualidades y costo financiero </a:t>
            </a:r>
            <a:r>
              <a:rPr lang="es-ES" sz="2600" dirty="0" smtClean="0"/>
              <a:t>y </a:t>
            </a:r>
            <a:r>
              <a:rPr lang="es-ES" sz="2600" dirty="0"/>
              <a:t>pagos de </a:t>
            </a:r>
            <a:r>
              <a:rPr lang="es-ES" sz="2600" dirty="0" smtClean="0"/>
              <a:t>APP.</a:t>
            </a:r>
            <a:endParaRPr lang="es-MX" sz="2600" dirty="0"/>
          </a:p>
          <a:p>
            <a:pPr marL="450850" indent="-450850" algn="just">
              <a:spcBef>
                <a:spcPts val="1800"/>
              </a:spcBef>
            </a:pPr>
            <a:r>
              <a:rPr lang="es-ES" sz="2600" b="1" dirty="0" smtClean="0"/>
              <a:t>III.	Obligaciones </a:t>
            </a:r>
            <a:r>
              <a:rPr lang="es-ES" sz="2600" b="1" dirty="0"/>
              <a:t>a Corto Plazo + Proveedores y Contratistas </a:t>
            </a:r>
            <a:r>
              <a:rPr lang="es-ES" sz="2600" b="1" dirty="0" smtClean="0"/>
              <a:t> /  </a:t>
            </a:r>
            <a:r>
              <a:rPr lang="es-ES" sz="2600" b="1" dirty="0"/>
              <a:t>Ingresos totales.</a:t>
            </a:r>
            <a:endParaRPr lang="es-MX" sz="2600" dirty="0"/>
          </a:p>
          <a:p>
            <a:pPr marL="450850" indent="-450850" algn="just">
              <a:spcBef>
                <a:spcPts val="600"/>
              </a:spcBef>
            </a:pPr>
            <a:r>
              <a:rPr lang="es-ES" sz="2600" b="1" dirty="0" smtClean="0"/>
              <a:t>	</a:t>
            </a:r>
            <a:r>
              <a:rPr lang="es-ES" sz="2600" b="1" u="sng" dirty="0" smtClean="0"/>
              <a:t>Disponibilidad financiera</a:t>
            </a:r>
            <a:r>
              <a:rPr lang="es-ES" sz="2600" dirty="0" smtClean="0"/>
              <a:t> </a:t>
            </a:r>
            <a:r>
              <a:rPr lang="es-ES" sz="2600" dirty="0"/>
              <a:t>para cumplir las obligaciones contratadas a </a:t>
            </a:r>
            <a:r>
              <a:rPr lang="es-ES" sz="2600" u="sng" dirty="0"/>
              <a:t>plazos menores </a:t>
            </a:r>
            <a:r>
              <a:rPr lang="es-ES" sz="2600" u="sng" dirty="0" smtClean="0"/>
              <a:t>a 12 </a:t>
            </a:r>
            <a:r>
              <a:rPr lang="es-ES" sz="2600" u="sng" dirty="0"/>
              <a:t>meses</a:t>
            </a:r>
            <a:r>
              <a:rPr lang="es-ES" sz="2600" dirty="0" smtClean="0"/>
              <a:t>.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16632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9. </a:t>
            </a:r>
            <a:r>
              <a:rPr lang="es-ES" sz="2000" b="1" u="heavy" dirty="0"/>
              <a:t>Medición del </a:t>
            </a:r>
            <a:r>
              <a:rPr lang="es-ES" sz="2000" b="1" u="heavy" dirty="0" smtClean="0"/>
              <a:t>SA   –   3  Indicadores </a:t>
            </a:r>
            <a:r>
              <a:rPr lang="es-ES" sz="2000" b="1" dirty="0" smtClean="0"/>
              <a:t> (Art. 44)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57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62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92696"/>
            <a:ext cx="8712968" cy="5329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dirty="0" smtClean="0"/>
              <a:t>La </a:t>
            </a:r>
            <a:r>
              <a:rPr lang="es-ES" sz="2700" dirty="0"/>
              <a:t>medición de </a:t>
            </a:r>
            <a:r>
              <a:rPr lang="es-ES" sz="2700" dirty="0" smtClean="0"/>
              <a:t>indicadores se publicará en </a:t>
            </a:r>
            <a:r>
              <a:rPr lang="es-ES" sz="2700" dirty="0"/>
              <a:t>el SA y </a:t>
            </a:r>
            <a:r>
              <a:rPr lang="es-ES" sz="2700" dirty="0" smtClean="0"/>
              <a:t>clasificará </a:t>
            </a:r>
            <a:r>
              <a:rPr lang="es-ES" sz="2700" dirty="0"/>
              <a:t>a </a:t>
            </a:r>
            <a:r>
              <a:rPr lang="es-ES" sz="2700" dirty="0" smtClean="0"/>
              <a:t>los Entes por </a:t>
            </a:r>
            <a:r>
              <a:rPr lang="es-ES" sz="2700" b="1" u="sng" dirty="0"/>
              <a:t>nivel de Endeudamiento</a:t>
            </a:r>
            <a:r>
              <a:rPr lang="es-ES" sz="2700" dirty="0"/>
              <a:t>:</a:t>
            </a:r>
            <a:endParaRPr lang="es-MX" sz="2700" dirty="0"/>
          </a:p>
          <a:p>
            <a:pPr marL="804863" indent="-531813" algn="just">
              <a:spcBef>
                <a:spcPts val="900"/>
              </a:spcBef>
            </a:pPr>
            <a:r>
              <a:rPr lang="es-ES" sz="2700" b="1" dirty="0" smtClean="0"/>
              <a:t>I.	Sostenible</a:t>
            </a:r>
            <a:r>
              <a:rPr lang="es-ES" sz="2700" dirty="0"/>
              <a:t>;</a:t>
            </a:r>
            <a:endParaRPr lang="es-MX" sz="2700" dirty="0"/>
          </a:p>
          <a:p>
            <a:pPr marL="804863" indent="-531813" algn="just">
              <a:spcBef>
                <a:spcPts val="400"/>
              </a:spcBef>
            </a:pPr>
            <a:r>
              <a:rPr lang="es-ES" sz="2700" b="1" dirty="0" smtClean="0"/>
              <a:t>II.	En </a:t>
            </a:r>
            <a:r>
              <a:rPr lang="es-ES" sz="2700" b="1" dirty="0"/>
              <a:t>observación</a:t>
            </a:r>
            <a:r>
              <a:rPr lang="es-ES" sz="2700" dirty="0"/>
              <a:t>, y</a:t>
            </a:r>
            <a:endParaRPr lang="es-MX" sz="2700" dirty="0"/>
          </a:p>
          <a:p>
            <a:pPr marL="804863" indent="-531813" algn="just">
              <a:spcBef>
                <a:spcPts val="400"/>
              </a:spcBef>
            </a:pPr>
            <a:r>
              <a:rPr lang="es-ES" sz="2700" b="1" dirty="0" smtClean="0"/>
              <a:t>III.	Elevado</a:t>
            </a:r>
            <a:r>
              <a:rPr lang="es-ES" sz="2700" dirty="0"/>
              <a:t>. (Art. 45)</a:t>
            </a:r>
            <a:endParaRPr lang="es-MX" sz="2700" dirty="0"/>
          </a:p>
          <a:p>
            <a:pPr algn="just"/>
            <a:r>
              <a:rPr lang="es-ES" sz="2700" dirty="0"/>
              <a:t> </a:t>
            </a:r>
            <a:endParaRPr lang="es-MX" sz="2700" dirty="0"/>
          </a:p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700" dirty="0"/>
              <a:t>De acuerdo al </a:t>
            </a:r>
            <a:r>
              <a:rPr lang="es-ES" sz="2700" dirty="0" smtClean="0"/>
              <a:t>SA, </a:t>
            </a:r>
            <a:r>
              <a:rPr lang="es-ES" sz="2700" dirty="0"/>
              <a:t>cada Ente Público tendrá </a:t>
            </a:r>
            <a:r>
              <a:rPr lang="es-ES" sz="2700" b="1" u="sng" dirty="0"/>
              <a:t>Techos de Financiamiento Neto</a:t>
            </a:r>
            <a:r>
              <a:rPr lang="es-ES" sz="2700" b="1" dirty="0"/>
              <a:t> (TFN)</a:t>
            </a:r>
            <a:r>
              <a:rPr lang="es-ES" sz="2700" dirty="0"/>
              <a:t>:</a:t>
            </a:r>
            <a:endParaRPr lang="es-MX" sz="2700" dirty="0"/>
          </a:p>
          <a:p>
            <a:pPr marL="723900" indent="-450850" algn="just">
              <a:spcBef>
                <a:spcPts val="900"/>
              </a:spcBef>
            </a:pPr>
            <a:r>
              <a:rPr lang="es-ES" sz="2700" b="1" dirty="0" smtClean="0"/>
              <a:t>I.	Sostenible 		= </a:t>
            </a:r>
            <a:r>
              <a:rPr lang="es-ES" sz="2700" b="1" dirty="0"/>
              <a:t>TFN hasta 15.0% ILD;</a:t>
            </a:r>
            <a:endParaRPr lang="es-MX" sz="2700" b="1" dirty="0"/>
          </a:p>
          <a:p>
            <a:pPr marL="723900" indent="-450850" algn="just">
              <a:spcBef>
                <a:spcPts val="400"/>
              </a:spcBef>
            </a:pPr>
            <a:r>
              <a:rPr lang="es-ES" sz="2700" b="1" dirty="0" smtClean="0"/>
              <a:t>II.	En </a:t>
            </a:r>
            <a:r>
              <a:rPr lang="es-ES" sz="2700" b="1" dirty="0"/>
              <a:t>observación </a:t>
            </a:r>
            <a:r>
              <a:rPr lang="es-ES" sz="2700" b="1" dirty="0" smtClean="0"/>
              <a:t>	= </a:t>
            </a:r>
            <a:r>
              <a:rPr lang="es-ES" sz="2700" b="1" dirty="0"/>
              <a:t>TFN hasta 5.0% ILD, y</a:t>
            </a:r>
            <a:endParaRPr lang="es-MX" sz="2700" b="1" dirty="0"/>
          </a:p>
          <a:p>
            <a:pPr marL="723900" indent="-450850" algn="just">
              <a:spcBef>
                <a:spcPts val="400"/>
              </a:spcBef>
            </a:pPr>
            <a:r>
              <a:rPr lang="es-ES" sz="2700" b="1" dirty="0" smtClean="0"/>
              <a:t>III.	Elevado 		= TFN        </a:t>
            </a:r>
            <a:r>
              <a:rPr lang="es-ES" sz="2700" b="1" dirty="0"/>
              <a:t>= 0</a:t>
            </a:r>
            <a:r>
              <a:rPr lang="es-ES" sz="2700" b="1" dirty="0" smtClean="0"/>
              <a:t>.</a:t>
            </a:r>
            <a:endParaRPr lang="es-MX" sz="2700" b="1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88640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9. </a:t>
            </a:r>
            <a:r>
              <a:rPr lang="es-ES" sz="2000" b="1" dirty="0"/>
              <a:t>Sistema de Alertas </a:t>
            </a:r>
            <a:r>
              <a:rPr lang="es-ES" sz="2000" b="1" dirty="0" smtClean="0"/>
              <a:t>[SA]   </a:t>
            </a:r>
            <a:r>
              <a:rPr lang="es-ES" sz="2000" b="1" dirty="0"/>
              <a:t>(Art. </a:t>
            </a:r>
            <a:r>
              <a:rPr lang="es-ES" sz="2000" b="1" dirty="0" smtClean="0"/>
              <a:t>43-48)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58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466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59</a:t>
            </a:fld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44" y="476671"/>
            <a:ext cx="8756343" cy="5832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-13736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50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38177"/>
            <a:ext cx="8712968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lnSpc>
                <a:spcPts val="3500"/>
              </a:lnSpc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s-ES" sz="2700" b="1" dirty="0" smtClean="0"/>
              <a:t>Disciplina financiera y responsabilidad hacendaria: </a:t>
            </a:r>
            <a:r>
              <a:rPr lang="es-ES" sz="2700" dirty="0" smtClean="0"/>
              <a:t> </a:t>
            </a:r>
          </a:p>
          <a:p>
            <a:pPr marL="457200" indent="-457200" algn="just">
              <a:lnSpc>
                <a:spcPts val="35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ü"/>
            </a:pPr>
            <a:r>
              <a:rPr lang="es-ES" sz="2700" b="1" dirty="0" smtClean="0"/>
              <a:t>Reglas </a:t>
            </a:r>
            <a:r>
              <a:rPr lang="es-ES" sz="2700" b="1" dirty="0"/>
              <a:t>y criterios </a:t>
            </a:r>
            <a:r>
              <a:rPr lang="es-ES" sz="2700" b="1" dirty="0" smtClean="0"/>
              <a:t>para manejar recursos </a:t>
            </a:r>
            <a:r>
              <a:rPr lang="es-ES" sz="2700" b="1" dirty="0"/>
              <a:t>y </a:t>
            </a:r>
            <a:r>
              <a:rPr lang="es-ES" sz="2700" b="1" dirty="0" smtClean="0"/>
              <a:t>contratar Obligaciones financieras</a:t>
            </a:r>
            <a:r>
              <a:rPr lang="es-ES" sz="2700" dirty="0" smtClean="0"/>
              <a:t>, para: </a:t>
            </a:r>
          </a:p>
          <a:p>
            <a:pPr marL="804863" indent="-354013" algn="just">
              <a:lnSpc>
                <a:spcPts val="3500"/>
              </a:lnSpc>
              <a:spcBef>
                <a:spcPts val="1200"/>
              </a:spcBef>
              <a:buSzPct val="100000"/>
              <a:buFont typeface="Wingdings 3" panose="05040102010807070707" pitchFamily="18" charset="2"/>
              <a:buChar char="_"/>
            </a:pPr>
            <a:r>
              <a:rPr lang="es-ES" sz="2700" b="1" dirty="0" smtClean="0"/>
              <a:t>Asegurar una </a:t>
            </a:r>
            <a:r>
              <a:rPr lang="es-ES" sz="2700" b="1" dirty="0"/>
              <a:t>gestión responsable y sostenible de </a:t>
            </a:r>
            <a:r>
              <a:rPr lang="es-ES" sz="2700" b="1" dirty="0" smtClean="0"/>
              <a:t>las </a:t>
            </a:r>
            <a:r>
              <a:rPr lang="es-ES" sz="2700" b="1" dirty="0"/>
              <a:t>finanzas públicas</a:t>
            </a:r>
            <a:r>
              <a:rPr lang="es-ES" sz="2700" dirty="0"/>
              <a:t>, </a:t>
            </a:r>
            <a:endParaRPr lang="es-ES" sz="2700" dirty="0" smtClean="0"/>
          </a:p>
          <a:p>
            <a:pPr marL="804863" indent="-354013" algn="just">
              <a:lnSpc>
                <a:spcPts val="3500"/>
              </a:lnSpc>
              <a:spcBef>
                <a:spcPts val="2400"/>
              </a:spcBef>
              <a:buSzPct val="100000"/>
              <a:buFont typeface="Wingdings 3" panose="05040102010807070707" pitchFamily="18" charset="2"/>
              <a:buChar char="_"/>
            </a:pPr>
            <a:r>
              <a:rPr lang="es-ES" sz="2700" b="1" dirty="0" smtClean="0"/>
              <a:t>Generar </a:t>
            </a:r>
            <a:r>
              <a:rPr lang="es-ES" sz="2700" b="1" dirty="0"/>
              <a:t>condiciones favorables para el </a:t>
            </a:r>
            <a:endParaRPr lang="es-ES" sz="2700" b="1" dirty="0" smtClean="0"/>
          </a:p>
          <a:p>
            <a:pPr marL="1438275" indent="-536575" algn="just" defTabSz="1250950">
              <a:lnSpc>
                <a:spcPts val="3500"/>
              </a:lnSpc>
              <a:spcBef>
                <a:spcPts val="600"/>
              </a:spcBef>
              <a:buSzPct val="100000"/>
              <a:buFont typeface="Wingdings 3" panose="05040102010807070707" pitchFamily="18" charset="2"/>
              <a:buChar char=""/>
            </a:pPr>
            <a:r>
              <a:rPr lang="es-ES" sz="2700" b="1" dirty="0" smtClean="0"/>
              <a:t>crecimiento económico, </a:t>
            </a:r>
          </a:p>
          <a:p>
            <a:pPr marL="1438275" indent="-536575" algn="just" defTabSz="1250950">
              <a:lnSpc>
                <a:spcPts val="3500"/>
              </a:lnSpc>
              <a:spcBef>
                <a:spcPts val="600"/>
              </a:spcBef>
              <a:buSzPct val="100000"/>
              <a:buFont typeface="Wingdings 3" panose="05040102010807070707" pitchFamily="18" charset="2"/>
              <a:buChar char=""/>
            </a:pPr>
            <a:r>
              <a:rPr lang="es-ES" sz="2700" b="1" dirty="0" smtClean="0"/>
              <a:t>empleo, </a:t>
            </a:r>
            <a:r>
              <a:rPr lang="es-ES" sz="2700" b="1" dirty="0"/>
              <a:t>y </a:t>
            </a:r>
            <a:endParaRPr lang="es-ES" sz="2700" b="1" dirty="0" smtClean="0"/>
          </a:p>
          <a:p>
            <a:pPr marL="1438275" indent="-536575" algn="just" defTabSz="1250950">
              <a:lnSpc>
                <a:spcPts val="3500"/>
              </a:lnSpc>
              <a:spcBef>
                <a:spcPts val="600"/>
              </a:spcBef>
              <a:buSzPct val="100000"/>
              <a:buFont typeface="Wingdings 3" panose="05040102010807070707" pitchFamily="18" charset="2"/>
              <a:buChar char=""/>
            </a:pPr>
            <a:r>
              <a:rPr lang="es-ES" sz="2700" b="1" dirty="0" smtClean="0"/>
              <a:t>estabilidad </a:t>
            </a:r>
            <a:r>
              <a:rPr lang="es-ES" sz="2700" b="1" dirty="0"/>
              <a:t>del sistema financiero</a:t>
            </a:r>
            <a:r>
              <a:rPr lang="es-ES" sz="2700" dirty="0" smtClean="0"/>
              <a:t>.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151464"/>
            <a:ext cx="8496944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 smtClean="0"/>
              <a:t>2. </a:t>
            </a:r>
            <a:r>
              <a:rPr lang="es-MX" sz="2800" b="1" dirty="0"/>
              <a:t>Definiciones </a:t>
            </a:r>
            <a:r>
              <a:rPr lang="es-MX" sz="2800" dirty="0"/>
              <a:t>(Art. 2)</a:t>
            </a:r>
            <a:r>
              <a:rPr lang="es-MX" sz="2800" b="1" dirty="0"/>
              <a:t>.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923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60</a:t>
            </a:fld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00" y="469866"/>
            <a:ext cx="8892480" cy="576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717"/>
            <a:ext cx="877576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86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61</a:t>
            </a:fld>
            <a:endParaRPr lang="es-MX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434"/>
            <a:ext cx="9144000" cy="52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463774"/>
            <a:ext cx="8953500" cy="59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86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455" y="743500"/>
            <a:ext cx="896448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s-ES" sz="2600" b="1" u="sng" dirty="0" smtClean="0"/>
              <a:t>Si cae el </a:t>
            </a:r>
            <a:r>
              <a:rPr lang="es-ES" sz="2600" b="1" u="sng" dirty="0"/>
              <a:t>PIB y </a:t>
            </a:r>
            <a:r>
              <a:rPr lang="es-ES" sz="2600" b="1" u="sng" dirty="0" smtClean="0"/>
              <a:t>las participaciones; </a:t>
            </a:r>
            <a:r>
              <a:rPr lang="es-ES" sz="2600" b="1" u="sng" dirty="0"/>
              <a:t>por desastres naturales y medidas legales y fiscales, </a:t>
            </a:r>
            <a:endParaRPr lang="es-ES" sz="2600" b="1" u="sng" dirty="0" smtClean="0"/>
          </a:p>
          <a:p>
            <a:pPr marL="631825" indent="-363538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s-ES" sz="2600" b="1" u="sng" dirty="0" smtClean="0"/>
              <a:t>se </a:t>
            </a:r>
            <a:r>
              <a:rPr lang="es-ES" sz="2600" b="1" u="sng" dirty="0"/>
              <a:t>autorizará </a:t>
            </a:r>
            <a:r>
              <a:rPr lang="es-ES" sz="2600" b="1" u="sng" dirty="0" smtClean="0"/>
              <a:t>Financiamiento </a:t>
            </a:r>
            <a:r>
              <a:rPr lang="es-ES" sz="2600" b="1" u="sng" dirty="0"/>
              <a:t>Neto adicional al TFN hasta el monto </a:t>
            </a:r>
            <a:r>
              <a:rPr lang="es-ES" sz="2600" b="1" u="sng" dirty="0" smtClean="0"/>
              <a:t>necesario para </a:t>
            </a:r>
            <a:r>
              <a:rPr lang="es-ES" sz="2600" b="1" u="sng" dirty="0"/>
              <a:t>solventar las causas </a:t>
            </a:r>
            <a:r>
              <a:rPr lang="es-ES" sz="2600" b="1" u="sng" dirty="0" smtClean="0"/>
              <a:t>del </a:t>
            </a:r>
            <a:r>
              <a:rPr lang="es-ES" sz="2600" b="1" u="sng" dirty="0"/>
              <a:t>BPRD negativo</a:t>
            </a:r>
            <a:r>
              <a:rPr lang="es-ES" sz="2600" b="1" dirty="0"/>
              <a:t>.</a:t>
            </a:r>
            <a:endParaRPr lang="es-MX" sz="2600" b="1" dirty="0"/>
          </a:p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Para </a:t>
            </a:r>
            <a:r>
              <a:rPr lang="es-ES" sz="2600" dirty="0" smtClean="0"/>
              <a:t>determinar el </a:t>
            </a:r>
            <a:r>
              <a:rPr lang="es-ES" sz="2600" dirty="0"/>
              <a:t>TFN de los Entes sin </a:t>
            </a:r>
            <a:r>
              <a:rPr lang="es-ES" sz="2600" dirty="0" smtClean="0"/>
              <a:t>Financiamientos contratados inscritos </a:t>
            </a:r>
            <a:r>
              <a:rPr lang="es-ES" sz="2600" dirty="0"/>
              <a:t>en el RPU para </a:t>
            </a:r>
            <a:r>
              <a:rPr lang="es-ES" sz="2600" dirty="0" smtClean="0"/>
              <a:t>los </a:t>
            </a:r>
            <a:r>
              <a:rPr lang="es-ES" sz="2600" dirty="0"/>
              <a:t>indicadores del SA, se entregará la información </a:t>
            </a:r>
            <a:r>
              <a:rPr lang="es-ES" sz="2600" dirty="0" smtClean="0"/>
              <a:t>a </a:t>
            </a:r>
            <a:r>
              <a:rPr lang="es-ES" sz="2600" dirty="0"/>
              <a:t>la </a:t>
            </a:r>
            <a:r>
              <a:rPr lang="es-ES" sz="2600" dirty="0" smtClean="0"/>
              <a:t>SHCP. </a:t>
            </a:r>
            <a:r>
              <a:rPr lang="es-ES" sz="2600" dirty="0"/>
              <a:t>(Art. 46</a:t>
            </a:r>
            <a:r>
              <a:rPr lang="es-ES" sz="2600" dirty="0" smtClean="0"/>
              <a:t>)</a:t>
            </a:r>
            <a:r>
              <a:rPr lang="es-ES" sz="2600" dirty="0"/>
              <a:t> </a:t>
            </a:r>
            <a:endParaRPr lang="es-MX" sz="2600" dirty="0"/>
          </a:p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600" b="1" dirty="0" smtClean="0"/>
              <a:t>Con </a:t>
            </a:r>
            <a:r>
              <a:rPr lang="es-ES" sz="2600" b="1" u="sng" dirty="0"/>
              <a:t>endeudamiento </a:t>
            </a:r>
            <a:r>
              <a:rPr lang="es-ES" sz="2600" b="1" u="sng" dirty="0" smtClean="0"/>
              <a:t>elevado </a:t>
            </a:r>
            <a:r>
              <a:rPr lang="es-ES" sz="2600" b="1" u="sng" dirty="0"/>
              <a:t>se firmará </a:t>
            </a:r>
            <a:r>
              <a:rPr lang="es-ES" sz="2600" b="1" u="sng" dirty="0" smtClean="0"/>
              <a:t>convenio</a:t>
            </a:r>
            <a:r>
              <a:rPr lang="es-ES" sz="2600" b="1" dirty="0" smtClean="0"/>
              <a:t> </a:t>
            </a:r>
            <a:r>
              <a:rPr lang="es-ES" sz="2600" b="1" dirty="0"/>
              <a:t>entre SHCP y </a:t>
            </a:r>
            <a:r>
              <a:rPr lang="es-ES" sz="2600" b="1" dirty="0" smtClean="0"/>
              <a:t>Entidad o </a:t>
            </a:r>
            <a:r>
              <a:rPr lang="es-ES" sz="2600" b="1" dirty="0"/>
              <a:t>Municipio, para establecer obligaciones </a:t>
            </a:r>
            <a:r>
              <a:rPr lang="es-ES" sz="2600" b="1" dirty="0" smtClean="0"/>
              <a:t>de </a:t>
            </a:r>
            <a:r>
              <a:rPr lang="es-ES" sz="2600" b="1" dirty="0"/>
              <a:t>responsabilidad hacendaria</a:t>
            </a:r>
            <a:r>
              <a:rPr lang="es-ES" sz="2600" b="1" dirty="0" smtClean="0"/>
              <a:t>.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88640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9. </a:t>
            </a:r>
            <a:r>
              <a:rPr lang="es-ES" sz="2000" b="1" dirty="0"/>
              <a:t>Sistema de Alertas </a:t>
            </a:r>
            <a:r>
              <a:rPr lang="es-ES" sz="2000" b="1" dirty="0" smtClean="0"/>
              <a:t>[SA]   </a:t>
            </a:r>
            <a:r>
              <a:rPr lang="es-ES" sz="2000" b="1" dirty="0"/>
              <a:t>(Art. </a:t>
            </a:r>
            <a:r>
              <a:rPr lang="es-ES" sz="2000" b="1" dirty="0" smtClean="0"/>
              <a:t>43-48)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62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307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80728"/>
            <a:ext cx="871296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4200"/>
              </a:spcBef>
              <a:buFont typeface="Arial" panose="020B0604020202020204" pitchFamily="34" charset="0"/>
              <a:buChar char="•"/>
            </a:pPr>
            <a:r>
              <a:rPr lang="es-ES" sz="2600" b="1" dirty="0"/>
              <a:t>Los Entes </a:t>
            </a:r>
            <a:r>
              <a:rPr lang="es-ES" sz="2600" b="1" dirty="0" smtClean="0"/>
              <a:t>Públicos celebrarán </a:t>
            </a:r>
            <a:r>
              <a:rPr lang="es-ES" sz="2600" b="1" dirty="0"/>
              <a:t>convenios con la Entidad Federativa o Municipio.</a:t>
            </a:r>
            <a:endParaRPr lang="es-MX" sz="2600" dirty="0"/>
          </a:p>
          <a:p>
            <a:pPr marL="273050" indent="-273050" algn="just">
              <a:spcBef>
                <a:spcPts val="4200"/>
              </a:spcBef>
              <a:buFont typeface="Arial" panose="020B0604020202020204" pitchFamily="34" charset="0"/>
              <a:buChar char="•"/>
            </a:pPr>
            <a:r>
              <a:rPr lang="es-ES" sz="2600" b="1" dirty="0"/>
              <a:t>El seguimiento de las obligaciones de responsabilidad hacendaria, estará a cargo de la Entidad Federativa o Municipio con periodicidad </a:t>
            </a:r>
            <a:r>
              <a:rPr lang="es-ES" sz="2600" b="1" dirty="0" smtClean="0"/>
              <a:t>trimestral</a:t>
            </a:r>
            <a:r>
              <a:rPr lang="es-ES" sz="2600" dirty="0" smtClean="0"/>
              <a:t>; </a:t>
            </a:r>
            <a:r>
              <a:rPr lang="es-ES" sz="2600" dirty="0"/>
              <a:t>remitirse a </a:t>
            </a:r>
            <a:r>
              <a:rPr lang="es-ES" sz="2600" dirty="0" smtClean="0"/>
              <a:t>SHCP </a:t>
            </a:r>
            <a:r>
              <a:rPr lang="es-ES" sz="2600" dirty="0"/>
              <a:t>y </a:t>
            </a:r>
            <a:r>
              <a:rPr lang="es-ES" sz="2600" dirty="0" smtClean="0"/>
              <a:t>publicarse. </a:t>
            </a:r>
            <a:r>
              <a:rPr lang="es-ES" sz="2600" dirty="0"/>
              <a:t>(Art. 47)</a:t>
            </a:r>
            <a:endParaRPr lang="es-MX" sz="2600" dirty="0"/>
          </a:p>
          <a:p>
            <a:pPr marL="273050" indent="-273050" algn="just">
              <a:spcBef>
                <a:spcPts val="4200"/>
              </a:spcBef>
              <a:buFont typeface="Arial" panose="020B0604020202020204" pitchFamily="34" charset="0"/>
              <a:buChar char="•"/>
            </a:pPr>
            <a:r>
              <a:rPr lang="es-ES" sz="2600" dirty="0"/>
              <a:t>El SA será publicado por la SHCP con actualización </a:t>
            </a:r>
            <a:r>
              <a:rPr lang="es-ES" sz="2600" dirty="0" smtClean="0"/>
              <a:t>trimestral. </a:t>
            </a:r>
            <a:r>
              <a:rPr lang="es-ES" sz="2600" dirty="0"/>
              <a:t>(Art. 48</a:t>
            </a:r>
            <a:r>
              <a:rPr lang="es-ES" sz="2600" dirty="0" smtClean="0"/>
              <a:t>)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88640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9. </a:t>
            </a:r>
            <a:r>
              <a:rPr lang="es-ES" sz="2000" b="1" dirty="0"/>
              <a:t>Sistema de Alertas </a:t>
            </a:r>
            <a:r>
              <a:rPr lang="es-ES" sz="2000" b="1" dirty="0" smtClean="0"/>
              <a:t>[SA]   </a:t>
            </a:r>
            <a:r>
              <a:rPr lang="es-ES" sz="2000" b="1" dirty="0"/>
              <a:t>(Art. </a:t>
            </a:r>
            <a:r>
              <a:rPr lang="es-ES" sz="2000" b="1" dirty="0" smtClean="0"/>
              <a:t>43-48)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63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136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09992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600" dirty="0" smtClean="0"/>
              <a:t>A </a:t>
            </a:r>
            <a:r>
              <a:rPr lang="es-ES" sz="2600" dirty="0"/>
              <a:t>cargo de la </a:t>
            </a:r>
            <a:r>
              <a:rPr lang="es-ES" sz="2600" dirty="0" smtClean="0"/>
              <a:t>SHCP; inscribir </a:t>
            </a:r>
            <a:r>
              <a:rPr lang="es-ES" sz="2600" dirty="0"/>
              <a:t>y transparentar </a:t>
            </a:r>
            <a:r>
              <a:rPr lang="es-ES" sz="2600" b="1" dirty="0" smtClean="0"/>
              <a:t>todos los </a:t>
            </a:r>
            <a:r>
              <a:rPr lang="es-ES" sz="2600" b="1" dirty="0"/>
              <a:t>Financiamientos y </a:t>
            </a:r>
            <a:r>
              <a:rPr lang="es-ES" sz="2600" b="1" dirty="0" smtClean="0"/>
              <a:t>Obligaciones</a:t>
            </a:r>
            <a:r>
              <a:rPr lang="es-ES" sz="2600" dirty="0" smtClean="0"/>
              <a:t>, con efectos </a:t>
            </a:r>
            <a:r>
              <a:rPr lang="es-ES" sz="2600" dirty="0"/>
              <a:t>declarativos e informativos, no </a:t>
            </a:r>
            <a:r>
              <a:rPr lang="es-ES" sz="2600" dirty="0" smtClean="0"/>
              <a:t>prejuzga </a:t>
            </a:r>
            <a:r>
              <a:rPr lang="es-ES" sz="2600" dirty="0"/>
              <a:t>ni </a:t>
            </a:r>
            <a:r>
              <a:rPr lang="es-ES" sz="2600" dirty="0" smtClean="0"/>
              <a:t>valida.</a:t>
            </a:r>
            <a:endParaRPr lang="es-MX" sz="2600" dirty="0"/>
          </a:p>
          <a:p>
            <a:pPr marL="177800" indent="-1778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600" dirty="0"/>
              <a:t>Inscribir </a:t>
            </a:r>
            <a:r>
              <a:rPr lang="es-ES" sz="2600" dirty="0" smtClean="0"/>
              <a:t>Financiamientos </a:t>
            </a:r>
            <a:r>
              <a:rPr lang="es-ES" sz="2600" dirty="0"/>
              <a:t>y Obligaciones </a:t>
            </a:r>
            <a:r>
              <a:rPr lang="es-ES" sz="2600" dirty="0" smtClean="0"/>
              <a:t>(no </a:t>
            </a:r>
            <a:r>
              <a:rPr lang="es-ES" sz="2600" dirty="0"/>
              <a:t>limitativa): </a:t>
            </a:r>
            <a:r>
              <a:rPr lang="es-ES" sz="2600" b="1" dirty="0"/>
              <a:t>créditos, emisiones bursátiles, </a:t>
            </a:r>
            <a:r>
              <a:rPr lang="es-ES" sz="2600" b="1" dirty="0" smtClean="0"/>
              <a:t>arrendamiento </a:t>
            </a:r>
            <a:r>
              <a:rPr lang="es-ES" sz="2600" b="1" dirty="0"/>
              <a:t>financiero, </a:t>
            </a:r>
            <a:r>
              <a:rPr lang="es-ES" sz="2600" b="1" dirty="0" smtClean="0"/>
              <a:t>factoraje</a:t>
            </a:r>
            <a:r>
              <a:rPr lang="es-ES" sz="2600" b="1" dirty="0"/>
              <a:t>, garantías, </a:t>
            </a:r>
            <a:r>
              <a:rPr lang="es-ES" sz="2600" b="1" dirty="0" smtClean="0"/>
              <a:t>instrumentos derivados con obligación </a:t>
            </a:r>
            <a:r>
              <a:rPr lang="es-ES" sz="2600" b="1" dirty="0"/>
              <a:t>de pago </a:t>
            </a:r>
            <a:r>
              <a:rPr lang="es-ES" sz="2600" b="1" dirty="0" smtClean="0"/>
              <a:t>≥ 1 año </a:t>
            </a:r>
            <a:r>
              <a:rPr lang="es-ES" sz="2600" b="1" dirty="0"/>
              <a:t>y contratos de APP</a:t>
            </a:r>
            <a:r>
              <a:rPr lang="es-ES" sz="2600" dirty="0"/>
              <a:t>.</a:t>
            </a:r>
            <a:endParaRPr lang="es-MX" sz="2600" dirty="0"/>
          </a:p>
          <a:p>
            <a:pPr marL="177800" indent="-1778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600" dirty="0"/>
              <a:t>Las garantías y los </a:t>
            </a:r>
            <a:r>
              <a:rPr lang="es-ES" sz="2600" dirty="0" smtClean="0"/>
              <a:t>derivados </a:t>
            </a:r>
            <a:r>
              <a:rPr lang="es-ES" sz="2600" dirty="0"/>
              <a:t>indicarán la obligación principal o el subyacente, </a:t>
            </a:r>
            <a:r>
              <a:rPr lang="es-ES" sz="2600" dirty="0" smtClean="0"/>
              <a:t>no </a:t>
            </a:r>
            <a:r>
              <a:rPr lang="es-ES" sz="2600" dirty="0"/>
              <a:t>duplicar registros. (Art. 49)</a:t>
            </a:r>
            <a:endParaRPr lang="es-MX" sz="2600" dirty="0"/>
          </a:p>
          <a:p>
            <a:pPr marL="177800" indent="-1778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600" dirty="0"/>
              <a:t>La inscripción, modificación y cancelación </a:t>
            </a:r>
            <a:r>
              <a:rPr lang="es-ES" sz="2600" dirty="0" smtClean="0"/>
              <a:t>conforme al </a:t>
            </a:r>
            <a:r>
              <a:rPr lang="es-ES" sz="2600" dirty="0"/>
              <a:t>reglamento del RPU por medios electrónicos. (Art. 50</a:t>
            </a:r>
            <a:r>
              <a:rPr lang="es-ES" sz="2600" dirty="0" smtClean="0"/>
              <a:t>)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16632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10. </a:t>
            </a:r>
            <a:r>
              <a:rPr lang="es-ES" sz="2000" b="1" dirty="0"/>
              <a:t>Registro Público Único </a:t>
            </a:r>
            <a:r>
              <a:rPr lang="es-ES" sz="2000" b="1" dirty="0" smtClean="0"/>
              <a:t>  [RPU]   </a:t>
            </a:r>
            <a:r>
              <a:rPr lang="es-ES" sz="2000" b="1" dirty="0"/>
              <a:t>(Art. </a:t>
            </a:r>
            <a:r>
              <a:rPr lang="es-ES" sz="2000" b="1" dirty="0" smtClean="0"/>
              <a:t>49-57)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64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570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91817"/>
            <a:ext cx="871296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spcBef>
                <a:spcPts val="1200"/>
              </a:spcBef>
            </a:pPr>
            <a:r>
              <a:rPr lang="es-ES" sz="2500" b="1" dirty="0" smtClean="0"/>
              <a:t>I.	</a:t>
            </a:r>
            <a:r>
              <a:rPr lang="es-ES" sz="2500" dirty="0" smtClean="0"/>
              <a:t>Cumplir </a:t>
            </a:r>
            <a:r>
              <a:rPr lang="es-ES" sz="2500" dirty="0"/>
              <a:t>con la LDFEFM y el reglamento del RPU;</a:t>
            </a:r>
            <a:endParaRPr lang="es-MX" sz="2500" dirty="0"/>
          </a:p>
          <a:p>
            <a:pPr marL="450850" indent="-450850" algn="just">
              <a:spcBef>
                <a:spcPts val="1200"/>
              </a:spcBef>
            </a:pPr>
            <a:r>
              <a:rPr lang="es-ES" sz="2500" b="1" dirty="0" smtClean="0"/>
              <a:t>II.	</a:t>
            </a:r>
            <a:r>
              <a:rPr lang="es-ES" sz="2500" dirty="0"/>
              <a:t>C</a:t>
            </a:r>
            <a:r>
              <a:rPr lang="es-ES" sz="2500" dirty="0" smtClean="0"/>
              <a:t>on </a:t>
            </a:r>
            <a:r>
              <a:rPr lang="es-ES" sz="2500" dirty="0"/>
              <a:t>Garantía o Fuente de pago en participaciones o aportaciones </a:t>
            </a:r>
            <a:r>
              <a:rPr lang="es-ES" sz="2500" dirty="0" smtClean="0"/>
              <a:t>federales y cumplimiento a </a:t>
            </a:r>
            <a:r>
              <a:rPr lang="es-ES" sz="2500" dirty="0"/>
              <a:t>la LCF;</a:t>
            </a:r>
            <a:endParaRPr lang="es-MX" sz="2500" dirty="0"/>
          </a:p>
          <a:p>
            <a:pPr marL="450850" indent="-450850" algn="just">
              <a:spcBef>
                <a:spcPts val="1200"/>
              </a:spcBef>
            </a:pPr>
            <a:r>
              <a:rPr lang="es-ES" sz="2500" b="1" dirty="0" smtClean="0"/>
              <a:t>III.	</a:t>
            </a:r>
            <a:r>
              <a:rPr lang="es-ES" sz="2500" dirty="0" smtClean="0"/>
              <a:t>En </a:t>
            </a:r>
            <a:r>
              <a:rPr lang="es-ES" sz="2500" dirty="0"/>
              <a:t>la CDMX se cumplirá con la LDFEFM y </a:t>
            </a:r>
            <a:r>
              <a:rPr lang="es-ES" sz="2500" dirty="0" smtClean="0"/>
              <a:t>Registro </a:t>
            </a:r>
            <a:r>
              <a:rPr lang="es-ES" sz="2500" dirty="0"/>
              <a:t>de la Deuda del SPF;</a:t>
            </a:r>
            <a:endParaRPr lang="es-MX" sz="2500" dirty="0"/>
          </a:p>
          <a:p>
            <a:pPr marL="450850" indent="-450850" algn="just">
              <a:spcBef>
                <a:spcPts val="1200"/>
              </a:spcBef>
            </a:pPr>
            <a:r>
              <a:rPr lang="es-ES" sz="2500" b="1" dirty="0" smtClean="0"/>
              <a:t>IV.	</a:t>
            </a:r>
            <a:r>
              <a:rPr lang="es-ES" sz="2500" dirty="0" smtClean="0"/>
              <a:t>La </a:t>
            </a:r>
            <a:r>
              <a:rPr lang="es-ES" sz="2500" dirty="0"/>
              <a:t>DEG se </a:t>
            </a:r>
            <a:r>
              <a:rPr lang="es-ES" sz="2500" dirty="0" smtClean="0"/>
              <a:t>inscribirá </a:t>
            </a:r>
            <a:r>
              <a:rPr lang="es-ES" sz="2500" dirty="0"/>
              <a:t>en el Registro de </a:t>
            </a:r>
            <a:r>
              <a:rPr lang="es-ES" sz="2500" dirty="0" smtClean="0"/>
              <a:t>Deuda </a:t>
            </a:r>
            <a:r>
              <a:rPr lang="es-ES" sz="2500" dirty="0"/>
              <a:t>del SPF;</a:t>
            </a:r>
            <a:endParaRPr lang="es-MX" sz="2500" dirty="0"/>
          </a:p>
          <a:p>
            <a:pPr marL="450850" indent="-450850" algn="just">
              <a:spcBef>
                <a:spcPts val="1200"/>
              </a:spcBef>
            </a:pPr>
            <a:r>
              <a:rPr lang="es-ES" sz="2500" b="1" dirty="0" smtClean="0"/>
              <a:t>V.	</a:t>
            </a:r>
            <a:r>
              <a:rPr lang="es-ES" sz="2500" dirty="0" smtClean="0"/>
              <a:t>Contar </a:t>
            </a:r>
            <a:r>
              <a:rPr lang="es-ES" sz="2500" dirty="0"/>
              <a:t>con </a:t>
            </a:r>
            <a:r>
              <a:rPr lang="es-ES" sz="2500" dirty="0" smtClean="0"/>
              <a:t>registro </a:t>
            </a:r>
            <a:r>
              <a:rPr lang="es-ES" sz="2500" dirty="0"/>
              <a:t>de Deuda </a:t>
            </a:r>
            <a:r>
              <a:rPr lang="es-ES" sz="2500" dirty="0" smtClean="0"/>
              <a:t>de </a:t>
            </a:r>
            <a:r>
              <a:rPr lang="es-ES" sz="2500" dirty="0"/>
              <a:t>la </a:t>
            </a:r>
            <a:r>
              <a:rPr lang="es-ES" sz="2500" dirty="0" smtClean="0"/>
              <a:t>Entidad;</a:t>
            </a:r>
            <a:endParaRPr lang="es-MX" sz="2500" dirty="0"/>
          </a:p>
          <a:p>
            <a:pPr marL="531813" indent="-531813" algn="just">
              <a:spcBef>
                <a:spcPts val="1200"/>
              </a:spcBef>
            </a:pPr>
            <a:r>
              <a:rPr lang="es-ES" sz="2500" b="1" dirty="0" smtClean="0"/>
              <a:t>VI.	</a:t>
            </a:r>
            <a:r>
              <a:rPr lang="es-ES" sz="2500" dirty="0" smtClean="0"/>
              <a:t>Entrega </a:t>
            </a:r>
            <a:r>
              <a:rPr lang="es-ES" sz="2500" dirty="0"/>
              <a:t>de información para la evaluación del SA;</a:t>
            </a:r>
            <a:endParaRPr lang="es-MX" sz="2500" dirty="0"/>
          </a:p>
          <a:p>
            <a:pPr marL="531813" indent="-531813" algn="just">
              <a:spcBef>
                <a:spcPts val="1200"/>
              </a:spcBef>
            </a:pPr>
            <a:r>
              <a:rPr lang="es-ES" sz="2500" b="1" dirty="0" smtClean="0"/>
              <a:t>VII.	</a:t>
            </a:r>
            <a:r>
              <a:rPr lang="es-ES" sz="2500" dirty="0" smtClean="0"/>
              <a:t>La emisión de valores notificará a la SHCP;</a:t>
            </a:r>
          </a:p>
          <a:p>
            <a:pPr marL="723900" indent="-723900" algn="just">
              <a:spcBef>
                <a:spcPts val="1200"/>
              </a:spcBef>
            </a:pPr>
            <a:r>
              <a:rPr lang="es-ES" sz="2500" b="1" dirty="0"/>
              <a:t>VIII. </a:t>
            </a:r>
            <a:r>
              <a:rPr lang="es-ES" sz="2500" dirty="0" smtClean="0"/>
              <a:t>De </a:t>
            </a:r>
            <a:r>
              <a:rPr lang="es-ES" sz="2500" dirty="0"/>
              <a:t>los Municipios y sus </a:t>
            </a:r>
            <a:r>
              <a:rPr lang="es-ES" sz="2500" dirty="0" smtClean="0"/>
              <a:t>Entes, </a:t>
            </a:r>
            <a:r>
              <a:rPr lang="es-ES" sz="2500" dirty="0"/>
              <a:t>con la garantía del Estado y los que tengan ingresos </a:t>
            </a:r>
            <a:r>
              <a:rPr lang="es-ES" sz="2500" dirty="0" smtClean="0"/>
              <a:t>para </a:t>
            </a:r>
            <a:r>
              <a:rPr lang="es-ES" sz="2500" dirty="0"/>
              <a:t>cumplirlos</a:t>
            </a:r>
            <a:r>
              <a:rPr lang="es-ES" sz="2500" dirty="0" smtClean="0"/>
              <a:t>;</a:t>
            </a:r>
            <a:endParaRPr lang="es-MX" sz="25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44624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10. </a:t>
            </a:r>
            <a:r>
              <a:rPr lang="es-ES" sz="2000" b="1" dirty="0" smtClean="0"/>
              <a:t>RPU:  I</a:t>
            </a:r>
            <a:r>
              <a:rPr lang="es-ES" sz="2000" dirty="0" smtClean="0"/>
              <a:t>nscripción de</a:t>
            </a:r>
            <a:r>
              <a:rPr lang="es-ES" sz="2000" dirty="0"/>
              <a:t> Financiamientos y Obligaciones</a:t>
            </a:r>
            <a:r>
              <a:rPr lang="es-ES" sz="2000" dirty="0" smtClean="0"/>
              <a:t> 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65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955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355571"/>
            <a:ext cx="8712968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1813" indent="-531813" algn="just">
              <a:spcAft>
                <a:spcPts val="1800"/>
              </a:spcAft>
            </a:pPr>
            <a:r>
              <a:rPr lang="es-ES" sz="2500" b="1" dirty="0" smtClean="0"/>
              <a:t>IX.	</a:t>
            </a:r>
            <a:r>
              <a:rPr lang="es-ES" sz="2500" dirty="0" smtClean="0"/>
              <a:t>Los </a:t>
            </a:r>
            <a:r>
              <a:rPr lang="es-ES" sz="2500" dirty="0"/>
              <a:t>Entes Públicos deberán </a:t>
            </a:r>
            <a:r>
              <a:rPr lang="es-ES" sz="2500" b="1" u="sng" dirty="0"/>
              <a:t>publicar su información financiera conforme la LGCG</a:t>
            </a:r>
            <a:r>
              <a:rPr lang="es-ES" sz="2500" b="1" dirty="0"/>
              <a:t> y </a:t>
            </a:r>
            <a:r>
              <a:rPr lang="es-ES" sz="2500" b="1" dirty="0" smtClean="0"/>
              <a:t>el </a:t>
            </a:r>
            <a:r>
              <a:rPr lang="es-ES" sz="2500" b="1" dirty="0"/>
              <a:t>CONAC.</a:t>
            </a:r>
            <a:endParaRPr lang="es-MX" sz="2500" dirty="0"/>
          </a:p>
          <a:p>
            <a:pPr marL="531813" indent="-531813" algn="just">
              <a:spcAft>
                <a:spcPts val="1800"/>
              </a:spcAft>
            </a:pPr>
            <a:r>
              <a:rPr lang="es-ES" sz="2500" b="1" dirty="0" smtClean="0"/>
              <a:t>	</a:t>
            </a:r>
            <a:r>
              <a:rPr lang="es-ES" sz="2500" dirty="0" smtClean="0"/>
              <a:t>Los </a:t>
            </a:r>
            <a:r>
              <a:rPr lang="es-ES" sz="2500" dirty="0"/>
              <a:t>Entes Públicos deberán </a:t>
            </a:r>
            <a:r>
              <a:rPr lang="es-ES" sz="2500" b="1" u="sng" dirty="0"/>
              <a:t>presentar la opinión de la </a:t>
            </a:r>
            <a:r>
              <a:rPr lang="es-ES" sz="2500" b="1" u="sng" dirty="0" smtClean="0"/>
              <a:t>EFSL si </a:t>
            </a:r>
            <a:r>
              <a:rPr lang="es-ES" sz="2500" b="1" u="sng" dirty="0"/>
              <a:t>el ente público </a:t>
            </a:r>
            <a:r>
              <a:rPr lang="es-ES" sz="2500" b="1" u="sng" dirty="0" smtClean="0"/>
              <a:t>cumple</a:t>
            </a:r>
            <a:r>
              <a:rPr lang="es-ES" sz="2500" b="1" dirty="0" smtClean="0"/>
              <a:t>;</a:t>
            </a:r>
            <a:endParaRPr lang="es-MX" sz="2500" dirty="0"/>
          </a:p>
          <a:p>
            <a:pPr marL="531813" indent="-531813" algn="just">
              <a:spcAft>
                <a:spcPts val="1800"/>
              </a:spcAft>
            </a:pPr>
            <a:r>
              <a:rPr lang="es-ES" sz="2500" b="1" dirty="0"/>
              <a:t>X. </a:t>
            </a:r>
            <a:r>
              <a:rPr lang="es-ES" sz="2500" dirty="0" smtClean="0"/>
              <a:t>Financiamientos destinados a Refinanciamiento sólo </a:t>
            </a:r>
            <a:r>
              <a:rPr lang="es-ES" sz="2500" dirty="0"/>
              <a:t>podrán liquidar </a:t>
            </a:r>
            <a:r>
              <a:rPr lang="es-ES" sz="2500" dirty="0" smtClean="0"/>
              <a:t>los </a:t>
            </a:r>
            <a:r>
              <a:rPr lang="es-ES" sz="2500" dirty="0"/>
              <a:t>previamente inscritos en el RPU, y</a:t>
            </a:r>
            <a:endParaRPr lang="es-MX" sz="2500" dirty="0"/>
          </a:p>
          <a:p>
            <a:pPr marL="531813" indent="-531813" algn="just">
              <a:spcAft>
                <a:spcPts val="1800"/>
              </a:spcAft>
            </a:pPr>
            <a:r>
              <a:rPr lang="es-ES" sz="2500" b="1" dirty="0"/>
              <a:t>XI. </a:t>
            </a:r>
            <a:r>
              <a:rPr lang="es-ES" sz="2500" dirty="0"/>
              <a:t>Los demás requisitos </a:t>
            </a:r>
            <a:r>
              <a:rPr lang="es-ES" sz="2500" dirty="0" smtClean="0"/>
              <a:t>del </a:t>
            </a:r>
            <a:r>
              <a:rPr lang="es-ES" sz="2500" dirty="0"/>
              <a:t>reglamento </a:t>
            </a:r>
            <a:r>
              <a:rPr lang="es-ES" sz="2500" dirty="0" smtClean="0"/>
              <a:t>RPU</a:t>
            </a:r>
            <a:r>
              <a:rPr lang="es-ES" sz="2500" dirty="0"/>
              <a:t>. (Art. 51</a:t>
            </a:r>
            <a:r>
              <a:rPr lang="es-ES" sz="2500" dirty="0" smtClean="0"/>
              <a:t>)</a:t>
            </a:r>
            <a:endParaRPr lang="es-MX" sz="25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66</a:t>
            </a:fld>
            <a:endParaRPr lang="es-MX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899592" y="260648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10. </a:t>
            </a:r>
            <a:r>
              <a:rPr lang="es-ES" sz="2000" b="1" dirty="0" smtClean="0"/>
              <a:t>RPU:  I</a:t>
            </a:r>
            <a:r>
              <a:rPr lang="es-ES" sz="2000" dirty="0" smtClean="0"/>
              <a:t>nscripción de</a:t>
            </a:r>
            <a:r>
              <a:rPr lang="es-ES" sz="2000" dirty="0"/>
              <a:t> Financiamientos y Obligaciones</a:t>
            </a:r>
            <a:r>
              <a:rPr lang="es-E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782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980728"/>
            <a:ext cx="885698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500" dirty="0" smtClean="0"/>
              <a:t>Apartado </a:t>
            </a:r>
            <a:r>
              <a:rPr lang="es-ES" sz="2500" dirty="0"/>
              <a:t>específico </a:t>
            </a:r>
            <a:r>
              <a:rPr lang="es-ES" sz="2500" dirty="0" smtClean="0"/>
              <a:t>de Obligaciones APP </a:t>
            </a:r>
            <a:r>
              <a:rPr lang="es-ES" sz="2500" dirty="0"/>
              <a:t>con </a:t>
            </a:r>
            <a:r>
              <a:rPr lang="es-ES" sz="2500" dirty="0" smtClean="0"/>
              <a:t>inversión a </a:t>
            </a:r>
            <a:r>
              <a:rPr lang="es-ES" sz="2500" dirty="0"/>
              <a:t>valor presente y </a:t>
            </a:r>
            <a:r>
              <a:rPr lang="es-ES" sz="2500" dirty="0" smtClean="0"/>
              <a:t>pago </a:t>
            </a:r>
            <a:r>
              <a:rPr lang="es-ES" sz="2500" dirty="0"/>
              <a:t>mensual del servicio; identificar </a:t>
            </a:r>
            <a:r>
              <a:rPr lang="es-ES" sz="2500" dirty="0" smtClean="0"/>
              <a:t>pago inversión</a:t>
            </a:r>
            <a:r>
              <a:rPr lang="es-ES" sz="2500" dirty="0"/>
              <a:t>, </a:t>
            </a:r>
            <a:r>
              <a:rPr lang="es-ES" sz="2500" dirty="0" smtClean="0"/>
              <a:t>plazo y erogaciones pendientes. </a:t>
            </a:r>
            <a:r>
              <a:rPr lang="es-ES" sz="2500" dirty="0"/>
              <a:t>(Art. 52)</a:t>
            </a:r>
            <a:endParaRPr lang="es-MX" sz="2500" dirty="0"/>
          </a:p>
          <a:p>
            <a:pPr marL="273050" indent="-273050" algn="just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500" dirty="0"/>
              <a:t>La disposición o desembolso </a:t>
            </a:r>
            <a:r>
              <a:rPr lang="es-ES" sz="2500" dirty="0" smtClean="0"/>
              <a:t>condicionada </a:t>
            </a:r>
            <a:r>
              <a:rPr lang="es-ES" sz="2500" dirty="0"/>
              <a:t>a la inscripción en el RPU, excepto </a:t>
            </a:r>
            <a:r>
              <a:rPr lang="es-ES" sz="2500" dirty="0" smtClean="0"/>
              <a:t>OCC </a:t>
            </a:r>
            <a:r>
              <a:rPr lang="es-ES" sz="2500" dirty="0"/>
              <a:t>o </a:t>
            </a:r>
            <a:r>
              <a:rPr lang="es-ES" sz="2500" dirty="0" smtClean="0"/>
              <a:t>valores </a:t>
            </a:r>
            <a:r>
              <a:rPr lang="es-ES" sz="2500" dirty="0"/>
              <a:t>que deberán </a:t>
            </a:r>
            <a:r>
              <a:rPr lang="es-ES" sz="2500" dirty="0" smtClean="0"/>
              <a:t>ser inscritos </a:t>
            </a:r>
            <a:r>
              <a:rPr lang="es-ES" sz="2500" dirty="0"/>
              <a:t>en </a:t>
            </a:r>
            <a:r>
              <a:rPr lang="es-ES" sz="2500" dirty="0" smtClean="0"/>
              <a:t>no + de </a:t>
            </a:r>
            <a:r>
              <a:rPr lang="es-ES" sz="2500" dirty="0"/>
              <a:t>30 días </a:t>
            </a:r>
            <a:r>
              <a:rPr lang="es-ES" sz="2500" dirty="0" smtClean="0"/>
              <a:t>siguiente contratación. </a:t>
            </a:r>
            <a:r>
              <a:rPr lang="es-ES" sz="2500" dirty="0"/>
              <a:t>(Art. 53)</a:t>
            </a:r>
            <a:endParaRPr lang="es-MX" sz="2500" dirty="0"/>
          </a:p>
          <a:p>
            <a:pPr marL="273050" indent="-273050" algn="just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500" dirty="0" smtClean="0"/>
              <a:t>Cancelar inscripción con </a:t>
            </a:r>
            <a:r>
              <a:rPr lang="es-ES" sz="2500" dirty="0"/>
              <a:t>la documentación del acreedor que manifieste la liquidación o no </a:t>
            </a:r>
            <a:r>
              <a:rPr lang="es-ES" sz="2500" dirty="0" smtClean="0"/>
              <a:t>disposición. </a:t>
            </a:r>
            <a:r>
              <a:rPr lang="es-ES" sz="2500" dirty="0"/>
              <a:t>(Art. 54)</a:t>
            </a:r>
            <a:endParaRPr lang="es-MX" sz="2500" dirty="0"/>
          </a:p>
          <a:p>
            <a:pPr marL="273050" indent="-273050" algn="just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500" dirty="0"/>
              <a:t>SHCP  </a:t>
            </a:r>
            <a:r>
              <a:rPr lang="es-ES" sz="2500" dirty="0" smtClean="0"/>
              <a:t>solicitará </a:t>
            </a:r>
            <a:r>
              <a:rPr lang="es-ES" sz="2500" dirty="0"/>
              <a:t>a </a:t>
            </a:r>
            <a:r>
              <a:rPr lang="es-ES" sz="2500" dirty="0" smtClean="0"/>
              <a:t>Instituciones financieras </a:t>
            </a:r>
            <a:r>
              <a:rPr lang="es-ES" sz="2500" dirty="0"/>
              <a:t>información para </a:t>
            </a:r>
            <a:r>
              <a:rPr lang="es-ES" sz="2500" b="1" dirty="0"/>
              <a:t>conciliar el RPU </a:t>
            </a:r>
            <a:r>
              <a:rPr lang="es-ES" sz="2500" dirty="0"/>
              <a:t>y publicará </a:t>
            </a:r>
            <a:r>
              <a:rPr lang="es-ES" sz="2500" dirty="0" smtClean="0"/>
              <a:t>las diferencias</a:t>
            </a:r>
            <a:r>
              <a:rPr lang="es-ES" sz="2500" dirty="0"/>
              <a:t>. (Art. 55</a:t>
            </a:r>
            <a:r>
              <a:rPr lang="es-ES" sz="2500" dirty="0" smtClean="0"/>
              <a:t>)</a:t>
            </a:r>
            <a:endParaRPr lang="es-MX" sz="25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233352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10. </a:t>
            </a:r>
            <a:r>
              <a:rPr lang="es-ES" sz="2000" b="1" dirty="0"/>
              <a:t>Registro Público Único </a:t>
            </a:r>
            <a:r>
              <a:rPr lang="es-ES" sz="2000" b="1" dirty="0" smtClean="0"/>
              <a:t>  [RPU]   </a:t>
            </a:r>
            <a:r>
              <a:rPr lang="es-ES" sz="2000" b="1" dirty="0"/>
              <a:t>(Art. </a:t>
            </a:r>
            <a:r>
              <a:rPr lang="es-ES" sz="2000" b="1" dirty="0" smtClean="0"/>
              <a:t>49-57)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67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305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548680"/>
            <a:ext cx="8712968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50" dirty="0" smtClean="0"/>
              <a:t>SHCP publicará en </a:t>
            </a:r>
            <a:r>
              <a:rPr lang="es-ES" sz="2450" dirty="0"/>
              <a:t>Internet y </a:t>
            </a:r>
            <a:r>
              <a:rPr lang="es-ES" sz="2450" dirty="0" smtClean="0"/>
              <a:t>actualizará diario: </a:t>
            </a:r>
            <a:r>
              <a:rPr lang="es-ES" sz="2450" dirty="0"/>
              <a:t>deudor u obligado, acreedor, </a:t>
            </a:r>
            <a:r>
              <a:rPr lang="es-ES" sz="2450" dirty="0" smtClean="0"/>
              <a:t>monto, </a:t>
            </a:r>
            <a:r>
              <a:rPr lang="es-ES" sz="2450" dirty="0"/>
              <a:t>fecha de contratación, tasa de interés, plazo contratado, recurso </a:t>
            </a:r>
            <a:r>
              <a:rPr lang="es-ES" sz="2450" dirty="0" smtClean="0"/>
              <a:t>en </a:t>
            </a:r>
            <a:r>
              <a:rPr lang="es-ES" sz="2450" dirty="0"/>
              <a:t>Garantía o Fuente de pago, fecha de inscripción y </a:t>
            </a:r>
            <a:r>
              <a:rPr lang="es-ES" sz="2450" dirty="0" smtClean="0"/>
              <a:t>de </a:t>
            </a:r>
            <a:r>
              <a:rPr lang="es-ES" sz="2450" dirty="0"/>
              <a:t>última </a:t>
            </a:r>
            <a:r>
              <a:rPr lang="es-ES" sz="2450" dirty="0" smtClean="0"/>
              <a:t>modificación.</a:t>
            </a:r>
            <a:endParaRPr lang="es-MX" sz="2450" dirty="0"/>
          </a:p>
          <a:p>
            <a:pPr marL="177800" indent="-1778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50" dirty="0" smtClean="0"/>
              <a:t>Incluir </a:t>
            </a:r>
            <a:r>
              <a:rPr lang="es-ES" sz="2450" b="1" dirty="0"/>
              <a:t>la </a:t>
            </a:r>
            <a:r>
              <a:rPr lang="es-ES" sz="2450" b="1" u="sng" dirty="0"/>
              <a:t>tasa efectiva</a:t>
            </a:r>
            <a:r>
              <a:rPr lang="es-ES" sz="2450" b="1" dirty="0"/>
              <a:t> </a:t>
            </a:r>
            <a:r>
              <a:rPr lang="es-ES" sz="2450" b="1" dirty="0" smtClean="0"/>
              <a:t>con </a:t>
            </a:r>
            <a:r>
              <a:rPr lang="es-ES" sz="2450" b="1" u="sng" dirty="0"/>
              <a:t>todos los </a:t>
            </a:r>
            <a:r>
              <a:rPr lang="es-ES" sz="2450" b="1" u="sng" dirty="0" smtClean="0"/>
              <a:t>costos</a:t>
            </a:r>
            <a:r>
              <a:rPr lang="es-ES" sz="2450" b="1" dirty="0" smtClean="0"/>
              <a:t> del </a:t>
            </a:r>
            <a:r>
              <a:rPr lang="es-ES" sz="2450" b="1" dirty="0"/>
              <a:t>Financiamiento u </a:t>
            </a:r>
            <a:r>
              <a:rPr lang="es-ES" sz="2450" b="1" dirty="0" smtClean="0"/>
              <a:t>Obligación</a:t>
            </a:r>
            <a:r>
              <a:rPr lang="es-ES" sz="2450" dirty="0" smtClean="0"/>
              <a:t>.</a:t>
            </a:r>
            <a:endParaRPr lang="es-MX" sz="2450" dirty="0"/>
          </a:p>
          <a:p>
            <a:pPr marL="177800" indent="-1778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50" dirty="0" smtClean="0"/>
              <a:t>SHCP </a:t>
            </a:r>
            <a:r>
              <a:rPr lang="es-ES" sz="2450" dirty="0"/>
              <a:t>elaborará </a:t>
            </a:r>
            <a:r>
              <a:rPr lang="es-ES" sz="2450" b="1" dirty="0"/>
              <a:t>reportes </a:t>
            </a:r>
            <a:r>
              <a:rPr lang="es-ES" sz="2450" b="1" dirty="0" smtClean="0"/>
              <a:t>específicos y un registro </a:t>
            </a:r>
            <a:r>
              <a:rPr lang="es-ES" sz="2450" b="1" dirty="0"/>
              <a:t>histórico y vigente </a:t>
            </a:r>
            <a:r>
              <a:rPr lang="es-ES" sz="2450" dirty="0"/>
              <a:t>de los Financiamientos y Obligaciones.</a:t>
            </a:r>
            <a:endParaRPr lang="es-MX" sz="2450" dirty="0"/>
          </a:p>
          <a:p>
            <a:pPr marL="177800" indent="-1778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50" dirty="0" smtClean="0"/>
              <a:t>Reportes se </a:t>
            </a:r>
            <a:r>
              <a:rPr lang="es-ES" sz="2450" dirty="0"/>
              <a:t>publicarán en </a:t>
            </a:r>
            <a:r>
              <a:rPr lang="es-ES" sz="2450" dirty="0" smtClean="0"/>
              <a:t>Internet-SHCP </a:t>
            </a:r>
            <a:r>
              <a:rPr lang="es-ES" sz="2450" dirty="0"/>
              <a:t>y </a:t>
            </a:r>
            <a:r>
              <a:rPr lang="es-ES" sz="2450" dirty="0" smtClean="0"/>
              <a:t>actualizarán trimestralmente. </a:t>
            </a:r>
            <a:r>
              <a:rPr lang="es-ES" sz="2450" dirty="0"/>
              <a:t>(Art. 56)</a:t>
            </a:r>
            <a:endParaRPr lang="es-MX" sz="2450" dirty="0"/>
          </a:p>
          <a:p>
            <a:pPr marL="177800" indent="-1778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50" b="1" dirty="0" smtClean="0"/>
              <a:t>Mantenerlo actualizado</a:t>
            </a:r>
            <a:r>
              <a:rPr lang="es-ES" sz="2450" dirty="0" smtClean="0"/>
              <a:t>; enviar </a:t>
            </a:r>
            <a:r>
              <a:rPr lang="es-ES" sz="2450" dirty="0"/>
              <a:t>a </a:t>
            </a:r>
            <a:r>
              <a:rPr lang="es-ES" sz="2450" dirty="0" smtClean="0"/>
              <a:t>SHCP </a:t>
            </a:r>
            <a:r>
              <a:rPr lang="es-ES" sz="2450" dirty="0"/>
              <a:t>dentro de </a:t>
            </a:r>
            <a:r>
              <a:rPr lang="es-ES" sz="2450" dirty="0" smtClean="0"/>
              <a:t>30 </a:t>
            </a:r>
            <a:r>
              <a:rPr lang="es-ES" sz="2450" dirty="0"/>
              <a:t>días naturales </a:t>
            </a:r>
            <a:r>
              <a:rPr lang="es-ES" sz="2450" dirty="0" smtClean="0"/>
              <a:t>al fin </a:t>
            </a:r>
            <a:r>
              <a:rPr lang="es-ES" sz="2450" dirty="0"/>
              <a:t>marzo, junio, septiembre y diciembre, la información de cada </a:t>
            </a:r>
            <a:r>
              <a:rPr lang="es-ES" sz="2450" dirty="0" smtClean="0"/>
              <a:t>uno </a:t>
            </a:r>
            <a:r>
              <a:rPr lang="es-ES" sz="2450" dirty="0"/>
              <a:t>de </a:t>
            </a:r>
            <a:r>
              <a:rPr lang="es-ES" sz="2450" dirty="0" smtClean="0"/>
              <a:t>los </a:t>
            </a:r>
            <a:r>
              <a:rPr lang="es-ES" sz="2450" dirty="0"/>
              <a:t>Entes Públicos. (Art. 57</a:t>
            </a:r>
            <a:r>
              <a:rPr lang="es-ES" sz="2500" dirty="0" smtClean="0"/>
              <a:t>)</a:t>
            </a:r>
            <a:endParaRPr lang="es-MX" sz="25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16632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10. </a:t>
            </a:r>
            <a:r>
              <a:rPr lang="es-ES" sz="2000" b="1" dirty="0"/>
              <a:t>Registro Público Único </a:t>
            </a:r>
            <a:r>
              <a:rPr lang="es-ES" sz="2000" b="1" dirty="0" smtClean="0"/>
              <a:t>  [RPU]   </a:t>
            </a:r>
            <a:r>
              <a:rPr lang="es-ES" sz="2000" b="1" dirty="0"/>
              <a:t>(Art. </a:t>
            </a:r>
            <a:r>
              <a:rPr lang="es-ES" sz="2000" b="1" dirty="0" smtClean="0"/>
              <a:t>49-57)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68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46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455" y="756568"/>
            <a:ext cx="896448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600" dirty="0" smtClean="0"/>
              <a:t>Entes </a:t>
            </a:r>
            <a:r>
              <a:rPr lang="es-ES" sz="2600" dirty="0"/>
              <a:t>Públicos se sujetarán a </a:t>
            </a:r>
            <a:r>
              <a:rPr lang="es-ES" sz="2600" b="1" dirty="0" smtClean="0"/>
              <a:t>LGCG</a:t>
            </a:r>
            <a:r>
              <a:rPr lang="es-ES" sz="2600" dirty="0" smtClean="0"/>
              <a:t> </a:t>
            </a:r>
            <a:r>
              <a:rPr lang="es-ES" sz="2600" dirty="0"/>
              <a:t>para </a:t>
            </a:r>
            <a:r>
              <a:rPr lang="es-ES" sz="2600" dirty="0" smtClean="0"/>
              <a:t>la </a:t>
            </a:r>
            <a:r>
              <a:rPr lang="es-ES" sz="2600" b="1" dirty="0"/>
              <a:t>información financiera </a:t>
            </a:r>
            <a:r>
              <a:rPr lang="es-ES" sz="2600" dirty="0" smtClean="0"/>
              <a:t>de trimestrales </a:t>
            </a:r>
            <a:r>
              <a:rPr lang="es-ES" sz="2600" dirty="0"/>
              <a:t>y </a:t>
            </a:r>
            <a:r>
              <a:rPr lang="es-ES" sz="2600" dirty="0" smtClean="0"/>
              <a:t>Cuenta Pública. Cumplirán LDFEFM, LCF</a:t>
            </a:r>
            <a:r>
              <a:rPr lang="es-ES" sz="2600" dirty="0"/>
              <a:t>, LFPRH, LGS. (Art. 58)</a:t>
            </a:r>
            <a:endParaRPr lang="es-MX" sz="2600" dirty="0"/>
          </a:p>
          <a:p>
            <a:pPr marL="273050" indent="-273050" algn="just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600" b="1" dirty="0"/>
              <a:t>La </a:t>
            </a:r>
            <a:r>
              <a:rPr lang="es-ES" sz="2600" b="1" u="sng" dirty="0"/>
              <a:t>fiscalización</a:t>
            </a:r>
            <a:r>
              <a:rPr lang="es-ES" sz="2600" b="1" dirty="0"/>
              <a:t> </a:t>
            </a:r>
            <a:r>
              <a:rPr lang="es-ES" sz="2600" dirty="0"/>
              <a:t>del cumplimiento de la </a:t>
            </a:r>
            <a:r>
              <a:rPr lang="es-ES" sz="2600" dirty="0" smtClean="0"/>
              <a:t>LDFEFM </a:t>
            </a:r>
            <a:r>
              <a:rPr lang="es-ES" sz="2600" b="1" dirty="0"/>
              <a:t>corresponderá a </a:t>
            </a:r>
            <a:r>
              <a:rPr lang="es-ES" sz="2600" b="1" u="sng" dirty="0" smtClean="0"/>
              <a:t>EFSL</a:t>
            </a:r>
            <a:r>
              <a:rPr lang="es-ES" sz="2600" b="1" dirty="0" smtClean="0"/>
              <a:t> </a:t>
            </a:r>
            <a:r>
              <a:rPr lang="es-ES" sz="2600" b="1" dirty="0"/>
              <a:t>y </a:t>
            </a:r>
            <a:r>
              <a:rPr lang="es-ES" sz="2600" b="1" u="sng" dirty="0" smtClean="0"/>
              <a:t>ASF</a:t>
            </a:r>
            <a:r>
              <a:rPr lang="es-ES" sz="2600" b="1" dirty="0" smtClean="0"/>
              <a:t> </a:t>
            </a:r>
            <a:r>
              <a:rPr lang="es-ES" sz="2600" b="1" dirty="0"/>
              <a:t>quien </a:t>
            </a:r>
            <a:r>
              <a:rPr lang="es-ES" sz="2600" b="1" dirty="0" smtClean="0"/>
              <a:t>fiscalizará:</a:t>
            </a:r>
          </a:p>
          <a:p>
            <a:pPr marL="627063" indent="-271463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600" b="1" dirty="0" smtClean="0"/>
              <a:t>las </a:t>
            </a:r>
            <a:r>
              <a:rPr lang="es-ES" sz="2600" b="1" dirty="0"/>
              <a:t>garantías </a:t>
            </a:r>
            <a:r>
              <a:rPr lang="es-ES" sz="2600" dirty="0" smtClean="0"/>
              <a:t>del GF a </a:t>
            </a:r>
            <a:r>
              <a:rPr lang="es-ES" sz="2600" dirty="0"/>
              <a:t>Financiamientos de </a:t>
            </a:r>
            <a:r>
              <a:rPr lang="es-ES" sz="2600" dirty="0" smtClean="0"/>
              <a:t>Estados </a:t>
            </a:r>
            <a:r>
              <a:rPr lang="es-ES" sz="2600" dirty="0"/>
              <a:t>y Municipios, </a:t>
            </a:r>
            <a:endParaRPr lang="es-ES" sz="2600" dirty="0" smtClean="0"/>
          </a:p>
          <a:p>
            <a:pPr marL="627063" indent="-271463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600" b="1" dirty="0" smtClean="0"/>
              <a:t>el </a:t>
            </a:r>
            <a:r>
              <a:rPr lang="es-ES" sz="2600" b="1" dirty="0"/>
              <a:t>destino y </a:t>
            </a:r>
            <a:endParaRPr lang="es-ES" sz="2600" b="1" dirty="0" smtClean="0"/>
          </a:p>
          <a:p>
            <a:pPr marL="627063" indent="-271463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600" b="1" dirty="0" smtClean="0"/>
              <a:t>ejercicio </a:t>
            </a:r>
            <a:r>
              <a:rPr lang="es-ES" sz="2600" b="1" dirty="0"/>
              <a:t>de los </a:t>
            </a:r>
            <a:r>
              <a:rPr lang="es-ES" sz="2600" b="1" dirty="0" smtClean="0"/>
              <a:t>recursos</a:t>
            </a:r>
            <a:r>
              <a:rPr lang="es-ES" sz="2600" dirty="0" smtClean="0"/>
              <a:t>. </a:t>
            </a:r>
            <a:r>
              <a:rPr lang="es-ES" sz="2600" dirty="0"/>
              <a:t>(Art. 60</a:t>
            </a:r>
            <a:r>
              <a:rPr lang="es-ES" sz="2600" dirty="0" smtClean="0"/>
              <a:t>)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16632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11. </a:t>
            </a:r>
            <a:r>
              <a:rPr lang="es-ES" sz="2000" b="1" dirty="0"/>
              <a:t>Información y Rendición de Cuentas (Art. 58-60</a:t>
            </a:r>
            <a:r>
              <a:rPr lang="es-ES" sz="2000" b="1" dirty="0" smtClean="0"/>
              <a:t>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69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45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014402"/>
            <a:ext cx="87129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700" b="1" dirty="0" smtClean="0"/>
              <a:t>Balance </a:t>
            </a:r>
            <a:r>
              <a:rPr lang="es-ES" sz="2700" b="1" dirty="0"/>
              <a:t>presupuestario (BP):</a:t>
            </a:r>
            <a:r>
              <a:rPr lang="es-ES" sz="2700" dirty="0"/>
              <a:t> Ingresos totales Ley de Ingresos (LI) - Gastos totales Presupuesto de Egresos (PE), sin amortización de la deuda.</a:t>
            </a:r>
            <a:endParaRPr lang="es-MX" sz="27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700" b="1" dirty="0"/>
              <a:t>Balance presupuestario de recursos disponibles (BPRD):</a:t>
            </a:r>
            <a:r>
              <a:rPr lang="es-ES" sz="2700" dirty="0"/>
              <a:t> Ingresos de libre disposición LI + Financiamiento Neto - Gastos no etiquetados PE, sin amortización de la deuda.</a:t>
            </a:r>
            <a:endParaRPr lang="es-MX" sz="2700" dirty="0"/>
          </a:p>
          <a:p>
            <a:pPr marL="273050" indent="-2730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ES" sz="2700" b="1" dirty="0"/>
              <a:t>Ingresos de libre disposición (ILD):</a:t>
            </a:r>
            <a:r>
              <a:rPr lang="es-ES" sz="2700" dirty="0"/>
              <a:t> ingresos locales + participaciones + FEIEF </a:t>
            </a:r>
            <a:r>
              <a:rPr lang="es-ES" sz="2700" dirty="0" smtClean="0"/>
              <a:t>+ recursos </a:t>
            </a:r>
            <a:r>
              <a:rPr lang="es-ES" sz="2700" dirty="0"/>
              <a:t>federales o locales no destinados a un fin específico</a:t>
            </a:r>
            <a:r>
              <a:rPr lang="es-ES" sz="2700" dirty="0" smtClean="0"/>
              <a:t>.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137816"/>
            <a:ext cx="8496944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/>
              <a:t>2</a:t>
            </a:r>
            <a:r>
              <a:rPr lang="es-MX" sz="2800" b="1" dirty="0" smtClean="0"/>
              <a:t>. </a:t>
            </a:r>
            <a:r>
              <a:rPr lang="es-MX" sz="2800" b="1" dirty="0"/>
              <a:t>Definiciones </a:t>
            </a:r>
            <a:r>
              <a:rPr lang="es-MX" sz="2800" dirty="0"/>
              <a:t>(Art. 2)</a:t>
            </a:r>
            <a:r>
              <a:rPr lang="es-MX" sz="2800" b="1" dirty="0"/>
              <a:t>.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67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74742"/>
            <a:ext cx="8712968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Actos </a:t>
            </a:r>
            <a:r>
              <a:rPr lang="es-ES" sz="2400" dirty="0"/>
              <a:t>u omisiones </a:t>
            </a:r>
            <a:r>
              <a:rPr lang="es-ES" sz="2400" dirty="0" smtClean="0"/>
              <a:t>de incumplimiento, sancionados</a:t>
            </a:r>
            <a:r>
              <a:rPr lang="es-ES" sz="2400" dirty="0"/>
              <a:t>. (Art. 61)</a:t>
            </a:r>
            <a:endParaRPr lang="es-MX" sz="2400" dirty="0"/>
          </a:p>
          <a:p>
            <a:pPr marL="273050" indent="-273050" algn="just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s-ES" sz="2400" b="1" dirty="0" smtClean="0"/>
              <a:t>Servidores </a:t>
            </a:r>
            <a:r>
              <a:rPr lang="es-ES" sz="2400" b="1" dirty="0"/>
              <a:t>públicos y </a:t>
            </a:r>
            <a:r>
              <a:rPr lang="es-ES" sz="2400" b="1" dirty="0" smtClean="0"/>
              <a:t>personas </a:t>
            </a:r>
            <a:r>
              <a:rPr lang="es-ES" sz="2400" b="1" dirty="0"/>
              <a:t>físicas o morales </a:t>
            </a:r>
            <a:r>
              <a:rPr lang="es-ES" sz="2400" dirty="0" smtClean="0"/>
              <a:t>por </a:t>
            </a:r>
            <a:r>
              <a:rPr lang="es-ES" sz="2400" dirty="0"/>
              <a:t>daño o perjuicio </a:t>
            </a:r>
            <a:r>
              <a:rPr lang="es-ES" sz="2400" dirty="0" smtClean="0"/>
              <a:t>a </a:t>
            </a:r>
            <a:r>
              <a:rPr lang="es-ES" sz="2400" dirty="0"/>
              <a:t>la hacienda </a:t>
            </a:r>
            <a:r>
              <a:rPr lang="es-ES" sz="2400" dirty="0" smtClean="0"/>
              <a:t>pública e indemnización.</a:t>
            </a:r>
            <a:endParaRPr lang="es-MX" sz="2400" dirty="0"/>
          </a:p>
          <a:p>
            <a:pPr marL="273050" indent="-273050" algn="just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Responsabilidades primero </a:t>
            </a:r>
            <a:r>
              <a:rPr lang="es-ES" sz="2400" dirty="0"/>
              <a:t>a </a:t>
            </a:r>
            <a:r>
              <a:rPr lang="es-ES" sz="2400" dirty="0" smtClean="0"/>
              <a:t>los que </a:t>
            </a:r>
            <a:r>
              <a:rPr lang="es-ES" sz="2400" b="1" dirty="0" smtClean="0"/>
              <a:t>directamente ejecutaron omisiones y subsidiariamente</a:t>
            </a:r>
            <a:r>
              <a:rPr lang="es-ES" sz="2400" dirty="0" smtClean="0"/>
              <a:t> </a:t>
            </a:r>
            <a:r>
              <a:rPr lang="es-ES" sz="2400" dirty="0"/>
              <a:t>a </a:t>
            </a:r>
            <a:r>
              <a:rPr lang="es-ES" sz="2400" dirty="0" smtClean="0"/>
              <a:t>quienes por sus funciones omitieron revisar o autorizar; dolo</a:t>
            </a:r>
            <a:r>
              <a:rPr lang="es-ES" sz="2400" dirty="0"/>
              <a:t>, culpa o negligencia.</a:t>
            </a:r>
            <a:endParaRPr lang="es-MX" sz="2400" dirty="0"/>
          </a:p>
          <a:p>
            <a:pPr marL="273050" indent="-273050" algn="just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Serán </a:t>
            </a:r>
            <a:r>
              <a:rPr lang="es-ES" sz="2400" b="1" dirty="0"/>
              <a:t>responsables </a:t>
            </a:r>
            <a:r>
              <a:rPr lang="es-ES" sz="2400" b="1" dirty="0" smtClean="0"/>
              <a:t>solidarias las </a:t>
            </a:r>
            <a:r>
              <a:rPr lang="es-ES" sz="2400" b="1" dirty="0"/>
              <a:t>personas físicas o morales privadas </a:t>
            </a:r>
            <a:r>
              <a:rPr lang="es-ES" sz="2400" dirty="0"/>
              <a:t>en </a:t>
            </a:r>
            <a:r>
              <a:rPr lang="es-ES" sz="2400" dirty="0" smtClean="0"/>
              <a:t>lo que participaron. </a:t>
            </a:r>
            <a:r>
              <a:rPr lang="es-ES" sz="2400" dirty="0"/>
              <a:t>(Art. 62</a:t>
            </a:r>
            <a:r>
              <a:rPr lang="es-ES" sz="2400" dirty="0" smtClean="0"/>
              <a:t>)</a:t>
            </a:r>
            <a:endParaRPr lang="es-MX" sz="24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88640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12. </a:t>
            </a:r>
            <a:r>
              <a:rPr lang="es-ES" sz="2000" b="1" dirty="0"/>
              <a:t>Sanciones (Art. </a:t>
            </a:r>
            <a:r>
              <a:rPr lang="es-ES" sz="2000" b="1" dirty="0" smtClean="0"/>
              <a:t>61-65)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70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611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091059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s-ES" sz="2400" b="1" dirty="0" smtClean="0"/>
              <a:t>Sanciones </a:t>
            </a:r>
            <a:r>
              <a:rPr lang="es-ES" sz="2400" b="1" dirty="0"/>
              <a:t>e indemnizaciones por </a:t>
            </a:r>
            <a:r>
              <a:rPr lang="es-ES" sz="2400" b="1" dirty="0" smtClean="0"/>
              <a:t>incumplimiento </a:t>
            </a:r>
            <a:r>
              <a:rPr lang="es-ES" sz="2400" dirty="0" smtClean="0"/>
              <a:t>LDFEFM serán créditos </a:t>
            </a:r>
            <a:r>
              <a:rPr lang="es-ES" sz="2400" dirty="0"/>
              <a:t>fiscales y se fijarán en cantidad líquida, sujetándose al procedimiento de ejecución. (Art. 63)</a:t>
            </a:r>
            <a:endParaRPr lang="es-MX" sz="2400" dirty="0"/>
          </a:p>
          <a:p>
            <a:pPr marL="273050" indent="-273050" algn="just">
              <a:spcBef>
                <a:spcPts val="120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Los funcionarios de las Entidades </a:t>
            </a:r>
            <a:r>
              <a:rPr lang="es-ES" sz="2400" dirty="0" smtClean="0"/>
              <a:t>y Municipios </a:t>
            </a:r>
            <a:r>
              <a:rPr lang="es-ES" sz="2400" dirty="0"/>
              <a:t>informarán a la autoridad competente cuando impliquen la </a:t>
            </a:r>
            <a:r>
              <a:rPr lang="es-ES" sz="2400" b="1" dirty="0"/>
              <a:t>comisión de una conducta sancionada por la legislación penal</a:t>
            </a:r>
            <a:r>
              <a:rPr lang="es-ES" sz="2400" dirty="0"/>
              <a:t>. (Art. 64</a:t>
            </a:r>
            <a:r>
              <a:rPr lang="es-ES" sz="2400" dirty="0" smtClean="0"/>
              <a:t>)</a:t>
            </a:r>
            <a:endParaRPr lang="es-MX" sz="24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899592" y="188640"/>
            <a:ext cx="8244408" cy="43204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000" b="1" dirty="0" smtClean="0"/>
              <a:t>12. </a:t>
            </a:r>
            <a:r>
              <a:rPr lang="es-ES" sz="2000" b="1" dirty="0"/>
              <a:t>Sanciones (Art. </a:t>
            </a:r>
            <a:r>
              <a:rPr lang="es-ES" sz="2000" b="1" dirty="0" smtClean="0"/>
              <a:t>61-65)</a:t>
            </a:r>
            <a:endParaRPr lang="en-US" sz="20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71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785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251520" y="455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Transitorios – L D F E F M</a:t>
            </a:r>
            <a:endParaRPr lang="es-MX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72</a:t>
            </a:fld>
            <a:endParaRPr lang="es-MX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425937"/>
              </p:ext>
            </p:extLst>
          </p:nvPr>
        </p:nvGraphicFramePr>
        <p:xfrm>
          <a:off x="114300" y="476672"/>
          <a:ext cx="8892481" cy="5904658"/>
        </p:xfrm>
        <a:graphic>
          <a:graphicData uri="http://schemas.openxmlformats.org/drawingml/2006/table">
            <a:tbl>
              <a:tblPr firstRow="1" firstCol="1" bandRow="1"/>
              <a:tblGrid>
                <a:gridCol w="1556771"/>
                <a:gridCol w="5121289"/>
                <a:gridCol w="2214421"/>
              </a:tblGrid>
              <a:tr h="438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Artículo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8" marR="62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Disposición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8" marR="62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Plazo a partir de la fecha de entrada en vigor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8" marR="62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65804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Tercero 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Las Entidades Federativas y, en su caso, los Municipios realizarán las </a:t>
                      </a: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reformas a las leyes, reglamentos y disposiciones administrativas que sean necesarias </a:t>
                      </a: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para dar cumplimiento a este Decreto.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 días naturales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(25 de octubre de 2016)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63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Décimo Segundo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Comisión Nacional Bancaria y de Valores publicará las disposiciones</a:t>
                      </a: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las que hace referencia el artículo 28 de la LDFEFM.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 días naturales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(25 de octubre de 2016)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508363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Décimo Quinto (2° párrafo)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Ejecutivo Federal </a:t>
                      </a: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deberá emitir el reglamento del Sistema de Alertas</a:t>
                      </a: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que se refiere el Capítulo V del Título Tercero de la LDFEFM.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 días naturales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(25 de octubre de 2016)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63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Décimo Octavo (2° párrafo)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Ejecutivo Federal deberá emitir el </a:t>
                      </a: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reglamento del Registro Público Único (RPU)</a:t>
                      </a: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que se refiere el Capítulo VI del Título Tercero de la LDFEFM.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 días naturales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(25 de octubre de 2016)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096739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Vigésimo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Consejo Nacional de Armonización Contable (CONAC) deberá </a:t>
                      </a: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emitir las normas necesarias para identificar el gasto realizado con recursos provenientes de ingresos de libre disposición, transferencias federales etiquetadas y deuda pública</a:t>
                      </a: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en los términos definidos en el artículo 2 de la LDFEFM.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 días naturales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(25 de octubre de 2016)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739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Cuarto y Décimo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Las disposiciones relacionadas con el </a:t>
                      </a: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equilibrio presupuestario y la responsabilidad hacendaria</a:t>
                      </a: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las Entidades Federativas a que se refiere el Capítulo I y II del Título Segundo de la LDFEFM, con las salvedades previstas en los transitorios Quinto al Noveno, Décimo Primero y los que apliquen de acuerdo al artículo 21 de dicha Ley.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Entidades Federativas</a:t>
                      </a: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Ejercicio Fiscal </a:t>
                      </a: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Municipios</a:t>
                      </a: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Ejercicio Fiscal </a:t>
                      </a: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08935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Quinto 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porcentaje relativo al </a:t>
                      </a:r>
                      <a:r>
                        <a:rPr lang="es-MX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nivel de aportación al fideicomiso para realizar acciones preventivas o atender daños ocasionados por desastres naturales</a:t>
                      </a: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2.5% para 2017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5.0% para 2018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7.5 % para 2019 y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10% a partir 2020</a:t>
                      </a:r>
                    </a:p>
                  </a:txBody>
                  <a:tcPr marL="62768" marR="62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14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251520" y="11663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Transitorios – L D F E F M</a:t>
            </a:r>
            <a:endParaRPr lang="es-MX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73</a:t>
            </a:fld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1152"/>
              </p:ext>
            </p:extLst>
          </p:nvPr>
        </p:nvGraphicFramePr>
        <p:xfrm>
          <a:off x="107504" y="692698"/>
          <a:ext cx="8928991" cy="5022398"/>
        </p:xfrm>
        <a:graphic>
          <a:graphicData uri="http://schemas.openxmlformats.org/drawingml/2006/table">
            <a:tbl>
              <a:tblPr firstRow="1" firstCol="1" bandRow="1"/>
              <a:tblGrid>
                <a:gridCol w="1563161"/>
                <a:gridCol w="5142318"/>
                <a:gridCol w="2223512"/>
              </a:tblGrid>
              <a:tr h="348542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Artículo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12" marR="5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Disposición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12" marR="5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Plazo a partir de la fecha de entrada en vigor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12" marR="5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69708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Sexto, primer párrafo 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es-MX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asignación global de recursos para servicios personales</a:t>
                      </a: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 aprobada en el Presupuesto de Egresos, tendrá como límite el producto que resulte de aplicar al monto aprobado en el Presupuesto de Egresos del ejercicio inmediato anterior.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Ejercicio Fiscal 2018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Sexto, 2° párrafo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Los </a:t>
                      </a:r>
                      <a:r>
                        <a:rPr lang="es-MX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servicios personales asociados a seguridad pública y al personal médico, paramédico y afín, estarán exentos</a:t>
                      </a: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del cumplimiento sobre el límite para la asignación global de recursos para servicios personales.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Hasta 2020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85562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Séptimo 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Recursos para cubrir </a:t>
                      </a:r>
                      <a:r>
                        <a:rPr lang="es-MX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ADEFAS (Entidades Federativas)</a:t>
                      </a: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5.0% para 2017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4.0% para 2018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3.0% para 2019, y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2.0% a partir de 2020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62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Décimo Primero 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Recursos para cubrir </a:t>
                      </a:r>
                      <a:r>
                        <a:rPr lang="es-MX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ADEFAS (Municipios)</a:t>
                      </a: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5.5% para 2018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4.5% para 2019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3.5% para 2020, y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2.5% a partir de 2021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87135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Décimo Sexto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Los Entes Públicos que, a la entrada en vigor de la Ley de Disciplina Financiera de las Entidades Federativas y los Municipios, </a:t>
                      </a:r>
                      <a:r>
                        <a:rPr lang="es-MX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tengan endeudamiento elevado en el Sistema de Alertas, los convenios</a:t>
                      </a: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que hacen referencia los artículos 34 y 47 de dicha Ley, </a:t>
                      </a:r>
                      <a:r>
                        <a:rPr lang="es-MX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podrán establecer un Techo de Financiamiento Neto distinto</a:t>
                      </a: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 al señalado en el artículo 46 de la misma.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A la entrada en vigor de la Ley.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35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Décimo Tercero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La SHCP no podrá otorgar la garantía del Gobierno Federal a las obligaciones constitutivas de deuda pública de Estados y Municipios asumidas entre el 1o. de enero de 2015 y la fecha en la que el Estado celebre el convenio</a:t>
                      </a:r>
                      <a:r>
                        <a:rPr lang="es-E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previsto en la Ley, </a:t>
                      </a:r>
                      <a:r>
                        <a:rPr lang="es-E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salvo</a:t>
                      </a:r>
                      <a:r>
                        <a:rPr lang="es-E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para refinanciar o reestructurar</a:t>
                      </a:r>
                      <a:r>
                        <a:rPr lang="es-E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deuda pública asumida con anterioridad al 1o. de enero de 2015</a:t>
                      </a:r>
                      <a:r>
                        <a:rPr lang="es-E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Atención.</a:t>
                      </a:r>
                    </a:p>
                  </a:txBody>
                  <a:tcPr marL="58412" marR="5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47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251520" y="11663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Transitorios – L D F E F M</a:t>
            </a:r>
            <a:endParaRPr lang="es-MX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74</a:t>
            </a:fld>
            <a:endParaRPr lang="es-MX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529118"/>
              </p:ext>
            </p:extLst>
          </p:nvPr>
        </p:nvGraphicFramePr>
        <p:xfrm>
          <a:off x="107504" y="764705"/>
          <a:ext cx="8928992" cy="5184575"/>
        </p:xfrm>
        <a:graphic>
          <a:graphicData uri="http://schemas.openxmlformats.org/drawingml/2006/table">
            <a:tbl>
              <a:tblPr firstRow="1" firstCol="1" bandRow="1"/>
              <a:tblGrid>
                <a:gridCol w="1563162"/>
                <a:gridCol w="5142318"/>
                <a:gridCol w="2223512"/>
              </a:tblGrid>
              <a:tr h="394219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Artículo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7" marR="66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Disposición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7" marR="66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Plazo a partir de la fecha de entrada en vigor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7" marR="66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60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Décimo Cuarto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SHCP podrá </a:t>
                      </a: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otorgar la garantía del Gobierno Federal a las obligaciones constitutivas de deuda pública de los Estados y Municipios, a partir de los 90 días siguientes a la entrada en vigor de la LDFEFM, </a:t>
                      </a: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si el Estado y el Municipio, cumplen con la publicación de su información financiera de acuerdo con la LGCG y el CONAC. Se </a:t>
                      </a: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deberá presentar la opinión de la EFSL</a:t>
                      </a: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En tanto entra en operación el Sistema de Alertas, los convenios se remitirán a la comisión legislativa bicameral para su análisis y opinión.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Atención.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1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Décimo Quinto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Entrada en operación del Sistema de Alertas</a:t>
                      </a: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1o. de abril de </a:t>
                      </a: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94219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Décimo Octavo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Entrada en operación del Registro Público Único (RPU)</a:t>
                      </a: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1o. de abril de </a:t>
                      </a: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19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Décimo Noveno 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Las </a:t>
                      </a: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obligaciones relacionadas el RPU</a:t>
                      </a: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serán aplicables hasta la entrada en operación del mismo.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1o. de abril de 2017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5913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Octavo 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Entrada en </a:t>
                      </a: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operación registro de proyectos de inversión pública productiva (IPP)</a:t>
                      </a: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cada Entidad Federativa y el </a:t>
                      </a: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sistema de registro y control de las erogaciones de servicios personales</a:t>
                      </a: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1o. de enero de 2018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32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Noveno, primer párrafo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Los </a:t>
                      </a: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Ingresos excedentes</a:t>
                      </a: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derivados de Ingresos de libre disposición podrán destinarse a </a:t>
                      </a: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reducir el Balance presupuestario de recursos disponibles (BPRD) negativo de ejercicios anteriores</a:t>
                      </a: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Desde la entrada en vigor de la LDFEFM hasta el ejercicio fiscal 2022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78843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Transitorio Noveno, 2° párrafo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Podrán </a:t>
                      </a: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destinarse a gasto corriente los ingresos excedentes derivados de ingresos de libre disposición</a:t>
                      </a: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, siempre y cuando la Entidad Federativa se clasifique en un </a:t>
                      </a:r>
                      <a:r>
                        <a:rPr lang="es-MX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nivel de endeudamiento sostenible</a:t>
                      </a: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acuerdo al sistema de alertas.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Hasta el ejercicio fiscal 2018</a:t>
                      </a:r>
                    </a:p>
                  </a:txBody>
                  <a:tcPr marL="66527" marR="66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08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95536" y="2077099"/>
            <a:ext cx="2304256" cy="18559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5 Imagen" descr="colo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3152" y="2060848"/>
            <a:ext cx="5139768" cy="158417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077099"/>
            <a:ext cx="2304256" cy="1855957"/>
          </a:xfrm>
          <a:prstGeom prst="rect">
            <a:avLst/>
          </a:prstGeo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D43F6A61-8F64-4239-93A6-10DAE3D53D1B}" type="slidenum">
              <a:rPr lang="es-MX" smtClean="0"/>
              <a:pPr>
                <a:defRPr/>
              </a:pPr>
              <a:t>75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9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23175"/>
            <a:ext cx="871296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600" dirty="0" smtClean="0"/>
              <a:t>Generar </a:t>
            </a:r>
            <a:r>
              <a:rPr lang="es-ES" sz="2600" dirty="0"/>
              <a:t>directa o </a:t>
            </a:r>
            <a:r>
              <a:rPr lang="es-ES" sz="2600" dirty="0" smtClean="0"/>
              <a:t>indirectamente un beneficio social para</a:t>
            </a:r>
            <a:r>
              <a:rPr lang="es-ES" sz="2600" b="1" dirty="0" smtClean="0"/>
              <a:t>:</a:t>
            </a:r>
            <a:endParaRPr lang="es-MX" sz="2600" dirty="0"/>
          </a:p>
          <a:p>
            <a:pPr marL="531813" lvl="0" indent="-3556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s-ES" sz="2600" dirty="0"/>
              <a:t>C</a:t>
            </a:r>
            <a:r>
              <a:rPr lang="es-ES" sz="2600" dirty="0" smtClean="0"/>
              <a:t>onstruir, mejorar, rehabilitar </a:t>
            </a:r>
            <a:r>
              <a:rPr lang="es-ES" sz="2600" dirty="0"/>
              <a:t>y/o </a:t>
            </a:r>
            <a:r>
              <a:rPr lang="es-ES" sz="2600" dirty="0" smtClean="0"/>
              <a:t>reponer bienes </a:t>
            </a:r>
            <a:r>
              <a:rPr lang="es-ES" sz="2600" dirty="0"/>
              <a:t>de dominio público;</a:t>
            </a:r>
            <a:endParaRPr lang="es-MX" sz="2600" dirty="0"/>
          </a:p>
          <a:p>
            <a:pPr marL="531813" lvl="0" indent="-3556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s-ES" sz="2600" dirty="0" smtClean="0"/>
              <a:t>Adquirir bienes para equipamiento, </a:t>
            </a:r>
            <a:r>
              <a:rPr lang="es-ES" sz="2600" u="sng" dirty="0" smtClean="0"/>
              <a:t>limitativa:</a:t>
            </a:r>
            <a:r>
              <a:rPr lang="es-ES" sz="2600" dirty="0" smtClean="0"/>
              <a:t> </a:t>
            </a:r>
            <a:r>
              <a:rPr lang="es-ES" sz="2600" dirty="0"/>
              <a:t>mobiliario y equipo de administración, </a:t>
            </a:r>
            <a:r>
              <a:rPr lang="es-ES" sz="2600" dirty="0" smtClean="0"/>
              <a:t>educación, médico, </a:t>
            </a:r>
            <a:r>
              <a:rPr lang="es-ES" sz="2600" dirty="0"/>
              <a:t>instrumental </a:t>
            </a:r>
            <a:r>
              <a:rPr lang="es-ES" sz="2600" dirty="0" smtClean="0"/>
              <a:t>y </a:t>
            </a:r>
            <a:r>
              <a:rPr lang="es-ES" sz="2600" dirty="0"/>
              <a:t>de laboratorio, </a:t>
            </a:r>
            <a:r>
              <a:rPr lang="es-ES" sz="2600" dirty="0" smtClean="0"/>
              <a:t>defensa </a:t>
            </a:r>
            <a:r>
              <a:rPr lang="es-ES" sz="2600" dirty="0"/>
              <a:t>y seguridad, y </a:t>
            </a:r>
            <a:r>
              <a:rPr lang="es-ES" sz="2600" dirty="0" smtClean="0"/>
              <a:t>maquinaria = clasificador </a:t>
            </a:r>
            <a:r>
              <a:rPr lang="es-ES" sz="2600" dirty="0"/>
              <a:t>por objeto de gasto </a:t>
            </a:r>
            <a:r>
              <a:rPr lang="es-ES" sz="2600" dirty="0" smtClean="0"/>
              <a:t>CONAC</a:t>
            </a:r>
            <a:r>
              <a:rPr lang="es-ES" sz="2600" dirty="0"/>
              <a:t>, o </a:t>
            </a:r>
            <a:endParaRPr lang="es-MX" sz="2600" dirty="0"/>
          </a:p>
          <a:p>
            <a:pPr marL="531813" lvl="0" indent="-3556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s-ES" sz="2600" dirty="0" smtClean="0"/>
              <a:t>Adquirir </a:t>
            </a:r>
            <a:r>
              <a:rPr lang="es-ES" sz="2600" dirty="0"/>
              <a:t>bienes para </a:t>
            </a:r>
            <a:r>
              <a:rPr lang="es-ES" sz="2600" dirty="0" smtClean="0"/>
              <a:t>prestar servicio público, </a:t>
            </a:r>
            <a:r>
              <a:rPr lang="es-ES" sz="2600" u="sng" dirty="0" smtClean="0"/>
              <a:t>limitativa:</a:t>
            </a:r>
            <a:r>
              <a:rPr lang="es-ES" sz="2600" dirty="0" smtClean="0"/>
              <a:t> </a:t>
            </a:r>
            <a:r>
              <a:rPr lang="es-ES" sz="2600" dirty="0"/>
              <a:t>vehículos de transporte público, terrenos y edificios no </a:t>
            </a:r>
            <a:r>
              <a:rPr lang="es-ES" sz="2600" dirty="0" smtClean="0"/>
              <a:t>residenciales = </a:t>
            </a:r>
            <a:r>
              <a:rPr lang="es-ES" sz="2600" dirty="0"/>
              <a:t>clasificador por objeto de gasto </a:t>
            </a:r>
            <a:r>
              <a:rPr lang="es-ES" sz="2600" dirty="0" smtClean="0"/>
              <a:t>CONAC.</a:t>
            </a:r>
            <a:endParaRPr lang="es-MX" sz="26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116632"/>
            <a:ext cx="8496944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/>
              <a:t>2</a:t>
            </a:r>
            <a:r>
              <a:rPr lang="es-MX" sz="2800" b="1" dirty="0" smtClean="0"/>
              <a:t>. </a:t>
            </a:r>
            <a:r>
              <a:rPr lang="es-ES" sz="2800" b="1" dirty="0"/>
              <a:t>Inversión pública </a:t>
            </a:r>
            <a:r>
              <a:rPr lang="es-ES" sz="2800" b="1" dirty="0" smtClean="0"/>
              <a:t>productiva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070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098897"/>
            <a:ext cx="8712968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anose="020B0604020202020204" pitchFamily="34" charset="0"/>
              <a:buChar char="•"/>
            </a:pPr>
            <a:r>
              <a:rPr lang="es-ES" sz="2700" b="1" dirty="0"/>
              <a:t>Ingresos excedentes:</a:t>
            </a:r>
            <a:r>
              <a:rPr lang="es-ES" sz="2700" dirty="0"/>
              <a:t> </a:t>
            </a:r>
            <a:r>
              <a:rPr lang="es-ES" sz="2700" dirty="0" smtClean="0"/>
              <a:t>durante </a:t>
            </a:r>
            <a:r>
              <a:rPr lang="es-ES" sz="2700" dirty="0"/>
              <a:t>el ejercicio </a:t>
            </a:r>
            <a:r>
              <a:rPr lang="es-ES" sz="2700" dirty="0" smtClean="0"/>
              <a:t>se </a:t>
            </a:r>
            <a:r>
              <a:rPr lang="es-ES" sz="2700" dirty="0"/>
              <a:t>obtienen en exceso de los aprobados en la LI.</a:t>
            </a:r>
            <a:endParaRPr lang="es-MX" sz="2700" dirty="0"/>
          </a:p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700" b="1" dirty="0" smtClean="0"/>
              <a:t>Ingresos </a:t>
            </a:r>
            <a:r>
              <a:rPr lang="es-ES" sz="2700" b="1" dirty="0"/>
              <a:t>locales:</a:t>
            </a:r>
            <a:r>
              <a:rPr lang="es-ES" sz="2700" dirty="0"/>
              <a:t> impuestos, contribuciones de mejoras, derechos, productos y aprovechamientos, por venta de bienes y prestación de servicios y otros.</a:t>
            </a:r>
            <a:endParaRPr lang="es-MX" sz="2700" dirty="0"/>
          </a:p>
          <a:p>
            <a:pPr marL="273050" indent="-27305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s-ES" sz="2700" b="1" dirty="0"/>
              <a:t>Ingresos totales:</a:t>
            </a:r>
            <a:r>
              <a:rPr lang="es-ES" sz="2700" dirty="0"/>
              <a:t> todos los ILD + Transferencias federales etiquetadas + </a:t>
            </a:r>
            <a:r>
              <a:rPr lang="es-ES" sz="2700" u="sng" dirty="0"/>
              <a:t>Financiamiento Neto</a:t>
            </a:r>
            <a:r>
              <a:rPr lang="es-ES" sz="2700" dirty="0" smtClean="0"/>
              <a:t>.</a:t>
            </a:r>
            <a:endParaRPr lang="es-MX" sz="2700" dirty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467544" y="260648"/>
            <a:ext cx="8496944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s-MX" sz="2800" b="1" dirty="0"/>
              <a:t>2</a:t>
            </a:r>
            <a:r>
              <a:rPr lang="es-MX" sz="2800" b="1" dirty="0" smtClean="0"/>
              <a:t>. </a:t>
            </a:r>
            <a:r>
              <a:rPr lang="es-MX" sz="2800" b="1" dirty="0"/>
              <a:t>Definiciones </a:t>
            </a:r>
            <a:r>
              <a:rPr lang="es-MX" sz="2800" dirty="0"/>
              <a:t>(Art. 2)</a:t>
            </a:r>
            <a:r>
              <a:rPr lang="es-MX" sz="2800" b="1" dirty="0"/>
              <a:t>.</a:t>
            </a:r>
            <a:endParaRPr lang="en-US" sz="2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ASF | </a:t>
            </a:r>
            <a:fld id="{FD18CA97-35BE-41A8-9C15-3FE9170F9D6D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81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4820</TotalTime>
  <Words>5780</Words>
  <Application>Microsoft Office PowerPoint</Application>
  <PresentationFormat>Presentación en pantalla (4:3)</PresentationFormat>
  <Paragraphs>677</Paragraphs>
  <Slides>75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75</vt:i4>
      </vt:variant>
    </vt:vector>
  </HeadingPairs>
  <TitlesOfParts>
    <vt:vector size="7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Auditoría Superior de la Federación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Coordinación de Relaciones Institucionales</dc:creator>
  <cp:lastModifiedBy>Ricardo Miranda Burgos</cp:lastModifiedBy>
  <cp:revision>849</cp:revision>
  <cp:lastPrinted>2016-05-09T18:42:16Z</cp:lastPrinted>
  <dcterms:created xsi:type="dcterms:W3CDTF">2012-03-03T23:19:20Z</dcterms:created>
  <dcterms:modified xsi:type="dcterms:W3CDTF">2016-05-09T18:47:40Z</dcterms:modified>
</cp:coreProperties>
</file>