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6"/>
  </p:notesMasterIdLst>
  <p:sldIdLst>
    <p:sldId id="259" r:id="rId2"/>
    <p:sldId id="269" r:id="rId3"/>
    <p:sldId id="289" r:id="rId4"/>
    <p:sldId id="258" r:id="rId5"/>
    <p:sldId id="261" r:id="rId6"/>
    <p:sldId id="270" r:id="rId7"/>
    <p:sldId id="277" r:id="rId8"/>
    <p:sldId id="264" r:id="rId9"/>
    <p:sldId id="263" r:id="rId10"/>
    <p:sldId id="271" r:id="rId11"/>
    <p:sldId id="317" r:id="rId12"/>
    <p:sldId id="316" r:id="rId13"/>
    <p:sldId id="272" r:id="rId14"/>
    <p:sldId id="307" r:id="rId15"/>
    <p:sldId id="279" r:id="rId16"/>
    <p:sldId id="274" r:id="rId17"/>
    <p:sldId id="275" r:id="rId18"/>
    <p:sldId id="310" r:id="rId19"/>
    <p:sldId id="314" r:id="rId20"/>
    <p:sldId id="308" r:id="rId21"/>
    <p:sldId id="309" r:id="rId22"/>
    <p:sldId id="299" r:id="rId23"/>
    <p:sldId id="306" r:id="rId24"/>
    <p:sldId id="300" r:id="rId25"/>
    <p:sldId id="302" r:id="rId26"/>
    <p:sldId id="290" r:id="rId27"/>
    <p:sldId id="305" r:id="rId28"/>
    <p:sldId id="312" r:id="rId29"/>
    <p:sldId id="304" r:id="rId30"/>
    <p:sldId id="292" r:id="rId31"/>
    <p:sldId id="318" r:id="rId32"/>
    <p:sldId id="319" r:id="rId33"/>
    <p:sldId id="313" r:id="rId34"/>
    <p:sldId id="273" r:id="rId35"/>
  </p:sldIdLst>
  <p:sldSz cx="5472113" cy="4103688"/>
  <p:notesSz cx="6797675" cy="9926638"/>
  <p:defaultTextStyle>
    <a:defPPr>
      <a:defRPr lang="es-MX"/>
    </a:defPPr>
    <a:lvl1pPr marL="0" algn="l" defTabSz="547177" rtl="0" eaLnBrk="1" latinLnBrk="0" hangingPunct="1">
      <a:defRPr sz="1077" kern="1200">
        <a:solidFill>
          <a:schemeClr val="tx1"/>
        </a:solidFill>
        <a:latin typeface="+mn-lt"/>
        <a:ea typeface="+mn-ea"/>
        <a:cs typeface="+mn-cs"/>
      </a:defRPr>
    </a:lvl1pPr>
    <a:lvl2pPr marL="273588" algn="l" defTabSz="547177" rtl="0" eaLnBrk="1" latinLnBrk="0" hangingPunct="1">
      <a:defRPr sz="1077" kern="1200">
        <a:solidFill>
          <a:schemeClr val="tx1"/>
        </a:solidFill>
        <a:latin typeface="+mn-lt"/>
        <a:ea typeface="+mn-ea"/>
        <a:cs typeface="+mn-cs"/>
      </a:defRPr>
    </a:lvl2pPr>
    <a:lvl3pPr marL="547177" algn="l" defTabSz="547177" rtl="0" eaLnBrk="1" latinLnBrk="0" hangingPunct="1">
      <a:defRPr sz="1077" kern="1200">
        <a:solidFill>
          <a:schemeClr val="tx1"/>
        </a:solidFill>
        <a:latin typeface="+mn-lt"/>
        <a:ea typeface="+mn-ea"/>
        <a:cs typeface="+mn-cs"/>
      </a:defRPr>
    </a:lvl3pPr>
    <a:lvl4pPr marL="820765" algn="l" defTabSz="547177" rtl="0" eaLnBrk="1" latinLnBrk="0" hangingPunct="1">
      <a:defRPr sz="1077" kern="1200">
        <a:solidFill>
          <a:schemeClr val="tx1"/>
        </a:solidFill>
        <a:latin typeface="+mn-lt"/>
        <a:ea typeface="+mn-ea"/>
        <a:cs typeface="+mn-cs"/>
      </a:defRPr>
    </a:lvl4pPr>
    <a:lvl5pPr marL="1094354" algn="l" defTabSz="547177" rtl="0" eaLnBrk="1" latinLnBrk="0" hangingPunct="1">
      <a:defRPr sz="1077" kern="1200">
        <a:solidFill>
          <a:schemeClr val="tx1"/>
        </a:solidFill>
        <a:latin typeface="+mn-lt"/>
        <a:ea typeface="+mn-ea"/>
        <a:cs typeface="+mn-cs"/>
      </a:defRPr>
    </a:lvl5pPr>
    <a:lvl6pPr marL="1367942" algn="l" defTabSz="547177" rtl="0" eaLnBrk="1" latinLnBrk="0" hangingPunct="1">
      <a:defRPr sz="1077" kern="1200">
        <a:solidFill>
          <a:schemeClr val="tx1"/>
        </a:solidFill>
        <a:latin typeface="+mn-lt"/>
        <a:ea typeface="+mn-ea"/>
        <a:cs typeface="+mn-cs"/>
      </a:defRPr>
    </a:lvl6pPr>
    <a:lvl7pPr marL="1641531" algn="l" defTabSz="547177" rtl="0" eaLnBrk="1" latinLnBrk="0" hangingPunct="1">
      <a:defRPr sz="1077" kern="1200">
        <a:solidFill>
          <a:schemeClr val="tx1"/>
        </a:solidFill>
        <a:latin typeface="+mn-lt"/>
        <a:ea typeface="+mn-ea"/>
        <a:cs typeface="+mn-cs"/>
      </a:defRPr>
    </a:lvl7pPr>
    <a:lvl8pPr marL="1915119" algn="l" defTabSz="547177" rtl="0" eaLnBrk="1" latinLnBrk="0" hangingPunct="1">
      <a:defRPr sz="1077" kern="1200">
        <a:solidFill>
          <a:schemeClr val="tx1"/>
        </a:solidFill>
        <a:latin typeface="+mn-lt"/>
        <a:ea typeface="+mn-ea"/>
        <a:cs typeface="+mn-cs"/>
      </a:defRPr>
    </a:lvl8pPr>
    <a:lvl9pPr marL="2188708" algn="l" defTabSz="547177" rtl="0" eaLnBrk="1" latinLnBrk="0" hangingPunct="1">
      <a:defRPr sz="10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3" userDrawn="1">
          <p15:clr>
            <a:srgbClr val="A4A3A4"/>
          </p15:clr>
        </p15:guide>
        <p15:guide id="2" pos="1724" userDrawn="1">
          <p15:clr>
            <a:srgbClr val="A4A3A4"/>
          </p15:clr>
        </p15:guide>
      </p15:sldGuideLst>
    </p:ext>
    <p:ext uri="{2D200454-40CA-4A62-9FC3-DE9A4176ACB9}">
      <p15:notesGuideLst xmlns:p15="http://schemas.microsoft.com/office/powerpoint/2012/main">
        <p15:guide id="1" orient="horz" pos="3439" userDrawn="1">
          <p15:clr>
            <a:srgbClr val="A4A3A4"/>
          </p15:clr>
        </p15:guide>
        <p15:guide id="2" pos="2054"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A32"/>
    <a:srgbClr val="3A8F98"/>
    <a:srgbClr val="74909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22" d="100"/>
          <a:sy n="122" d="100"/>
        </p:scale>
        <p:origin x="528" y="90"/>
      </p:cViewPr>
      <p:guideLst>
        <p:guide orient="horz" pos="1293"/>
        <p:guide pos="1724"/>
      </p:guideLst>
    </p:cSldViewPr>
  </p:slideViewPr>
  <p:notesTextViewPr>
    <p:cViewPr>
      <p:scale>
        <a:sx n="1" d="1"/>
        <a:sy n="1" d="1"/>
      </p:scale>
      <p:origin x="0" y="0"/>
    </p:cViewPr>
  </p:notesTextViewPr>
  <p:notesViewPr>
    <p:cSldViewPr snapToGrid="0" showGuides="1">
      <p:cViewPr varScale="1">
        <p:scale>
          <a:sx n="65" d="100"/>
          <a:sy n="65" d="100"/>
        </p:scale>
        <p:origin x="2886" y="60"/>
      </p:cViewPr>
      <p:guideLst>
        <p:guide orient="horz" pos="3439"/>
        <p:guide pos="2054"/>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4" y="2"/>
            <a:ext cx="2945659" cy="498056"/>
          </a:xfrm>
          <a:prstGeom prst="rect">
            <a:avLst/>
          </a:prstGeom>
        </p:spPr>
        <p:txBody>
          <a:bodyPr vert="horz" lIns="91440" tIns="45720" rIns="91440" bIns="45720" rtlCol="0"/>
          <a:lstStyle>
            <a:lvl1pPr algn="r">
              <a:defRPr sz="1200"/>
            </a:lvl1pPr>
          </a:lstStyle>
          <a:p>
            <a:fld id="{C3F87F00-FDAC-4F61-8076-DBFD6175DB38}" type="datetimeFigureOut">
              <a:rPr lang="es-MX" smtClean="0"/>
              <a:pPr/>
              <a:t>18/05/2016</a:t>
            </a:fld>
            <a:endParaRPr lang="es-MX"/>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28587"/>
            <a:ext cx="2945659" cy="498054"/>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4" y="9428587"/>
            <a:ext cx="2945659" cy="498054"/>
          </a:xfrm>
          <a:prstGeom prst="rect">
            <a:avLst/>
          </a:prstGeom>
        </p:spPr>
        <p:txBody>
          <a:bodyPr vert="horz" lIns="91440" tIns="45720" rIns="91440" bIns="45720" rtlCol="0" anchor="b"/>
          <a:lstStyle>
            <a:lvl1pPr algn="r">
              <a:defRPr sz="1200"/>
            </a:lvl1pPr>
          </a:lstStyle>
          <a:p>
            <a:fld id="{893A06CC-836C-486F-81D9-47E36C7809D3}" type="slidenum">
              <a:rPr lang="es-MX" smtClean="0"/>
              <a:pPr/>
              <a:t>‹Nº›</a:t>
            </a:fld>
            <a:endParaRPr lang="es-MX"/>
          </a:p>
        </p:txBody>
      </p:sp>
    </p:spTree>
    <p:extLst>
      <p:ext uri="{BB962C8B-B14F-4D97-AF65-F5344CB8AC3E}">
        <p14:creationId xmlns:p14="http://schemas.microsoft.com/office/powerpoint/2010/main" val="2114047667"/>
      </p:ext>
    </p:extLst>
  </p:cSld>
  <p:clrMap bg1="lt1" tx1="dk1" bg2="lt2" tx2="dk2" accent1="accent1" accent2="accent2" accent3="accent3" accent4="accent4" accent5="accent5" accent6="accent6" hlink="hlink" folHlink="folHlink"/>
  <p:notesStyle>
    <a:lvl1pPr marL="0" algn="l" defTabSz="547177" rtl="0" eaLnBrk="1" latinLnBrk="0" hangingPunct="1">
      <a:defRPr sz="718" kern="1200">
        <a:solidFill>
          <a:schemeClr val="tx1"/>
        </a:solidFill>
        <a:latin typeface="+mn-lt"/>
        <a:ea typeface="+mn-ea"/>
        <a:cs typeface="+mn-cs"/>
      </a:defRPr>
    </a:lvl1pPr>
    <a:lvl2pPr marL="273588" algn="l" defTabSz="547177" rtl="0" eaLnBrk="1" latinLnBrk="0" hangingPunct="1">
      <a:defRPr sz="718" kern="1200">
        <a:solidFill>
          <a:schemeClr val="tx1"/>
        </a:solidFill>
        <a:latin typeface="+mn-lt"/>
        <a:ea typeface="+mn-ea"/>
        <a:cs typeface="+mn-cs"/>
      </a:defRPr>
    </a:lvl2pPr>
    <a:lvl3pPr marL="547177" algn="l" defTabSz="547177" rtl="0" eaLnBrk="1" latinLnBrk="0" hangingPunct="1">
      <a:defRPr sz="718" kern="1200">
        <a:solidFill>
          <a:schemeClr val="tx1"/>
        </a:solidFill>
        <a:latin typeface="+mn-lt"/>
        <a:ea typeface="+mn-ea"/>
        <a:cs typeface="+mn-cs"/>
      </a:defRPr>
    </a:lvl3pPr>
    <a:lvl4pPr marL="820765" algn="l" defTabSz="547177" rtl="0" eaLnBrk="1" latinLnBrk="0" hangingPunct="1">
      <a:defRPr sz="718" kern="1200">
        <a:solidFill>
          <a:schemeClr val="tx1"/>
        </a:solidFill>
        <a:latin typeface="+mn-lt"/>
        <a:ea typeface="+mn-ea"/>
        <a:cs typeface="+mn-cs"/>
      </a:defRPr>
    </a:lvl4pPr>
    <a:lvl5pPr marL="1094354" algn="l" defTabSz="547177" rtl="0" eaLnBrk="1" latinLnBrk="0" hangingPunct="1">
      <a:defRPr sz="718" kern="1200">
        <a:solidFill>
          <a:schemeClr val="tx1"/>
        </a:solidFill>
        <a:latin typeface="+mn-lt"/>
        <a:ea typeface="+mn-ea"/>
        <a:cs typeface="+mn-cs"/>
      </a:defRPr>
    </a:lvl5pPr>
    <a:lvl6pPr marL="1367942" algn="l" defTabSz="547177" rtl="0" eaLnBrk="1" latinLnBrk="0" hangingPunct="1">
      <a:defRPr sz="718" kern="1200">
        <a:solidFill>
          <a:schemeClr val="tx1"/>
        </a:solidFill>
        <a:latin typeface="+mn-lt"/>
        <a:ea typeface="+mn-ea"/>
        <a:cs typeface="+mn-cs"/>
      </a:defRPr>
    </a:lvl6pPr>
    <a:lvl7pPr marL="1641531" algn="l" defTabSz="547177" rtl="0" eaLnBrk="1" latinLnBrk="0" hangingPunct="1">
      <a:defRPr sz="718" kern="1200">
        <a:solidFill>
          <a:schemeClr val="tx1"/>
        </a:solidFill>
        <a:latin typeface="+mn-lt"/>
        <a:ea typeface="+mn-ea"/>
        <a:cs typeface="+mn-cs"/>
      </a:defRPr>
    </a:lvl7pPr>
    <a:lvl8pPr marL="1915119" algn="l" defTabSz="547177" rtl="0" eaLnBrk="1" latinLnBrk="0" hangingPunct="1">
      <a:defRPr sz="718" kern="1200">
        <a:solidFill>
          <a:schemeClr val="tx1"/>
        </a:solidFill>
        <a:latin typeface="+mn-lt"/>
        <a:ea typeface="+mn-ea"/>
        <a:cs typeface="+mn-cs"/>
      </a:defRPr>
    </a:lvl8pPr>
    <a:lvl9pPr marL="2188708" algn="l" defTabSz="547177" rtl="0" eaLnBrk="1" latinLnBrk="0" hangingPunct="1">
      <a:defRPr sz="7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a:t>
            </a:fld>
            <a:endParaRPr lang="es-MX"/>
          </a:p>
        </p:txBody>
      </p:sp>
    </p:spTree>
    <p:extLst>
      <p:ext uri="{BB962C8B-B14F-4D97-AF65-F5344CB8AC3E}">
        <p14:creationId xmlns:p14="http://schemas.microsoft.com/office/powerpoint/2010/main" val="120741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t>11</a:t>
            </a:fld>
            <a:endParaRPr lang="es-MX"/>
          </a:p>
        </p:txBody>
      </p:sp>
    </p:spTree>
    <p:extLst>
      <p:ext uri="{BB962C8B-B14F-4D97-AF65-F5344CB8AC3E}">
        <p14:creationId xmlns:p14="http://schemas.microsoft.com/office/powerpoint/2010/main" val="391535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12</a:t>
            </a:fld>
            <a:endParaRPr lang="es-MX"/>
          </a:p>
        </p:txBody>
      </p:sp>
    </p:spTree>
    <p:extLst>
      <p:ext uri="{BB962C8B-B14F-4D97-AF65-F5344CB8AC3E}">
        <p14:creationId xmlns:p14="http://schemas.microsoft.com/office/powerpoint/2010/main" val="175873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13</a:t>
            </a:fld>
            <a:endParaRPr lang="es-MX"/>
          </a:p>
        </p:txBody>
      </p:sp>
    </p:spTree>
    <p:extLst>
      <p:ext uri="{BB962C8B-B14F-4D97-AF65-F5344CB8AC3E}">
        <p14:creationId xmlns:p14="http://schemas.microsoft.com/office/powerpoint/2010/main" val="73542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14</a:t>
            </a:fld>
            <a:endParaRPr lang="es-MX"/>
          </a:p>
        </p:txBody>
      </p:sp>
    </p:spTree>
    <p:extLst>
      <p:ext uri="{BB962C8B-B14F-4D97-AF65-F5344CB8AC3E}">
        <p14:creationId xmlns:p14="http://schemas.microsoft.com/office/powerpoint/2010/main" val="215642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15</a:t>
            </a:fld>
            <a:endParaRPr lang="es-MX"/>
          </a:p>
        </p:txBody>
      </p:sp>
    </p:spTree>
    <p:extLst>
      <p:ext uri="{BB962C8B-B14F-4D97-AF65-F5344CB8AC3E}">
        <p14:creationId xmlns:p14="http://schemas.microsoft.com/office/powerpoint/2010/main" val="73703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16</a:t>
            </a:fld>
            <a:endParaRPr lang="es-MX"/>
          </a:p>
        </p:txBody>
      </p:sp>
    </p:spTree>
    <p:extLst>
      <p:ext uri="{BB962C8B-B14F-4D97-AF65-F5344CB8AC3E}">
        <p14:creationId xmlns:p14="http://schemas.microsoft.com/office/powerpoint/2010/main" val="83712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17</a:t>
            </a:fld>
            <a:endParaRPr lang="es-MX"/>
          </a:p>
        </p:txBody>
      </p:sp>
    </p:spTree>
    <p:extLst>
      <p:ext uri="{BB962C8B-B14F-4D97-AF65-F5344CB8AC3E}">
        <p14:creationId xmlns:p14="http://schemas.microsoft.com/office/powerpoint/2010/main" val="186452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18</a:t>
            </a:fld>
            <a:endParaRPr lang="es-MX"/>
          </a:p>
        </p:txBody>
      </p:sp>
    </p:spTree>
    <p:extLst>
      <p:ext uri="{BB962C8B-B14F-4D97-AF65-F5344CB8AC3E}">
        <p14:creationId xmlns:p14="http://schemas.microsoft.com/office/powerpoint/2010/main" val="65599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19</a:t>
            </a:fld>
            <a:endParaRPr lang="es-MX"/>
          </a:p>
        </p:txBody>
      </p:sp>
    </p:spTree>
    <p:extLst>
      <p:ext uri="{BB962C8B-B14F-4D97-AF65-F5344CB8AC3E}">
        <p14:creationId xmlns:p14="http://schemas.microsoft.com/office/powerpoint/2010/main" val="118187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20</a:t>
            </a:fld>
            <a:endParaRPr lang="es-MX"/>
          </a:p>
        </p:txBody>
      </p:sp>
    </p:spTree>
    <p:extLst>
      <p:ext uri="{BB962C8B-B14F-4D97-AF65-F5344CB8AC3E}">
        <p14:creationId xmlns:p14="http://schemas.microsoft.com/office/powerpoint/2010/main" val="1168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3</a:t>
            </a:fld>
            <a:endParaRPr lang="es-MX"/>
          </a:p>
        </p:txBody>
      </p:sp>
    </p:spTree>
    <p:extLst>
      <p:ext uri="{BB962C8B-B14F-4D97-AF65-F5344CB8AC3E}">
        <p14:creationId xmlns:p14="http://schemas.microsoft.com/office/powerpoint/2010/main" val="200085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21</a:t>
            </a:fld>
            <a:endParaRPr lang="es-MX"/>
          </a:p>
        </p:txBody>
      </p:sp>
    </p:spTree>
    <p:extLst>
      <p:ext uri="{BB962C8B-B14F-4D97-AF65-F5344CB8AC3E}">
        <p14:creationId xmlns:p14="http://schemas.microsoft.com/office/powerpoint/2010/main" val="72828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22</a:t>
            </a:fld>
            <a:endParaRPr lang="es-MX"/>
          </a:p>
        </p:txBody>
      </p:sp>
    </p:spTree>
    <p:extLst>
      <p:ext uri="{BB962C8B-B14F-4D97-AF65-F5344CB8AC3E}">
        <p14:creationId xmlns:p14="http://schemas.microsoft.com/office/powerpoint/2010/main" val="906180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23</a:t>
            </a:fld>
            <a:endParaRPr lang="es-MX"/>
          </a:p>
        </p:txBody>
      </p:sp>
    </p:spTree>
    <p:extLst>
      <p:ext uri="{BB962C8B-B14F-4D97-AF65-F5344CB8AC3E}">
        <p14:creationId xmlns:p14="http://schemas.microsoft.com/office/powerpoint/2010/main" val="444715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24</a:t>
            </a:fld>
            <a:endParaRPr lang="es-MX"/>
          </a:p>
        </p:txBody>
      </p:sp>
    </p:spTree>
    <p:extLst>
      <p:ext uri="{BB962C8B-B14F-4D97-AF65-F5344CB8AC3E}">
        <p14:creationId xmlns:p14="http://schemas.microsoft.com/office/powerpoint/2010/main" val="1759744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25</a:t>
            </a:fld>
            <a:endParaRPr lang="es-MX"/>
          </a:p>
        </p:txBody>
      </p:sp>
    </p:spTree>
    <p:extLst>
      <p:ext uri="{BB962C8B-B14F-4D97-AF65-F5344CB8AC3E}">
        <p14:creationId xmlns:p14="http://schemas.microsoft.com/office/powerpoint/2010/main" val="416275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26</a:t>
            </a:fld>
            <a:endParaRPr lang="es-MX"/>
          </a:p>
        </p:txBody>
      </p:sp>
    </p:spTree>
    <p:extLst>
      <p:ext uri="{BB962C8B-B14F-4D97-AF65-F5344CB8AC3E}">
        <p14:creationId xmlns:p14="http://schemas.microsoft.com/office/powerpoint/2010/main" val="2173899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27</a:t>
            </a:fld>
            <a:endParaRPr lang="es-MX"/>
          </a:p>
        </p:txBody>
      </p:sp>
    </p:spTree>
    <p:extLst>
      <p:ext uri="{BB962C8B-B14F-4D97-AF65-F5344CB8AC3E}">
        <p14:creationId xmlns:p14="http://schemas.microsoft.com/office/powerpoint/2010/main" val="4040169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28</a:t>
            </a:fld>
            <a:endParaRPr lang="es-MX"/>
          </a:p>
        </p:txBody>
      </p:sp>
    </p:spTree>
    <p:extLst>
      <p:ext uri="{BB962C8B-B14F-4D97-AF65-F5344CB8AC3E}">
        <p14:creationId xmlns:p14="http://schemas.microsoft.com/office/powerpoint/2010/main" val="133718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29</a:t>
            </a:fld>
            <a:endParaRPr lang="es-MX"/>
          </a:p>
        </p:txBody>
      </p:sp>
    </p:spTree>
    <p:extLst>
      <p:ext uri="{BB962C8B-B14F-4D97-AF65-F5344CB8AC3E}">
        <p14:creationId xmlns:p14="http://schemas.microsoft.com/office/powerpoint/2010/main" val="328439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30</a:t>
            </a:fld>
            <a:endParaRPr lang="es-MX"/>
          </a:p>
        </p:txBody>
      </p:sp>
    </p:spTree>
    <p:extLst>
      <p:ext uri="{BB962C8B-B14F-4D97-AF65-F5344CB8AC3E}">
        <p14:creationId xmlns:p14="http://schemas.microsoft.com/office/powerpoint/2010/main" val="295795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4</a:t>
            </a:fld>
            <a:endParaRPr lang="es-MX"/>
          </a:p>
        </p:txBody>
      </p:sp>
    </p:spTree>
    <p:extLst>
      <p:ext uri="{BB962C8B-B14F-4D97-AF65-F5344CB8AC3E}">
        <p14:creationId xmlns:p14="http://schemas.microsoft.com/office/powerpoint/2010/main" val="4013512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31</a:t>
            </a:fld>
            <a:endParaRPr lang="es-MX"/>
          </a:p>
        </p:txBody>
      </p:sp>
    </p:spTree>
    <p:extLst>
      <p:ext uri="{BB962C8B-B14F-4D97-AF65-F5344CB8AC3E}">
        <p14:creationId xmlns:p14="http://schemas.microsoft.com/office/powerpoint/2010/main" val="3219422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32</a:t>
            </a:fld>
            <a:endParaRPr lang="es-MX"/>
          </a:p>
        </p:txBody>
      </p:sp>
    </p:spTree>
    <p:extLst>
      <p:ext uri="{BB962C8B-B14F-4D97-AF65-F5344CB8AC3E}">
        <p14:creationId xmlns:p14="http://schemas.microsoft.com/office/powerpoint/2010/main" val="642231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33</a:t>
            </a:fld>
            <a:endParaRPr lang="es-MX"/>
          </a:p>
        </p:txBody>
      </p:sp>
    </p:spTree>
    <p:extLst>
      <p:ext uri="{BB962C8B-B14F-4D97-AF65-F5344CB8AC3E}">
        <p14:creationId xmlns:p14="http://schemas.microsoft.com/office/powerpoint/2010/main" val="2466337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34</a:t>
            </a:fld>
            <a:endParaRPr lang="es-MX"/>
          </a:p>
        </p:txBody>
      </p:sp>
    </p:spTree>
    <p:extLst>
      <p:ext uri="{BB962C8B-B14F-4D97-AF65-F5344CB8AC3E}">
        <p14:creationId xmlns:p14="http://schemas.microsoft.com/office/powerpoint/2010/main" val="279677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5</a:t>
            </a:fld>
            <a:endParaRPr lang="es-MX"/>
          </a:p>
        </p:txBody>
      </p:sp>
    </p:spTree>
    <p:extLst>
      <p:ext uri="{BB962C8B-B14F-4D97-AF65-F5344CB8AC3E}">
        <p14:creationId xmlns:p14="http://schemas.microsoft.com/office/powerpoint/2010/main" val="121894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6</a:t>
            </a:fld>
            <a:endParaRPr lang="es-MX"/>
          </a:p>
        </p:txBody>
      </p:sp>
    </p:spTree>
    <p:extLst>
      <p:ext uri="{BB962C8B-B14F-4D97-AF65-F5344CB8AC3E}">
        <p14:creationId xmlns:p14="http://schemas.microsoft.com/office/powerpoint/2010/main" val="398296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7</a:t>
            </a:fld>
            <a:endParaRPr lang="es-MX"/>
          </a:p>
        </p:txBody>
      </p:sp>
    </p:spTree>
    <p:extLst>
      <p:ext uri="{BB962C8B-B14F-4D97-AF65-F5344CB8AC3E}">
        <p14:creationId xmlns:p14="http://schemas.microsoft.com/office/powerpoint/2010/main" val="41864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8</a:t>
            </a:fld>
            <a:endParaRPr lang="es-MX"/>
          </a:p>
        </p:txBody>
      </p:sp>
    </p:spTree>
    <p:extLst>
      <p:ext uri="{BB962C8B-B14F-4D97-AF65-F5344CB8AC3E}">
        <p14:creationId xmlns:p14="http://schemas.microsoft.com/office/powerpoint/2010/main" val="155754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9</a:t>
            </a:fld>
            <a:endParaRPr lang="es-MX"/>
          </a:p>
        </p:txBody>
      </p:sp>
    </p:spTree>
    <p:extLst>
      <p:ext uri="{BB962C8B-B14F-4D97-AF65-F5344CB8AC3E}">
        <p14:creationId xmlns:p14="http://schemas.microsoft.com/office/powerpoint/2010/main" val="147693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3A06CC-836C-486F-81D9-47E36C7809D3}" type="slidenum">
              <a:rPr lang="es-MX" smtClean="0"/>
              <a:pPr/>
              <a:t>10</a:t>
            </a:fld>
            <a:endParaRPr lang="es-MX"/>
          </a:p>
        </p:txBody>
      </p:sp>
    </p:spTree>
    <p:extLst>
      <p:ext uri="{BB962C8B-B14F-4D97-AF65-F5344CB8AC3E}">
        <p14:creationId xmlns:p14="http://schemas.microsoft.com/office/powerpoint/2010/main" val="162971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014" y="672896"/>
            <a:ext cx="4104085" cy="1428691"/>
          </a:xfrm>
        </p:spPr>
        <p:txBody>
          <a:bodyPr anchor="b">
            <a:normAutofit/>
          </a:bodyPr>
          <a:lstStyle>
            <a:lvl1pPr algn="ctr">
              <a:defRPr sz="269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014" y="2155387"/>
            <a:ext cx="4104085" cy="990774"/>
          </a:xfrm>
        </p:spPr>
        <p:txBody>
          <a:bodyPr>
            <a:normAutofit/>
          </a:bodyPr>
          <a:lstStyle>
            <a:lvl1pPr marL="0" indent="0" algn="ctr">
              <a:buNone/>
              <a:defRPr sz="1077">
                <a:solidFill>
                  <a:schemeClr val="tx1">
                    <a:lumMod val="75000"/>
                    <a:lumOff val="25000"/>
                  </a:schemeClr>
                </a:solidFill>
              </a:defRPr>
            </a:lvl1pPr>
            <a:lvl2pPr marL="205191" indent="0" algn="ctr">
              <a:buNone/>
              <a:defRPr sz="1257"/>
            </a:lvl2pPr>
            <a:lvl3pPr marL="410383" indent="0" algn="ctr">
              <a:buNone/>
              <a:defRPr sz="1077"/>
            </a:lvl3pPr>
            <a:lvl4pPr marL="615574" indent="0" algn="ctr">
              <a:buNone/>
              <a:defRPr sz="898"/>
            </a:lvl4pPr>
            <a:lvl5pPr marL="820765" indent="0" algn="ctr">
              <a:buNone/>
              <a:defRPr sz="898"/>
            </a:lvl5pPr>
            <a:lvl6pPr marL="1025957" indent="0" algn="ctr">
              <a:buNone/>
              <a:defRPr sz="898"/>
            </a:lvl6pPr>
            <a:lvl7pPr marL="1231148" indent="0" algn="ctr">
              <a:buNone/>
              <a:defRPr sz="898"/>
            </a:lvl7pPr>
            <a:lvl8pPr marL="1436340" indent="0" algn="ctr">
              <a:buNone/>
              <a:defRPr sz="898"/>
            </a:lvl8pPr>
            <a:lvl9pPr marL="1641531" indent="0" algn="ctr">
              <a:buNone/>
              <a:defRPr sz="898"/>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5693840-4C49-4A05-8263-16BF6616BFEA}" type="datetime1">
              <a:rPr lang="es-MX" smtClean="0"/>
              <a:pPr/>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19824058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DC6F74F-C5B6-4321-A90F-D97E02A9FF9E}" type="datetime1">
              <a:rPr lang="es-MX" smtClean="0"/>
              <a:pPr/>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218958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15981" y="215633"/>
            <a:ext cx="1179924" cy="3477686"/>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76208" y="215634"/>
            <a:ext cx="3471372" cy="347768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86D7CA-1649-4E30-AC53-09139EA15963}" type="datetime1">
              <a:rPr lang="es-MX" smtClean="0"/>
              <a:pPr/>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171204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920534-3A56-4A06-940D-6A0AB67CEB90}" type="datetime1">
              <a:rPr lang="es-MX" smtClean="0"/>
              <a:pPr/>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291893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73358" y="1024679"/>
            <a:ext cx="4719697" cy="1706105"/>
          </a:xfrm>
        </p:spPr>
        <p:txBody>
          <a:bodyPr anchor="b">
            <a:normAutofit/>
          </a:bodyPr>
          <a:lstStyle>
            <a:lvl1pPr>
              <a:defRPr sz="2693"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73358" y="2724204"/>
            <a:ext cx="4719697" cy="897681"/>
          </a:xfrm>
        </p:spPr>
        <p:txBody>
          <a:bodyPr anchor="t">
            <a:normAutofit/>
          </a:bodyPr>
          <a:lstStyle>
            <a:lvl1pPr marL="0" indent="0">
              <a:buNone/>
              <a:defRPr sz="1077">
                <a:solidFill>
                  <a:schemeClr val="tx1">
                    <a:lumMod val="75000"/>
                    <a:lumOff val="25000"/>
                  </a:schemeClr>
                </a:solidFill>
              </a:defRPr>
            </a:lvl1pPr>
            <a:lvl2pPr marL="205191" indent="0">
              <a:buNone/>
              <a:defRPr sz="808">
                <a:solidFill>
                  <a:schemeClr val="tx1">
                    <a:tint val="75000"/>
                  </a:schemeClr>
                </a:solidFill>
              </a:defRPr>
            </a:lvl2pPr>
            <a:lvl3pPr marL="410383" indent="0">
              <a:buNone/>
              <a:defRPr sz="718">
                <a:solidFill>
                  <a:schemeClr val="tx1">
                    <a:tint val="75000"/>
                  </a:schemeClr>
                </a:solidFill>
              </a:defRPr>
            </a:lvl3pPr>
            <a:lvl4pPr marL="615574" indent="0">
              <a:buNone/>
              <a:defRPr sz="628">
                <a:solidFill>
                  <a:schemeClr val="tx1">
                    <a:tint val="75000"/>
                  </a:schemeClr>
                </a:solidFill>
              </a:defRPr>
            </a:lvl4pPr>
            <a:lvl5pPr marL="820765" indent="0">
              <a:buNone/>
              <a:defRPr sz="628">
                <a:solidFill>
                  <a:schemeClr val="tx1">
                    <a:tint val="75000"/>
                  </a:schemeClr>
                </a:solidFill>
              </a:defRPr>
            </a:lvl5pPr>
            <a:lvl6pPr marL="1025957" indent="0">
              <a:buNone/>
              <a:defRPr sz="628">
                <a:solidFill>
                  <a:schemeClr val="tx1">
                    <a:tint val="75000"/>
                  </a:schemeClr>
                </a:solidFill>
              </a:defRPr>
            </a:lvl6pPr>
            <a:lvl7pPr marL="1231148" indent="0">
              <a:buNone/>
              <a:defRPr sz="628">
                <a:solidFill>
                  <a:schemeClr val="tx1">
                    <a:tint val="75000"/>
                  </a:schemeClr>
                </a:solidFill>
              </a:defRPr>
            </a:lvl7pPr>
            <a:lvl8pPr marL="1436340" indent="0">
              <a:buNone/>
              <a:defRPr sz="628">
                <a:solidFill>
                  <a:schemeClr val="tx1">
                    <a:tint val="75000"/>
                  </a:schemeClr>
                </a:solidFill>
              </a:defRPr>
            </a:lvl8pPr>
            <a:lvl9pPr marL="1641531" indent="0">
              <a:buNone/>
              <a:defRPr sz="628">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1E4387-50AA-47FE-9127-68B5B7114F40}" type="datetime1">
              <a:rPr lang="es-MX" smtClean="0"/>
              <a:pPr/>
              <a:t>18/05/2016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213898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79317" y="1094317"/>
            <a:ext cx="2325648" cy="260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2770257" y="1094317"/>
            <a:ext cx="2325648" cy="260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F413674-C88F-4D15-BBD2-D62CC3CA5683}" type="datetime1">
              <a:rPr lang="es-MX" smtClean="0"/>
              <a:pPr/>
              <a:t>18/05/2016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78621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317" y="1006385"/>
            <a:ext cx="2314248" cy="494082"/>
          </a:xfrm>
        </p:spPr>
        <p:txBody>
          <a:bodyPr anchor="b">
            <a:normAutofit/>
          </a:bodyPr>
          <a:lstStyle>
            <a:lvl1pPr marL="0" indent="0">
              <a:spcBef>
                <a:spcPts val="0"/>
              </a:spcBef>
              <a:buNone/>
              <a:defRPr sz="1077" b="1"/>
            </a:lvl1pPr>
            <a:lvl2pPr marL="205191" indent="0">
              <a:buNone/>
              <a:defRPr sz="898" b="1"/>
            </a:lvl2pPr>
            <a:lvl3pPr marL="410383" indent="0">
              <a:buNone/>
              <a:defRPr sz="808" b="1"/>
            </a:lvl3pPr>
            <a:lvl4pPr marL="615574" indent="0">
              <a:buNone/>
              <a:defRPr sz="718" b="1"/>
            </a:lvl4pPr>
            <a:lvl5pPr marL="820765" indent="0">
              <a:buNone/>
              <a:defRPr sz="718" b="1"/>
            </a:lvl5pPr>
            <a:lvl6pPr marL="1025957" indent="0">
              <a:buNone/>
              <a:defRPr sz="718" b="1"/>
            </a:lvl6pPr>
            <a:lvl7pPr marL="1231148" indent="0">
              <a:buNone/>
              <a:defRPr sz="718" b="1"/>
            </a:lvl7pPr>
            <a:lvl8pPr marL="1436340" indent="0">
              <a:buNone/>
              <a:defRPr sz="718" b="1"/>
            </a:lvl8pPr>
            <a:lvl9pPr marL="1641531" indent="0">
              <a:buNone/>
              <a:defRPr sz="718" b="1"/>
            </a:lvl9pPr>
          </a:lstStyle>
          <a:p>
            <a:pPr lvl="0"/>
            <a:r>
              <a:rPr lang="es-ES" smtClean="0"/>
              <a:t>Haga clic para modificar el estilo de texto del patrón</a:t>
            </a:r>
          </a:p>
        </p:txBody>
      </p:sp>
      <p:sp>
        <p:nvSpPr>
          <p:cNvPr id="4" name="Content Placeholder 3"/>
          <p:cNvSpPr>
            <a:spLocks noGrp="1"/>
          </p:cNvSpPr>
          <p:nvPr>
            <p:ph sz="half" idx="2"/>
          </p:nvPr>
        </p:nvSpPr>
        <p:spPr>
          <a:xfrm>
            <a:off x="379317" y="1500468"/>
            <a:ext cx="2314248" cy="220235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2770258" y="1006385"/>
            <a:ext cx="2325648" cy="494081"/>
          </a:xfrm>
        </p:spPr>
        <p:txBody>
          <a:bodyPr anchor="b"/>
          <a:lstStyle>
            <a:lvl1pPr marL="0" indent="0">
              <a:spcBef>
                <a:spcPts val="0"/>
              </a:spcBef>
              <a:buNone/>
              <a:defRPr sz="1077" b="1"/>
            </a:lvl1pPr>
            <a:lvl2pPr marL="205191" indent="0">
              <a:buNone/>
              <a:defRPr sz="898" b="1"/>
            </a:lvl2pPr>
            <a:lvl3pPr marL="410383" indent="0">
              <a:buNone/>
              <a:defRPr sz="808" b="1"/>
            </a:lvl3pPr>
            <a:lvl4pPr marL="615574" indent="0">
              <a:buNone/>
              <a:defRPr sz="718" b="1"/>
            </a:lvl4pPr>
            <a:lvl5pPr marL="820765" indent="0">
              <a:buNone/>
              <a:defRPr sz="718" b="1"/>
            </a:lvl5pPr>
            <a:lvl6pPr marL="1025957" indent="0">
              <a:buNone/>
              <a:defRPr sz="718" b="1"/>
            </a:lvl6pPr>
            <a:lvl7pPr marL="1231148" indent="0">
              <a:buNone/>
              <a:defRPr sz="718" b="1"/>
            </a:lvl7pPr>
            <a:lvl8pPr marL="1436340" indent="0">
              <a:buNone/>
              <a:defRPr sz="718" b="1"/>
            </a:lvl8pPr>
            <a:lvl9pPr marL="1641531" indent="0">
              <a:buNone/>
              <a:defRPr sz="718"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2770258" y="1500468"/>
            <a:ext cx="2325648" cy="220235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4EC48E8-36D5-4457-A8F5-534E99895A60}" type="datetime1">
              <a:rPr lang="es-MX" smtClean="0"/>
              <a:pPr/>
              <a:t>18/05/2016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1B88586-1EC9-4E65-B4C6-4F6B30DD39FA}" type="slidenum">
              <a:rPr lang="es-MX" smtClean="0"/>
              <a:pPr/>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45969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693840-4C49-4A05-8263-16BF6616BFEA}" type="datetime1">
              <a:rPr lang="es-MX" smtClean="0"/>
              <a:pPr/>
              <a:t>18/05/2016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1B88586-1EC9-4E65-B4C6-4F6B30DD39FA}" type="slidenum">
              <a:rPr lang="es-MX" smtClean="0"/>
              <a:pPr/>
              <a:t>‹Nº›</a:t>
            </a:fld>
            <a:endParaRPr lang="es-MX"/>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5804409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E9EF4-4CC6-4819-8F05-2B8D650DAD78}" type="datetime1">
              <a:rPr lang="es-MX" smtClean="0"/>
              <a:pPr/>
              <a:t>18/05/2016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229959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77576" y="273580"/>
            <a:ext cx="1764756" cy="957525"/>
          </a:xfrm>
        </p:spPr>
        <p:txBody>
          <a:bodyPr anchor="b">
            <a:normAutofit/>
          </a:bodyPr>
          <a:lstStyle>
            <a:lvl1pPr>
              <a:defRPr sz="1436"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325648" y="592755"/>
            <a:ext cx="2770257" cy="2918178"/>
          </a:xfrm>
        </p:spPr>
        <p:txBody>
          <a:bodyPr/>
          <a:lstStyle>
            <a:lvl1pPr>
              <a:defRPr sz="1436"/>
            </a:lvl1pPr>
            <a:lvl2pPr>
              <a:defRPr sz="1257"/>
            </a:lvl2pPr>
            <a:lvl3pPr>
              <a:defRPr sz="1077"/>
            </a:lvl3pPr>
            <a:lvl4pPr>
              <a:defRPr sz="898"/>
            </a:lvl4pPr>
            <a:lvl5pPr>
              <a:defRPr sz="898"/>
            </a:lvl5pPr>
            <a:lvl6pPr>
              <a:defRPr sz="898"/>
            </a:lvl6pPr>
            <a:lvl7pPr>
              <a:defRPr sz="898"/>
            </a:lvl7pPr>
            <a:lvl8pPr>
              <a:defRPr sz="898"/>
            </a:lvl8pPr>
            <a:lvl9pPr>
              <a:defRPr sz="89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77576" y="1231106"/>
            <a:ext cx="1764756" cy="2279827"/>
          </a:xfrm>
        </p:spPr>
        <p:txBody>
          <a:bodyPr>
            <a:normAutofit/>
          </a:bodyPr>
          <a:lstStyle>
            <a:lvl1pPr marL="0" indent="0">
              <a:lnSpc>
                <a:spcPct val="90000"/>
              </a:lnSpc>
              <a:buNone/>
              <a:defRPr sz="718"/>
            </a:lvl1pPr>
            <a:lvl2pPr marL="205191" indent="0">
              <a:buNone/>
              <a:defRPr sz="539"/>
            </a:lvl2pPr>
            <a:lvl3pPr marL="410383" indent="0">
              <a:buNone/>
              <a:defRPr sz="449"/>
            </a:lvl3pPr>
            <a:lvl4pPr marL="615574" indent="0">
              <a:buNone/>
              <a:defRPr sz="404"/>
            </a:lvl4pPr>
            <a:lvl5pPr marL="820765" indent="0">
              <a:buNone/>
              <a:defRPr sz="404"/>
            </a:lvl5pPr>
            <a:lvl6pPr marL="1025957" indent="0">
              <a:buNone/>
              <a:defRPr sz="404"/>
            </a:lvl6pPr>
            <a:lvl7pPr marL="1231148" indent="0">
              <a:buNone/>
              <a:defRPr sz="404"/>
            </a:lvl7pPr>
            <a:lvl8pPr marL="1436340" indent="0">
              <a:buNone/>
              <a:defRPr sz="404"/>
            </a:lvl8pPr>
            <a:lvl9pPr marL="1641531" indent="0">
              <a:buNone/>
              <a:defRPr sz="404"/>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C2AE1D-79A5-4B4D-971B-29BF0049E2B5}" type="datetime1">
              <a:rPr lang="es-MX" smtClean="0"/>
              <a:pPr/>
              <a:t>18/05/2016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280819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77576" y="273579"/>
            <a:ext cx="1764756" cy="957527"/>
          </a:xfrm>
        </p:spPr>
        <p:txBody>
          <a:bodyPr anchor="b">
            <a:normAutofit/>
          </a:bodyPr>
          <a:lstStyle>
            <a:lvl1pPr>
              <a:defRPr sz="1436"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325648" y="592755"/>
            <a:ext cx="2770257" cy="2918178"/>
          </a:xfrm>
        </p:spPr>
        <p:txBody>
          <a:bodyPr/>
          <a:lstStyle>
            <a:lvl1pPr marL="0" indent="0">
              <a:buNone/>
              <a:defRPr sz="1436"/>
            </a:lvl1pPr>
            <a:lvl2pPr marL="205191" indent="0">
              <a:buNone/>
              <a:defRPr sz="1257"/>
            </a:lvl2pPr>
            <a:lvl3pPr marL="410383" indent="0">
              <a:buNone/>
              <a:defRPr sz="1077"/>
            </a:lvl3pPr>
            <a:lvl4pPr marL="615574" indent="0">
              <a:buNone/>
              <a:defRPr sz="898"/>
            </a:lvl4pPr>
            <a:lvl5pPr marL="820765" indent="0">
              <a:buNone/>
              <a:defRPr sz="898"/>
            </a:lvl5pPr>
            <a:lvl6pPr marL="1025957" indent="0">
              <a:buNone/>
              <a:defRPr sz="898"/>
            </a:lvl6pPr>
            <a:lvl7pPr marL="1231148" indent="0">
              <a:buNone/>
              <a:defRPr sz="898"/>
            </a:lvl7pPr>
            <a:lvl8pPr marL="1436340" indent="0">
              <a:buNone/>
              <a:defRPr sz="898"/>
            </a:lvl8pPr>
            <a:lvl9pPr marL="1641531" indent="0">
              <a:buNone/>
              <a:defRPr sz="898"/>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77576" y="1231106"/>
            <a:ext cx="1764756" cy="2279827"/>
          </a:xfrm>
        </p:spPr>
        <p:txBody>
          <a:bodyPr>
            <a:normAutofit/>
          </a:bodyPr>
          <a:lstStyle>
            <a:lvl1pPr marL="0" indent="0">
              <a:lnSpc>
                <a:spcPct val="90000"/>
              </a:lnSpc>
              <a:buNone/>
              <a:defRPr sz="718"/>
            </a:lvl1pPr>
            <a:lvl2pPr marL="205191" indent="0">
              <a:buNone/>
              <a:defRPr sz="539"/>
            </a:lvl2pPr>
            <a:lvl3pPr marL="410383" indent="0">
              <a:buNone/>
              <a:defRPr sz="449"/>
            </a:lvl3pPr>
            <a:lvl4pPr marL="615574" indent="0">
              <a:buNone/>
              <a:defRPr sz="404"/>
            </a:lvl4pPr>
            <a:lvl5pPr marL="820765" indent="0">
              <a:buNone/>
              <a:defRPr sz="404"/>
            </a:lvl5pPr>
            <a:lvl6pPr marL="1025957" indent="0">
              <a:buNone/>
              <a:defRPr sz="404"/>
            </a:lvl6pPr>
            <a:lvl7pPr marL="1231148" indent="0">
              <a:buNone/>
              <a:defRPr sz="404"/>
            </a:lvl7pPr>
            <a:lvl8pPr marL="1436340" indent="0">
              <a:buNone/>
              <a:defRPr sz="404"/>
            </a:lvl8pPr>
            <a:lvl9pPr marL="1641531" indent="0">
              <a:buNone/>
              <a:defRPr sz="404"/>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7FA729-AEF8-4A4D-954B-E1D7FC892571}" type="datetime1">
              <a:rPr lang="es-MX" smtClean="0"/>
              <a:pPr/>
              <a:t>18/05/2016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B88586-1EC9-4E65-B4C6-4F6B30DD39FA}" type="slidenum">
              <a:rPr lang="es-MX" smtClean="0"/>
              <a:pPr/>
              <a:t>‹Nº›</a:t>
            </a:fld>
            <a:endParaRPr lang="es-MX"/>
          </a:p>
        </p:txBody>
      </p:sp>
    </p:spTree>
    <p:extLst>
      <p:ext uri="{BB962C8B-B14F-4D97-AF65-F5344CB8AC3E}">
        <p14:creationId xmlns:p14="http://schemas.microsoft.com/office/powerpoint/2010/main" val="59722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317" y="218864"/>
            <a:ext cx="4719697" cy="793189"/>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79317" y="1094317"/>
            <a:ext cx="4719697" cy="260375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6208" y="3803511"/>
            <a:ext cx="1231225" cy="218483"/>
          </a:xfrm>
          <a:prstGeom prst="rect">
            <a:avLst/>
          </a:prstGeom>
        </p:spPr>
        <p:txBody>
          <a:bodyPr vert="horz" lIns="91440" tIns="45720" rIns="91440" bIns="45720" rtlCol="0" anchor="ctr"/>
          <a:lstStyle>
            <a:lvl1pPr algn="l">
              <a:defRPr sz="494">
                <a:solidFill>
                  <a:schemeClr val="tx1">
                    <a:lumMod val="65000"/>
                    <a:lumOff val="35000"/>
                  </a:schemeClr>
                </a:solidFill>
              </a:defRPr>
            </a:lvl1pPr>
          </a:lstStyle>
          <a:p>
            <a:fld id="{D5693840-4C49-4A05-8263-16BF6616BFEA}" type="datetime1">
              <a:rPr lang="es-MX" smtClean="0"/>
              <a:pPr/>
              <a:t>18/05/2016</a:t>
            </a:fld>
            <a:endParaRPr lang="es-MX"/>
          </a:p>
        </p:txBody>
      </p:sp>
      <p:sp>
        <p:nvSpPr>
          <p:cNvPr id="5" name="Footer Placeholder 4"/>
          <p:cNvSpPr>
            <a:spLocks noGrp="1"/>
          </p:cNvSpPr>
          <p:nvPr>
            <p:ph type="ftr" sz="quarter" idx="3"/>
          </p:nvPr>
        </p:nvSpPr>
        <p:spPr>
          <a:xfrm>
            <a:off x="1812638" y="3803511"/>
            <a:ext cx="1846838" cy="218483"/>
          </a:xfrm>
          <a:prstGeom prst="rect">
            <a:avLst/>
          </a:prstGeom>
        </p:spPr>
        <p:txBody>
          <a:bodyPr vert="horz" lIns="91440" tIns="45720" rIns="91440" bIns="45720" rtlCol="0" anchor="ctr"/>
          <a:lstStyle>
            <a:lvl1pPr algn="ctr">
              <a:defRPr sz="494">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3867789" y="3803511"/>
            <a:ext cx="1231225" cy="218483"/>
          </a:xfrm>
          <a:prstGeom prst="rect">
            <a:avLst/>
          </a:prstGeom>
        </p:spPr>
        <p:txBody>
          <a:bodyPr vert="horz" lIns="91440" tIns="45720" rIns="91440" bIns="45720" rtlCol="0" anchor="ctr"/>
          <a:lstStyle>
            <a:lvl1pPr algn="r">
              <a:defRPr sz="494">
                <a:solidFill>
                  <a:schemeClr val="tx1">
                    <a:tint val="75000"/>
                  </a:schemeClr>
                </a:solidFill>
              </a:defRPr>
            </a:lvl1pPr>
          </a:lstStyle>
          <a:p>
            <a:fld id="{11B88586-1EC9-4E65-B4C6-4F6B30DD39FA}" type="slidenum">
              <a:rPr lang="es-MX" smtClean="0"/>
              <a:pPr/>
              <a:t>‹Nº›</a:t>
            </a:fld>
            <a:endParaRPr lang="es-MX"/>
          </a:p>
        </p:txBody>
      </p:sp>
      <p:pic>
        <p:nvPicPr>
          <p:cNvPr id="7" name="WordPictureWatermark47583595" descr="Asofis_ok"/>
          <p:cNvPicPr>
            <a:picLocks noChangeAspect="1" noChangeArrowheads="1"/>
          </p:cNvPicPr>
          <p:nvPr userDrawn="1"/>
        </p:nvPicPr>
        <p:blipFill rotWithShape="1">
          <a:blip r:embed="rId13" cstate="email">
            <a:grayscl/>
            <a:lum bright="40000" contrast="-20000"/>
            <a:extLst>
              <a:ext uri="{28A0092B-C50C-407E-A947-70E740481C1C}">
                <a14:useLocalDpi xmlns:a14="http://schemas.microsoft.com/office/drawing/2010/main"/>
              </a:ext>
            </a:extLst>
          </a:blip>
          <a:srcRect r="84829" b="91718"/>
          <a:stretch/>
        </p:blipFill>
        <p:spPr bwMode="auto">
          <a:xfrm rot="19701009">
            <a:off x="2811818" y="1706964"/>
            <a:ext cx="2786931" cy="2011875"/>
          </a:xfrm>
          <a:prstGeom prst="rect">
            <a:avLst/>
          </a:prstGeom>
          <a:noFill/>
        </p:spPr>
      </p:pic>
      <p:pic>
        <p:nvPicPr>
          <p:cNvPr id="8" name="Imagen 7"/>
          <p:cNvPicPr>
            <a:picLocks noChangeAspect="1"/>
          </p:cNvPicPr>
          <p:nvPr userDrawn="1"/>
        </p:nvPicPr>
        <p:blipFill>
          <a:blip r:embed="rId14" cstate="email">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162541" y="85481"/>
            <a:ext cx="800146" cy="584996"/>
          </a:xfrm>
          <a:prstGeom prst="rect">
            <a:avLst/>
          </a:prstGeom>
        </p:spPr>
      </p:pic>
      <p:pic>
        <p:nvPicPr>
          <p:cNvPr id="9" name="Imagen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68691" y="3815808"/>
            <a:ext cx="5155177" cy="321027"/>
          </a:xfrm>
          <a:prstGeom prst="rect">
            <a:avLst/>
          </a:prstGeom>
        </p:spPr>
      </p:pic>
      <p:pic>
        <p:nvPicPr>
          <p:cNvPr id="10" name="Imagen 9"/>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171341" y="121605"/>
            <a:ext cx="1152527" cy="512749"/>
          </a:xfrm>
          <a:prstGeom prst="rect">
            <a:avLst/>
          </a:prstGeom>
        </p:spPr>
      </p:pic>
    </p:spTree>
    <p:extLst>
      <p:ext uri="{BB962C8B-B14F-4D97-AF65-F5344CB8AC3E}">
        <p14:creationId xmlns:p14="http://schemas.microsoft.com/office/powerpoint/2010/main" val="2035657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10383" rtl="0" eaLnBrk="1" latinLnBrk="0" hangingPunct="1">
        <a:lnSpc>
          <a:spcPct val="90000"/>
        </a:lnSpc>
        <a:spcBef>
          <a:spcPct val="0"/>
        </a:spcBef>
        <a:buNone/>
        <a:defRPr sz="1975" kern="1200">
          <a:solidFill>
            <a:schemeClr val="tx1"/>
          </a:solidFill>
          <a:latin typeface="+mj-lt"/>
          <a:ea typeface="+mj-ea"/>
          <a:cs typeface="+mj-cs"/>
        </a:defRPr>
      </a:lvl1pPr>
    </p:titleStyle>
    <p:bodyStyle>
      <a:lvl1pPr marL="102596" indent="-102596" algn="l" defTabSz="410383" rtl="0" eaLnBrk="1" latinLnBrk="0" hangingPunct="1">
        <a:lnSpc>
          <a:spcPct val="90000"/>
        </a:lnSpc>
        <a:spcBef>
          <a:spcPts val="449"/>
        </a:spcBef>
        <a:buFont typeface="Wingdings 2" pitchFamily="18" charset="2"/>
        <a:buChar char=""/>
        <a:defRPr sz="1257" kern="1200">
          <a:solidFill>
            <a:schemeClr val="tx1"/>
          </a:solidFill>
          <a:latin typeface="+mn-lt"/>
          <a:ea typeface="+mn-ea"/>
          <a:cs typeface="+mn-cs"/>
        </a:defRPr>
      </a:lvl1pPr>
      <a:lvl2pPr marL="307787" indent="-102596" algn="l" defTabSz="410383" rtl="0" eaLnBrk="1" latinLnBrk="0" hangingPunct="1">
        <a:lnSpc>
          <a:spcPct val="90000"/>
        </a:lnSpc>
        <a:spcBef>
          <a:spcPts val="224"/>
        </a:spcBef>
        <a:buFont typeface="Wingdings 2" pitchFamily="18" charset="2"/>
        <a:buChar char=""/>
        <a:defRPr sz="1077" kern="1200">
          <a:solidFill>
            <a:schemeClr val="tx1"/>
          </a:solidFill>
          <a:latin typeface="+mn-lt"/>
          <a:ea typeface="+mn-ea"/>
          <a:cs typeface="+mn-cs"/>
        </a:defRPr>
      </a:lvl2pPr>
      <a:lvl3pPr marL="512978" indent="-102596" algn="l" defTabSz="410383" rtl="0" eaLnBrk="1" latinLnBrk="0" hangingPunct="1">
        <a:lnSpc>
          <a:spcPct val="90000"/>
        </a:lnSpc>
        <a:spcBef>
          <a:spcPts val="224"/>
        </a:spcBef>
        <a:buFont typeface="Wingdings 2" pitchFamily="18" charset="2"/>
        <a:buChar char=""/>
        <a:defRPr sz="898" kern="1200">
          <a:solidFill>
            <a:schemeClr val="tx1"/>
          </a:solidFill>
          <a:latin typeface="+mn-lt"/>
          <a:ea typeface="+mn-ea"/>
          <a:cs typeface="+mn-cs"/>
        </a:defRPr>
      </a:lvl3pPr>
      <a:lvl4pPr marL="718170" indent="-102596" algn="l" defTabSz="410383" rtl="0" eaLnBrk="1" latinLnBrk="0" hangingPunct="1">
        <a:lnSpc>
          <a:spcPct val="90000"/>
        </a:lnSpc>
        <a:spcBef>
          <a:spcPts val="224"/>
        </a:spcBef>
        <a:buFont typeface="Wingdings 2" pitchFamily="18" charset="2"/>
        <a:buChar char=""/>
        <a:defRPr sz="808" kern="1200">
          <a:solidFill>
            <a:schemeClr val="tx1"/>
          </a:solidFill>
          <a:latin typeface="+mn-lt"/>
          <a:ea typeface="+mn-ea"/>
          <a:cs typeface="+mn-cs"/>
        </a:defRPr>
      </a:lvl4pPr>
      <a:lvl5pPr marL="923361" indent="-102596" algn="l" defTabSz="410383" rtl="0" eaLnBrk="1" latinLnBrk="0" hangingPunct="1">
        <a:lnSpc>
          <a:spcPct val="90000"/>
        </a:lnSpc>
        <a:spcBef>
          <a:spcPts val="224"/>
        </a:spcBef>
        <a:buFont typeface="Wingdings 2" pitchFamily="18" charset="2"/>
        <a:buChar char=""/>
        <a:defRPr sz="808" kern="1200">
          <a:solidFill>
            <a:schemeClr val="tx1"/>
          </a:solidFill>
          <a:latin typeface="+mn-lt"/>
          <a:ea typeface="+mn-ea"/>
          <a:cs typeface="+mn-cs"/>
        </a:defRPr>
      </a:lvl5pPr>
      <a:lvl6pPr marL="1128552" indent="-102596" algn="l" defTabSz="410383" rtl="0" eaLnBrk="1" latinLnBrk="0" hangingPunct="1">
        <a:spcBef>
          <a:spcPct val="20000"/>
        </a:spcBef>
        <a:buFont typeface="Wingdings 2" pitchFamily="18" charset="2"/>
        <a:buChar char=""/>
        <a:defRPr sz="808" kern="1200">
          <a:solidFill>
            <a:schemeClr val="tx1"/>
          </a:solidFill>
          <a:latin typeface="+mn-lt"/>
          <a:ea typeface="+mn-ea"/>
          <a:cs typeface="+mn-cs"/>
        </a:defRPr>
      </a:lvl6pPr>
      <a:lvl7pPr marL="1333744" indent="-102596" algn="l" defTabSz="410383" rtl="0" eaLnBrk="1" latinLnBrk="0" hangingPunct="1">
        <a:spcBef>
          <a:spcPct val="20000"/>
        </a:spcBef>
        <a:buFont typeface="Wingdings 2" pitchFamily="18" charset="2"/>
        <a:buChar char=""/>
        <a:defRPr sz="808" kern="1200">
          <a:solidFill>
            <a:schemeClr val="tx1"/>
          </a:solidFill>
          <a:latin typeface="+mn-lt"/>
          <a:ea typeface="+mn-ea"/>
          <a:cs typeface="+mn-cs"/>
        </a:defRPr>
      </a:lvl7pPr>
      <a:lvl8pPr marL="1538935" indent="-102596" algn="l" defTabSz="410383" rtl="0" eaLnBrk="1" latinLnBrk="0" hangingPunct="1">
        <a:spcBef>
          <a:spcPct val="20000"/>
        </a:spcBef>
        <a:buFont typeface="Wingdings 2" pitchFamily="18" charset="2"/>
        <a:buChar char=""/>
        <a:defRPr sz="808" kern="1200">
          <a:solidFill>
            <a:schemeClr val="tx1"/>
          </a:solidFill>
          <a:latin typeface="+mn-lt"/>
          <a:ea typeface="+mn-ea"/>
          <a:cs typeface="+mn-cs"/>
        </a:defRPr>
      </a:lvl8pPr>
      <a:lvl9pPr marL="1744127" indent="-102596" algn="l" defTabSz="410383" rtl="0" eaLnBrk="1" latinLnBrk="0" hangingPunct="1">
        <a:spcBef>
          <a:spcPct val="20000"/>
        </a:spcBef>
        <a:buFont typeface="Wingdings 2" pitchFamily="18" charset="2"/>
        <a:buChar char=""/>
        <a:defRPr sz="808" kern="1200">
          <a:solidFill>
            <a:schemeClr val="tx1"/>
          </a:solidFill>
          <a:latin typeface="+mn-lt"/>
          <a:ea typeface="+mn-ea"/>
          <a:cs typeface="+mn-cs"/>
        </a:defRPr>
      </a:lvl9pPr>
    </p:bodyStyle>
    <p:otherStyle>
      <a:defPPr>
        <a:defRPr lang="en-US"/>
      </a:defPPr>
      <a:lvl1pPr marL="0" algn="l" defTabSz="410383" rtl="0" eaLnBrk="1" latinLnBrk="0" hangingPunct="1">
        <a:defRPr sz="808" kern="1200">
          <a:solidFill>
            <a:schemeClr val="tx1"/>
          </a:solidFill>
          <a:latin typeface="+mn-lt"/>
          <a:ea typeface="+mn-ea"/>
          <a:cs typeface="+mn-cs"/>
        </a:defRPr>
      </a:lvl1pPr>
      <a:lvl2pPr marL="205191" algn="l" defTabSz="410383" rtl="0" eaLnBrk="1" latinLnBrk="0" hangingPunct="1">
        <a:defRPr sz="808" kern="1200">
          <a:solidFill>
            <a:schemeClr val="tx1"/>
          </a:solidFill>
          <a:latin typeface="+mn-lt"/>
          <a:ea typeface="+mn-ea"/>
          <a:cs typeface="+mn-cs"/>
        </a:defRPr>
      </a:lvl2pPr>
      <a:lvl3pPr marL="410383" algn="l" defTabSz="410383" rtl="0" eaLnBrk="1" latinLnBrk="0" hangingPunct="1">
        <a:defRPr sz="808" kern="1200">
          <a:solidFill>
            <a:schemeClr val="tx1"/>
          </a:solidFill>
          <a:latin typeface="+mn-lt"/>
          <a:ea typeface="+mn-ea"/>
          <a:cs typeface="+mn-cs"/>
        </a:defRPr>
      </a:lvl3pPr>
      <a:lvl4pPr marL="615574" algn="l" defTabSz="410383" rtl="0" eaLnBrk="1" latinLnBrk="0" hangingPunct="1">
        <a:defRPr sz="808" kern="1200">
          <a:solidFill>
            <a:schemeClr val="tx1"/>
          </a:solidFill>
          <a:latin typeface="+mn-lt"/>
          <a:ea typeface="+mn-ea"/>
          <a:cs typeface="+mn-cs"/>
        </a:defRPr>
      </a:lvl4pPr>
      <a:lvl5pPr marL="820765" algn="l" defTabSz="410383" rtl="0" eaLnBrk="1" latinLnBrk="0" hangingPunct="1">
        <a:defRPr sz="808" kern="1200">
          <a:solidFill>
            <a:schemeClr val="tx1"/>
          </a:solidFill>
          <a:latin typeface="+mn-lt"/>
          <a:ea typeface="+mn-ea"/>
          <a:cs typeface="+mn-cs"/>
        </a:defRPr>
      </a:lvl5pPr>
      <a:lvl6pPr marL="1025957" algn="l" defTabSz="410383" rtl="0" eaLnBrk="1" latinLnBrk="0" hangingPunct="1">
        <a:defRPr sz="808" kern="1200">
          <a:solidFill>
            <a:schemeClr val="tx1"/>
          </a:solidFill>
          <a:latin typeface="+mn-lt"/>
          <a:ea typeface="+mn-ea"/>
          <a:cs typeface="+mn-cs"/>
        </a:defRPr>
      </a:lvl6pPr>
      <a:lvl7pPr marL="1231148" algn="l" defTabSz="410383" rtl="0" eaLnBrk="1" latinLnBrk="0" hangingPunct="1">
        <a:defRPr sz="808" kern="1200">
          <a:solidFill>
            <a:schemeClr val="tx1"/>
          </a:solidFill>
          <a:latin typeface="+mn-lt"/>
          <a:ea typeface="+mn-ea"/>
          <a:cs typeface="+mn-cs"/>
        </a:defRPr>
      </a:lvl7pPr>
      <a:lvl8pPr marL="1436340" algn="l" defTabSz="410383" rtl="0" eaLnBrk="1" latinLnBrk="0" hangingPunct="1">
        <a:defRPr sz="808" kern="1200">
          <a:solidFill>
            <a:schemeClr val="tx1"/>
          </a:solidFill>
          <a:latin typeface="+mn-lt"/>
          <a:ea typeface="+mn-ea"/>
          <a:cs typeface="+mn-cs"/>
        </a:defRPr>
      </a:lvl8pPr>
      <a:lvl9pPr marL="1641531" algn="l" defTabSz="410383" rtl="0" eaLnBrk="1" latinLnBrk="0" hangingPunct="1">
        <a:defRPr sz="8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65" y="506900"/>
            <a:ext cx="5472058" cy="3089889"/>
          </a:xfrm>
          <a:prstGeom prst="rect">
            <a:avLst/>
          </a:prstGeom>
        </p:spPr>
      </p:pic>
    </p:spTree>
    <p:extLst>
      <p:ext uri="{BB962C8B-B14F-4D97-AF65-F5344CB8AC3E}">
        <p14:creationId xmlns:p14="http://schemas.microsoft.com/office/powerpoint/2010/main" val="1585182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35858">
            <a:off x="2921482" y="1184631"/>
            <a:ext cx="1733573" cy="2228077"/>
          </a:xfrm>
          <a:prstGeom prst="rect">
            <a:avLst/>
          </a:prstGeom>
          <a:effectLst>
            <a:outerShdw blurRad="76200" dir="18900000" sy="23000" kx="-1200000" algn="bl" rotWithShape="0">
              <a:prstClr val="black">
                <a:alpha val="20000"/>
              </a:prstClr>
            </a:outerShdw>
          </a:effectLst>
        </p:spPr>
      </p:pic>
      <p:sp>
        <p:nvSpPr>
          <p:cNvPr id="2" name="CuadroTexto 1"/>
          <p:cNvSpPr txBox="1"/>
          <p:nvPr/>
        </p:nvSpPr>
        <p:spPr>
          <a:xfrm>
            <a:off x="171390" y="963679"/>
            <a:ext cx="2386523"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Difusión de reformas de ley</a:t>
            </a:r>
          </a:p>
        </p:txBody>
      </p:sp>
      <p:sp>
        <p:nvSpPr>
          <p:cNvPr id="4" name="Marcador de contenido 3"/>
          <p:cNvSpPr>
            <a:spLocks noGrp="1"/>
          </p:cNvSpPr>
          <p:nvPr>
            <p:ph idx="1"/>
          </p:nvPr>
        </p:nvSpPr>
        <p:spPr>
          <a:xfrm>
            <a:off x="171390" y="1336941"/>
            <a:ext cx="2061033" cy="2039109"/>
          </a:xfrm>
        </p:spPr>
        <p:txBody>
          <a:bodyPr>
            <a:normAutofit fontScale="92500" lnSpcReduction="10000"/>
          </a:bodyPr>
          <a:lstStyle/>
          <a:p>
            <a:pPr marL="0" indent="0" algn="just">
              <a:buNone/>
            </a:pPr>
            <a:r>
              <a:rPr lang="es-MX" sz="718" b="1" dirty="0">
                <a:solidFill>
                  <a:schemeClr val="accent2"/>
                </a:solidFill>
                <a:latin typeface="Trajan Pro" panose="02020502050506020301" pitchFamily="18" charset="0"/>
              </a:rPr>
              <a:t>Datos Generales</a:t>
            </a:r>
          </a:p>
          <a:p>
            <a:pPr marL="0" indent="0" algn="just">
              <a:buNone/>
            </a:pPr>
            <a:r>
              <a:rPr lang="es-MX" sz="838" dirty="0">
                <a:latin typeface="Candara" panose="020E0502030303020204" pitchFamily="34" charset="0"/>
              </a:rPr>
              <a:t>27 de mayo de 2015</a:t>
            </a:r>
          </a:p>
          <a:p>
            <a:pPr marL="0" indent="0" algn="just">
              <a:buNone/>
            </a:pPr>
            <a:r>
              <a:rPr lang="es-MX" sz="838" dirty="0">
                <a:latin typeface="Candara" panose="020E0502030303020204" pitchFamily="34" charset="0"/>
              </a:rPr>
              <a:t>Titulares de las EFSL</a:t>
            </a:r>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Se notificó la publicación, en el Diario Oficial de la Federación, Primera Sección, del “Decreto por el que se reforma y adicionan diversas disposiciones de la Constitución Política de los Estados Unidos Mexicanos, en materia de disciplina financiera de las entidades federativas y los municipios”. Por tratarse de una disposición legal que nos interesa e impacta en nuestro quehacer fiscalizador, se recomendó su lectura y análisis.</a:t>
            </a: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10</a:t>
            </a:fld>
            <a:endParaRPr lang="es-MX"/>
          </a:p>
        </p:txBody>
      </p:sp>
    </p:spTree>
    <p:extLst>
      <p:ext uri="{BB962C8B-B14F-4D97-AF65-F5344CB8AC3E}">
        <p14:creationId xmlns:p14="http://schemas.microsoft.com/office/powerpoint/2010/main" val="47896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245" y="898474"/>
            <a:ext cx="2779523"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Difusión de reformas de ley</a:t>
            </a:r>
          </a:p>
        </p:txBody>
      </p:sp>
      <p:sp>
        <p:nvSpPr>
          <p:cNvPr id="4" name="Marcador de contenido 3"/>
          <p:cNvSpPr>
            <a:spLocks noGrp="1"/>
          </p:cNvSpPr>
          <p:nvPr>
            <p:ph idx="1"/>
          </p:nvPr>
        </p:nvSpPr>
        <p:spPr>
          <a:xfrm>
            <a:off x="213630" y="1393434"/>
            <a:ext cx="2217759" cy="203910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838" dirty="0">
                <a:latin typeface="Candara" panose="020E0502030303020204" pitchFamily="34" charset="0"/>
              </a:rPr>
              <a:t>28 de mayo de 2015</a:t>
            </a:r>
          </a:p>
          <a:p>
            <a:pPr marL="0" indent="0" algn="just">
              <a:spcBef>
                <a:spcPts val="0"/>
              </a:spcBef>
              <a:buNone/>
            </a:pPr>
            <a:r>
              <a:rPr lang="es-MX" sz="838" dirty="0">
                <a:latin typeface="Candara" panose="020E0502030303020204" pitchFamily="34" charset="0"/>
              </a:rPr>
              <a:t>Titulares de las EFSL</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Se notificó la publicación, en el Diario Oficial de la Federación, Primera Sección, del Decreto por el que se reforman, adicionan y derogan, diversas disposiciones de la Constitución Política de los Estados Unidos Mexicanos en materia de combate a la corrupción.”. </a:t>
            </a: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t>11</a:t>
            </a:fld>
            <a:endParaRPr lang="es-MX"/>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9213" y="1213812"/>
            <a:ext cx="2309057" cy="209871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94045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08269" y="1560462"/>
            <a:ext cx="2323120" cy="2178277"/>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9 de junio de 2015</a:t>
            </a:r>
          </a:p>
          <a:p>
            <a:pPr marL="0" indent="0">
              <a:spcBef>
                <a:spcPts val="0"/>
              </a:spcBef>
              <a:buNone/>
            </a:pPr>
            <a:r>
              <a:rPr lang="es-MX" sz="718" dirty="0">
                <a:latin typeface="Candara" panose="020E0502030303020204" pitchFamily="34" charset="0"/>
              </a:rPr>
              <a:t>Ciudad de México</a:t>
            </a:r>
          </a:p>
          <a:p>
            <a:pPr marL="0" indent="0">
              <a:buNone/>
            </a:pPr>
            <a:endParaRPr lang="es-MX" sz="898"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participó en la IV Asamblea General Extraordinaria, convocada con motivo de la publicación de las reformas en materia de disciplina financiera. En la Asamblea se abordó rol de la ASOFIS respecto a los requerimientos de las reformas constitucionales en materia de disciplina financiera de entidades federativas y municipios, el </a:t>
            </a:r>
            <a:r>
              <a:rPr lang="es-MX" sz="838" dirty="0"/>
              <a:t>Programa de Actividades 2015 del Convenio de Coordinación ASF – EFSL, entre otros</a:t>
            </a:r>
            <a:r>
              <a:rPr lang="es-MX" sz="838" dirty="0">
                <a:latin typeface="Candara" panose="020E0502030303020204" pitchFamily="34" charset="0"/>
              </a:rPr>
              <a:t>.</a:t>
            </a: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12</a:t>
            </a:fld>
            <a:endParaRPr lang="es-MX"/>
          </a:p>
        </p:txBody>
      </p:sp>
      <p:sp>
        <p:nvSpPr>
          <p:cNvPr id="2" name="CuadroTexto 1"/>
          <p:cNvSpPr txBox="1"/>
          <p:nvPr/>
        </p:nvSpPr>
        <p:spPr>
          <a:xfrm>
            <a:off x="108269" y="1101419"/>
            <a:ext cx="2214238" cy="386901"/>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IV Asamblea General Extraordinaria de ASOFIS</a:t>
            </a:r>
          </a:p>
        </p:txBody>
      </p:sp>
      <p:pic>
        <p:nvPicPr>
          <p:cNvPr id="1026" name="Picture 2" descr="http://www.auditoriaguerrero.gob.mx/wp-content/gallery/asofis_jun15/asofis_00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50"/>
          <a:stretch/>
        </p:blipFill>
        <p:spPr bwMode="auto">
          <a:xfrm>
            <a:off x="2671684" y="1267671"/>
            <a:ext cx="2605976" cy="195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2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245" y="898474"/>
            <a:ext cx="2178709"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Difusión de reformas de ley</a:t>
            </a:r>
          </a:p>
        </p:txBody>
      </p:sp>
      <p:sp>
        <p:nvSpPr>
          <p:cNvPr id="4" name="Marcador de contenido 3"/>
          <p:cNvSpPr>
            <a:spLocks noGrp="1"/>
          </p:cNvSpPr>
          <p:nvPr>
            <p:ph idx="1"/>
          </p:nvPr>
        </p:nvSpPr>
        <p:spPr>
          <a:xfrm>
            <a:off x="213630" y="1393434"/>
            <a:ext cx="2217759" cy="2039109"/>
          </a:xfrm>
        </p:spPr>
        <p:txBody>
          <a:bodyPr>
            <a:normAutofit lnSpcReduction="10000"/>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957" dirty="0">
                <a:latin typeface="Candara" panose="020E0502030303020204" pitchFamily="34" charset="0"/>
              </a:rPr>
              <a:t>6 de julio de 2015</a:t>
            </a:r>
          </a:p>
          <a:p>
            <a:pPr marL="0" indent="0" algn="just">
              <a:spcBef>
                <a:spcPts val="0"/>
              </a:spcBef>
              <a:buNone/>
            </a:pPr>
            <a:r>
              <a:rPr lang="es-MX" sz="957" dirty="0">
                <a:latin typeface="Candara" panose="020E0502030303020204" pitchFamily="34" charset="0"/>
              </a:rPr>
              <a:t>Titulares de las EFSL</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Se notificó la publicación, en el Diario Oficial de la Federación, Primera Sección, el “Acuerdo por el que se expiden los Lineamientos para la elaboración del Informe sobre los Empréstitos y Obligaciones de pago vigentes de la Entidades Federativas y Municipios”. Por tratarse de una disposición legal que nos interesa e impacta en nuestro quehacer fiscalizador, se recomendó su lectura y análisis.</a:t>
            </a: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13</a:t>
            </a:fld>
            <a:endParaRPr lang="es-MX"/>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3851" y="898475"/>
            <a:ext cx="2307846" cy="227330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70386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08269" y="1681135"/>
            <a:ext cx="2323120" cy="2042058"/>
          </a:xfrm>
        </p:spPr>
        <p:txBody>
          <a:bodyPr>
            <a:normAutofit lnSpcReduction="10000"/>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7 de julio de 2015</a:t>
            </a:r>
          </a:p>
          <a:p>
            <a:pPr marL="0" indent="0">
              <a:spcBef>
                <a:spcPts val="0"/>
              </a:spcBef>
              <a:buNone/>
            </a:pPr>
            <a:r>
              <a:rPr lang="es-MX" sz="718" dirty="0">
                <a:latin typeface="Candara" panose="020E0502030303020204" pitchFamily="34" charset="0"/>
              </a:rPr>
              <a:t>Ciudad de México</a:t>
            </a:r>
          </a:p>
          <a:p>
            <a:pPr marL="0" indent="0">
              <a:spcBef>
                <a:spcPts val="0"/>
              </a:spcBef>
              <a:buNone/>
            </a:pPr>
            <a:r>
              <a:rPr lang="es-MX" sz="718" dirty="0">
                <a:latin typeface="Candara" panose="020E0502030303020204" pitchFamily="34" charset="0"/>
              </a:rPr>
              <a:t>OCDE, ASF, 7 EFSL, GAO Estados Unidos, Tribunal de Cuentas de los Países Bajos.</a:t>
            </a:r>
          </a:p>
          <a:p>
            <a:pPr marL="0" indent="0">
              <a:buNone/>
            </a:pPr>
            <a:endParaRPr lang="es-MX" sz="838"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participó activamente en la mesa de discusión “El Sistema Nacional de Fiscalización como herramienta para el fortalecimiento de la gobernanza pública en las Entidades Federativas”,  que formó parte de la Revisión de la  Organización para Cooperación y el Desarrollo Económicos (OCDE) sobre Gobernanza del Sistema Nacional de Fiscalización.</a:t>
            </a:r>
          </a:p>
          <a:p>
            <a:pPr marL="0" indent="0" algn="just">
              <a:buClr>
                <a:srgbClr val="3A8F98"/>
              </a:buClr>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14</a:t>
            </a:fld>
            <a:endParaRPr lang="es-MX"/>
          </a:p>
        </p:txBody>
      </p:sp>
      <p:sp>
        <p:nvSpPr>
          <p:cNvPr id="2" name="CuadroTexto 1"/>
          <p:cNvSpPr txBox="1"/>
          <p:nvPr/>
        </p:nvSpPr>
        <p:spPr>
          <a:xfrm>
            <a:off x="108269" y="925321"/>
            <a:ext cx="2214238"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Mesa de Discusión</a:t>
            </a:r>
          </a:p>
        </p:txBody>
      </p:sp>
      <p:sp>
        <p:nvSpPr>
          <p:cNvPr id="6" name="Rectángulo 5"/>
          <p:cNvSpPr/>
          <p:nvPr/>
        </p:nvSpPr>
        <p:spPr>
          <a:xfrm>
            <a:off x="116095" y="1198313"/>
            <a:ext cx="2206412" cy="396070"/>
          </a:xfrm>
          <a:prstGeom prst="rect">
            <a:avLst/>
          </a:prstGeom>
        </p:spPr>
        <p:txBody>
          <a:bodyPr wrap="square">
            <a:spAutoFit/>
          </a:bodyPr>
          <a:lstStyle/>
          <a:p>
            <a:r>
              <a:rPr lang="es-ES" sz="658" b="1" dirty="0">
                <a:solidFill>
                  <a:schemeClr val="accent2"/>
                </a:solidFill>
                <a:latin typeface="Trajan Pro" panose="02020502050506020301" pitchFamily="18" charset="0"/>
              </a:rPr>
              <a:t>“</a:t>
            </a:r>
            <a:r>
              <a:rPr lang="es-MX" sz="658" b="1" dirty="0">
                <a:solidFill>
                  <a:schemeClr val="accent2"/>
                </a:solidFill>
                <a:latin typeface="Trajan Pro" panose="02020502050506020301" pitchFamily="18" charset="0"/>
              </a:rPr>
              <a:t>El Sistema Nacional de Fiscalización como Herramienta para el Fortalecimiento de la Gobernanza Pública en las Entidades Federativas</a:t>
            </a:r>
            <a:r>
              <a:rPr lang="es-ES" sz="658" b="1" dirty="0">
                <a:solidFill>
                  <a:schemeClr val="accent2"/>
                </a:solidFill>
                <a:latin typeface="Trajan Pro" panose="02020502050506020301" pitchFamily="18" charset="0"/>
              </a:rPr>
              <a:t>”</a:t>
            </a:r>
            <a:endParaRPr lang="es-MX" sz="658" dirty="0"/>
          </a:p>
        </p:txBody>
      </p:sp>
      <p:pic>
        <p:nvPicPr>
          <p:cNvPr id="1026" name="Picture 2" descr="http://www.compareyourincome.org/img/oecd_logo.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85331" y="2490342"/>
            <a:ext cx="2314829" cy="580182"/>
          </a:xfrm>
          <a:prstGeom prst="rect">
            <a:avLst/>
          </a:prstGeom>
          <a:noFill/>
          <a:extLst>
            <a:ext uri="{909E8E84-426E-40DD-AFC4-6F175D3DCCD1}">
              <a14:hiddenFill xmlns:a14="http://schemas.microsoft.com/office/drawing/2010/main">
                <a:solidFill>
                  <a:srgbClr val="FFFFFF"/>
                </a:solidFill>
              </a14:hiddenFill>
            </a:ext>
          </a:extLst>
        </p:spPr>
      </p:pic>
      <p:pic>
        <p:nvPicPr>
          <p:cNvPr id="12" name="4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8551" y="1336378"/>
            <a:ext cx="979824" cy="659396"/>
          </a:xfrm>
          <a:prstGeom prst="rect">
            <a:avLst/>
          </a:prstGeom>
        </p:spPr>
      </p:pic>
      <p:sp>
        <p:nvSpPr>
          <p:cNvPr id="13" name="CuadroTexto 12"/>
          <p:cNvSpPr txBox="1"/>
          <p:nvPr/>
        </p:nvSpPr>
        <p:spPr>
          <a:xfrm>
            <a:off x="3401442" y="1251626"/>
            <a:ext cx="1960741" cy="534249"/>
          </a:xfrm>
          <a:prstGeom prst="rect">
            <a:avLst/>
          </a:prstGeom>
          <a:noFill/>
        </p:spPr>
        <p:txBody>
          <a:bodyPr wrap="square" rtlCol="0">
            <a:spAutoFit/>
          </a:bodyPr>
          <a:lstStyle/>
          <a:p>
            <a:pPr defTabSz="410323"/>
            <a:r>
              <a:rPr lang="es-MX" sz="1436" dirty="0">
                <a:solidFill>
                  <a:schemeClr val="accent2">
                    <a:lumMod val="75000"/>
                  </a:schemeClr>
                </a:solidFill>
                <a:latin typeface="Eras Demi ITC" panose="020B0805030504020804" pitchFamily="34" charset="0"/>
              </a:rPr>
              <a:t>Sistema Nacional</a:t>
            </a:r>
          </a:p>
          <a:p>
            <a:pPr defTabSz="410323"/>
            <a:r>
              <a:rPr lang="es-ES" sz="1436" dirty="0">
                <a:solidFill>
                  <a:schemeClr val="accent2">
                    <a:lumMod val="75000"/>
                  </a:schemeClr>
                </a:solidFill>
                <a:latin typeface="Eras Demi ITC" panose="020B0805030504020804" pitchFamily="34" charset="0"/>
              </a:rPr>
              <a:t>de Fiscalización</a:t>
            </a:r>
            <a:endParaRPr lang="es-MX" sz="1436" dirty="0">
              <a:solidFill>
                <a:schemeClr val="accent2">
                  <a:lumMod val="75000"/>
                </a:schemeClr>
              </a:solidFill>
              <a:latin typeface="Eras Demi ITC" panose="020B0805030504020804" pitchFamily="34" charset="0"/>
            </a:endParaRPr>
          </a:p>
        </p:txBody>
      </p:sp>
    </p:spTree>
    <p:extLst>
      <p:ext uri="{BB962C8B-B14F-4D97-AF65-F5344CB8AC3E}">
        <p14:creationId xmlns:p14="http://schemas.microsoft.com/office/powerpoint/2010/main" val="4598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628" y="904764"/>
            <a:ext cx="2321174"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Relanzamiento del Sistema Nacional de Fiscalización</a:t>
            </a:r>
          </a:p>
        </p:txBody>
      </p:sp>
      <p:sp>
        <p:nvSpPr>
          <p:cNvPr id="4" name="Marcador de contenido 3"/>
          <p:cNvSpPr>
            <a:spLocks noGrp="1"/>
          </p:cNvSpPr>
          <p:nvPr>
            <p:ph idx="1"/>
          </p:nvPr>
        </p:nvSpPr>
        <p:spPr>
          <a:xfrm>
            <a:off x="213630" y="1527129"/>
            <a:ext cx="2217759" cy="203910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957" dirty="0">
                <a:latin typeface="Candara" panose="020E0502030303020204" pitchFamily="34" charset="0"/>
              </a:rPr>
              <a:t>22 de julio de 2015</a:t>
            </a:r>
          </a:p>
          <a:p>
            <a:pPr marL="0" indent="0" algn="just">
              <a:spcBef>
                <a:spcPts val="0"/>
              </a:spcBef>
              <a:buNone/>
            </a:pPr>
            <a:r>
              <a:rPr lang="es-MX" sz="957" dirty="0">
                <a:latin typeface="Candara" panose="020E0502030303020204" pitchFamily="34" charset="0"/>
              </a:rPr>
              <a:t>Ciudad de México</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Se asistió a la ceremonia de relanzamiento del Sistema Nacional de Fiscalización, evento donde fueron firmadas las bases operativas para su funcionamiento.</a:t>
            </a: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15</a:t>
            </a:fld>
            <a:endParaRPr lang="es-MX"/>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3691" y="2071967"/>
            <a:ext cx="2556372" cy="305344"/>
          </a:xfrm>
          <a:prstGeom prst="rect">
            <a:avLst/>
          </a:prstGeom>
        </p:spPr>
      </p:pic>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4804" y="2364731"/>
            <a:ext cx="2827379" cy="410426"/>
          </a:xfrm>
          <a:prstGeom prst="rect">
            <a:avLst/>
          </a:prstGeom>
        </p:spPr>
      </p:pic>
      <p:pic>
        <p:nvPicPr>
          <p:cNvPr id="11" name="4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8551" y="1336378"/>
            <a:ext cx="979824" cy="659396"/>
          </a:xfrm>
          <a:prstGeom prst="rect">
            <a:avLst/>
          </a:prstGeom>
        </p:spPr>
      </p:pic>
      <p:sp>
        <p:nvSpPr>
          <p:cNvPr id="12" name="CuadroTexto 11"/>
          <p:cNvSpPr txBox="1"/>
          <p:nvPr/>
        </p:nvSpPr>
        <p:spPr>
          <a:xfrm>
            <a:off x="3401442" y="1251626"/>
            <a:ext cx="1960741" cy="534249"/>
          </a:xfrm>
          <a:prstGeom prst="rect">
            <a:avLst/>
          </a:prstGeom>
          <a:noFill/>
        </p:spPr>
        <p:txBody>
          <a:bodyPr wrap="square" rtlCol="0">
            <a:spAutoFit/>
          </a:bodyPr>
          <a:lstStyle/>
          <a:p>
            <a:pPr defTabSz="410323"/>
            <a:r>
              <a:rPr lang="es-MX" sz="1436" dirty="0">
                <a:solidFill>
                  <a:schemeClr val="accent2">
                    <a:lumMod val="75000"/>
                  </a:schemeClr>
                </a:solidFill>
                <a:latin typeface="Eras Demi ITC" panose="020B0805030504020804" pitchFamily="34" charset="0"/>
              </a:rPr>
              <a:t>Sistema Nacional</a:t>
            </a:r>
          </a:p>
          <a:p>
            <a:pPr defTabSz="410323"/>
            <a:r>
              <a:rPr lang="es-ES" sz="1436" dirty="0">
                <a:solidFill>
                  <a:schemeClr val="accent2">
                    <a:lumMod val="75000"/>
                  </a:schemeClr>
                </a:solidFill>
                <a:latin typeface="Eras Demi ITC" panose="020B0805030504020804" pitchFamily="34" charset="0"/>
              </a:rPr>
              <a:t>de Fiscalización</a:t>
            </a:r>
            <a:endParaRPr lang="es-MX" sz="1436" dirty="0">
              <a:solidFill>
                <a:schemeClr val="accent2">
                  <a:lumMod val="75000"/>
                </a:schemeClr>
              </a:solidFill>
              <a:latin typeface="Eras Demi ITC" panose="020B0805030504020804" pitchFamily="34" charset="0"/>
            </a:endParaRPr>
          </a:p>
        </p:txBody>
      </p:sp>
    </p:spTree>
    <p:extLst>
      <p:ext uri="{BB962C8B-B14F-4D97-AF65-F5344CB8AC3E}">
        <p14:creationId xmlns:p14="http://schemas.microsoft.com/office/powerpoint/2010/main" val="9926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8007" y="819936"/>
            <a:ext cx="2836827" cy="386901"/>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Detección de Problemáticas Comunes dentro de los Procedimientos de responsabilidades resarcitorias </a:t>
            </a:r>
          </a:p>
        </p:txBody>
      </p:sp>
      <p:sp>
        <p:nvSpPr>
          <p:cNvPr id="4" name="Marcador de contenido 3"/>
          <p:cNvSpPr>
            <a:spLocks noGrp="1"/>
          </p:cNvSpPr>
          <p:nvPr>
            <p:ph idx="1"/>
          </p:nvPr>
        </p:nvSpPr>
        <p:spPr>
          <a:xfrm>
            <a:off x="188007" y="1429603"/>
            <a:ext cx="2877587" cy="2039109"/>
          </a:xfrm>
        </p:spPr>
        <p:txBody>
          <a:bodyPr>
            <a:normAutofit fontScale="92500" lnSpcReduction="10000"/>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957" dirty="0">
                <a:latin typeface="Candara" panose="020E0502030303020204" pitchFamily="34" charset="0"/>
              </a:rPr>
              <a:t>Dirigido a la membresía de la ASOFIS.</a:t>
            </a:r>
          </a:p>
          <a:p>
            <a:pPr marL="0" indent="0" algn="just">
              <a:spcBef>
                <a:spcPts val="0"/>
              </a:spcBef>
              <a:buNone/>
            </a:pPr>
            <a:r>
              <a:rPr lang="pt-BR" sz="957" dirty="0">
                <a:latin typeface="Candara" panose="020E0502030303020204" pitchFamily="34" charset="0"/>
              </a:rPr>
              <a:t>12 de agosto de 2015</a:t>
            </a:r>
          </a:p>
          <a:p>
            <a:pPr marL="0" indent="0" algn="just">
              <a:buNone/>
            </a:pPr>
            <a:endParaRPr lang="es-MX" sz="299"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Como parte de las actividades del Programa de Trabajo 2015 de la Vicepresidencia de Asuntos Jurídicos, se notificó a la Unidad de Asuntos Jurídicos de la Auditoría Superior de la Federación, la detección de problemáticas comunes dentro de los procedimientos de responsabilidades resarcitorias, referente a obras públicas realizadas con recursos federales:</a:t>
            </a:r>
          </a:p>
          <a:p>
            <a:pPr marL="0" indent="0" algn="just">
              <a:buNone/>
            </a:pPr>
            <a:endParaRPr lang="es-MX" sz="299" dirty="0">
              <a:latin typeface="Candara" panose="020E0502030303020204" pitchFamily="34" charset="0"/>
            </a:endParaRPr>
          </a:p>
          <a:p>
            <a:pPr marL="0" indent="0" algn="just">
              <a:buNone/>
            </a:pPr>
            <a:r>
              <a:rPr lang="es-MX" sz="838" dirty="0">
                <a:latin typeface="Candara" panose="020E0502030303020204" pitchFamily="34" charset="0"/>
              </a:rPr>
              <a:t>En el documento se solicita la definición del criterio de la ASF para considerar daño patrimonial, cuando los recursos son ejercidos en fecha posterior al 31 de diciembre del año que corresponde, o bien, sí se debería de considerar como responsabilidad administrativa, para el caso de que las obras estén concluidas. </a:t>
            </a: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16</a:t>
            </a:fld>
            <a:endParaRPr lang="es-MX"/>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7604" y="819935"/>
            <a:ext cx="2174245" cy="1716891"/>
          </a:xfrm>
          <a:prstGeom prst="rect">
            <a:avLst/>
          </a:prstGeom>
        </p:spPr>
      </p:pic>
    </p:spTree>
    <p:extLst>
      <p:ext uri="{BB962C8B-B14F-4D97-AF65-F5344CB8AC3E}">
        <p14:creationId xmlns:p14="http://schemas.microsoft.com/office/powerpoint/2010/main" val="102962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5704" y="1147768"/>
            <a:ext cx="3431754"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Declaración de Ausencia de Conflicto de intereses</a:t>
            </a:r>
          </a:p>
        </p:txBody>
      </p:sp>
      <p:sp>
        <p:nvSpPr>
          <p:cNvPr id="4" name="Marcador de contenido 3"/>
          <p:cNvSpPr>
            <a:spLocks noGrp="1"/>
          </p:cNvSpPr>
          <p:nvPr>
            <p:ph idx="1"/>
          </p:nvPr>
        </p:nvSpPr>
        <p:spPr>
          <a:xfrm>
            <a:off x="137635" y="1703517"/>
            <a:ext cx="3520485" cy="203910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buNone/>
            </a:pPr>
            <a:r>
              <a:rPr lang="es-MX" sz="718" dirty="0">
                <a:latin typeface="Candara" panose="020E0502030303020204" pitchFamily="34" charset="0"/>
              </a:rPr>
              <a:t>12 de agosto de 2015</a:t>
            </a:r>
          </a:p>
          <a:p>
            <a:pPr marL="0" indent="0" algn="just">
              <a:buNone/>
            </a:pPr>
            <a:r>
              <a:rPr lang="es-MX" sz="718" dirty="0">
                <a:latin typeface="Candara" panose="020E0502030303020204" pitchFamily="34" charset="0"/>
              </a:rPr>
              <a:t>Dirigido a la membresía de la ASOFIS.</a:t>
            </a:r>
          </a:p>
          <a:p>
            <a:pPr marL="0" indent="0" algn="just">
              <a:buNone/>
            </a:pPr>
            <a:endParaRPr lang="es-MX" sz="628"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Como parte de las actividades de la Vicepresidencia de Asuntos Jurídicos de la ASOFIS, en razón de la promulgación del paquete de reformas constitucionales que crean el nuevo Sistema Nacional Anticorrupción, y toda vez que el Congreso de la Unión deberá comenzar la elaboración del paquete de leyes secundarias y reglamentarias, que permitirán la operación de las reformas constitucionales aprobadas, se envió una propuesta a las  32 Entidades de Fiscalización Superior Locales para la adopción de “Declaración de Ausencia de Conflicto de Intereses”.</a:t>
            </a:r>
          </a:p>
          <a:p>
            <a:pPr marL="0" indent="0" algn="just">
              <a:buNone/>
            </a:pPr>
            <a:endParaRPr lang="es-MX" sz="838" dirty="0">
              <a:latin typeface="Candara" panose="020E0502030303020204" pitchFamily="34" charset="0"/>
            </a:endParaRPr>
          </a:p>
          <a:p>
            <a:pPr marL="0" indent="0" algn="just">
              <a:buNone/>
            </a:pPr>
            <a:endParaRPr lang="es-MX" sz="838"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17</a:t>
            </a:fld>
            <a:endParaRPr lang="es-MX" dirty="0"/>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l="15139" t="4061" r="3485" b="4787"/>
          <a:stretch/>
        </p:blipFill>
        <p:spPr>
          <a:xfrm>
            <a:off x="3776002" y="993026"/>
            <a:ext cx="1695846" cy="1420985"/>
          </a:xfrm>
          <a:prstGeom prst="rect">
            <a:avLst/>
          </a:prstGeom>
          <a:effectLst/>
        </p:spPr>
      </p:pic>
    </p:spTree>
    <p:extLst>
      <p:ext uri="{BB962C8B-B14F-4D97-AF65-F5344CB8AC3E}">
        <p14:creationId xmlns:p14="http://schemas.microsoft.com/office/powerpoint/2010/main" val="20890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08269" y="1560462"/>
            <a:ext cx="2323120" cy="2178277"/>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4 de septiembre de 2015</a:t>
            </a:r>
          </a:p>
          <a:p>
            <a:pPr marL="0" indent="0">
              <a:spcBef>
                <a:spcPts val="0"/>
              </a:spcBef>
              <a:buNone/>
            </a:pPr>
            <a:r>
              <a:rPr lang="es-MX" sz="718" dirty="0">
                <a:latin typeface="Candara" panose="020E0502030303020204" pitchFamily="34" charset="0"/>
              </a:rPr>
              <a:t>San Cristóbal de las Casas, Chiapas</a:t>
            </a:r>
          </a:p>
          <a:p>
            <a:pPr marL="0" indent="0">
              <a:buNone/>
            </a:pPr>
            <a:endParaRPr lang="es-MX" sz="898"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El Auditor Mayor del ISAF, C.P.C. Eugenio Pablos </a:t>
            </a:r>
            <a:r>
              <a:rPr lang="es-MX" sz="838" dirty="0" err="1">
                <a:latin typeface="Candara" panose="020E0502030303020204" pitchFamily="34" charset="0"/>
              </a:rPr>
              <a:t>Antillón</a:t>
            </a:r>
            <a:r>
              <a:rPr lang="es-MX" sz="838" dirty="0">
                <a:latin typeface="Candara" panose="020E0502030303020204" pitchFamily="34" charset="0"/>
              </a:rPr>
              <a:t> PCCA, rindió un avance de las actividades realizadas durante los meses de enero a agosto de 2015 por la Vicepresidencia de Asuntos Jurídicos de la ASOFIS, en donde fueron incluidas las conclusiones del II Coloquio con Enfoque Jurídico.</a:t>
            </a: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18</a:t>
            </a:fld>
            <a:endParaRPr lang="es-MX"/>
          </a:p>
        </p:txBody>
      </p:sp>
      <p:sp>
        <p:nvSpPr>
          <p:cNvPr id="2" name="CuadroTexto 1"/>
          <p:cNvSpPr txBox="1"/>
          <p:nvPr/>
        </p:nvSpPr>
        <p:spPr>
          <a:xfrm>
            <a:off x="108269" y="1101419"/>
            <a:ext cx="2214238" cy="386901"/>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LXXXVIII reunión del Consejo Directivo de la ASOFIS</a:t>
            </a:r>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6016" y="1017735"/>
            <a:ext cx="2472254" cy="2076907"/>
          </a:xfrm>
          <a:prstGeom prst="rect">
            <a:avLst/>
          </a:prstGeom>
        </p:spPr>
      </p:pic>
    </p:spTree>
    <p:extLst>
      <p:ext uri="{BB962C8B-B14F-4D97-AF65-F5344CB8AC3E}">
        <p14:creationId xmlns:p14="http://schemas.microsoft.com/office/powerpoint/2010/main" val="332233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628" y="904764"/>
            <a:ext cx="2321174"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Reunión del Grupo de Trabajo sobre Control Interno del SNF</a:t>
            </a:r>
          </a:p>
        </p:txBody>
      </p:sp>
      <p:sp>
        <p:nvSpPr>
          <p:cNvPr id="4" name="Marcador de contenido 3"/>
          <p:cNvSpPr>
            <a:spLocks noGrp="1"/>
          </p:cNvSpPr>
          <p:nvPr>
            <p:ph idx="1"/>
          </p:nvPr>
        </p:nvSpPr>
        <p:spPr>
          <a:xfrm>
            <a:off x="213630" y="1527129"/>
            <a:ext cx="2217759" cy="203910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718" dirty="0">
                <a:latin typeface="Candara" panose="020E0502030303020204" pitchFamily="34" charset="0"/>
              </a:rPr>
              <a:t>7 de septiembre de 2015</a:t>
            </a:r>
          </a:p>
          <a:p>
            <a:pPr marL="0" indent="0" algn="just">
              <a:spcBef>
                <a:spcPts val="0"/>
              </a:spcBef>
              <a:buNone/>
            </a:pPr>
            <a:r>
              <a:rPr lang="es-MX" sz="718" dirty="0">
                <a:latin typeface="Candara" panose="020E0502030303020204" pitchFamily="34" charset="0"/>
              </a:rPr>
              <a:t>Ciudad de México</a:t>
            </a:r>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El ISAF participó en la primera reunión del Grupo de Trabajo sobre Control Interno del Sistema Nacional de Fiscalización, donde entre otros temas, se analizó la estrategia de adopción del Marco Integrado de Control Interno en los entes públicos de la administración estatal y municipal.</a:t>
            </a: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19</a:t>
            </a:fld>
            <a:endParaRPr lang="es-MX"/>
          </a:p>
        </p:txBody>
      </p:sp>
      <p:sp>
        <p:nvSpPr>
          <p:cNvPr id="14" name="CuadroTexto 13"/>
          <p:cNvSpPr txBox="1"/>
          <p:nvPr/>
        </p:nvSpPr>
        <p:spPr>
          <a:xfrm>
            <a:off x="2750767" y="1357322"/>
            <a:ext cx="2383911" cy="442301"/>
          </a:xfrm>
          <a:prstGeom prst="rect">
            <a:avLst/>
          </a:prstGeom>
          <a:solidFill>
            <a:schemeClr val="bg1"/>
          </a:solidFill>
        </p:spPr>
        <p:txBody>
          <a:bodyPr wrap="square" rtlCol="0">
            <a:spAutoFit/>
          </a:bodyPr>
          <a:lstStyle/>
          <a:p>
            <a:pPr defTabSz="410323"/>
            <a:r>
              <a:rPr lang="es-MX" sz="1137" dirty="0">
                <a:solidFill>
                  <a:srgbClr val="721120"/>
                </a:solidFill>
                <a:latin typeface="Eras Demi ITC" panose="020B0805030504020804" pitchFamily="34" charset="0"/>
              </a:rPr>
              <a:t>Sistema Nacional </a:t>
            </a:r>
            <a:r>
              <a:rPr lang="es-ES" sz="1137" dirty="0">
                <a:solidFill>
                  <a:srgbClr val="721120"/>
                </a:solidFill>
                <a:latin typeface="Eras Demi ITC" panose="020B0805030504020804" pitchFamily="34" charset="0"/>
              </a:rPr>
              <a:t>de Fiscalización</a:t>
            </a:r>
            <a:endParaRPr lang="es-MX" sz="1137" dirty="0">
              <a:solidFill>
                <a:srgbClr val="721120"/>
              </a:solidFill>
              <a:latin typeface="Eras Demi ITC" panose="020B0805030504020804" pitchFamily="34" charset="0"/>
            </a:endParaRPr>
          </a:p>
        </p:txBody>
      </p:sp>
      <p:sp>
        <p:nvSpPr>
          <p:cNvPr id="15" name="2 Subtítulo"/>
          <p:cNvSpPr txBox="1">
            <a:spLocks/>
          </p:cNvSpPr>
          <p:nvPr/>
        </p:nvSpPr>
        <p:spPr>
          <a:xfrm>
            <a:off x="3643100" y="1560019"/>
            <a:ext cx="1768646" cy="460767"/>
          </a:xfrm>
          <a:prstGeom prst="rect">
            <a:avLst/>
          </a:prstGeom>
          <a:solidFill>
            <a:schemeClr val="bg1"/>
          </a:solidFill>
        </p:spPr>
        <p:txBody>
          <a:bodyPr wrap="square" rtlCol="0">
            <a:spAutoFit/>
          </a:bodyPr>
          <a:lstStyle>
            <a:defPPr>
              <a:defRPr lang="es-MX"/>
            </a:defPPr>
            <a:lvl1pPr defTabSz="685700">
              <a:defRPr sz="2400">
                <a:solidFill>
                  <a:schemeClr val="bg1">
                    <a:lumMod val="95000"/>
                  </a:schemeClr>
                </a:solidFill>
                <a:latin typeface="Eras Demi ITC" panose="020B0805030504020804" pitchFamily="34" charset="0"/>
              </a:defRPr>
            </a:lvl1pPr>
          </a:lstStyle>
          <a:p>
            <a:pPr algn="just"/>
            <a:r>
              <a:rPr lang="es-MX" sz="1197" dirty="0">
                <a:solidFill>
                  <a:srgbClr val="033A32"/>
                </a:solidFill>
              </a:rPr>
              <a:t>Grupo de Trabajo </a:t>
            </a:r>
          </a:p>
          <a:p>
            <a:pPr algn="just"/>
            <a:r>
              <a:rPr lang="es-MX" sz="1197" dirty="0">
                <a:solidFill>
                  <a:srgbClr val="033A32"/>
                </a:solidFill>
              </a:rPr>
              <a:t>sobre Control Interno</a:t>
            </a:r>
          </a:p>
        </p:txBody>
      </p:sp>
      <p:pic>
        <p:nvPicPr>
          <p:cNvPr id="16"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9257" y="1660170"/>
            <a:ext cx="2344618" cy="1577866"/>
          </a:xfrm>
          <a:prstGeom prst="rect">
            <a:avLst/>
          </a:prstGeom>
        </p:spPr>
      </p:pic>
      <p:pic>
        <p:nvPicPr>
          <p:cNvPr id="18" name="Imagen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5717" y="1945873"/>
            <a:ext cx="1189770" cy="237274"/>
          </a:xfrm>
          <a:prstGeom prst="rect">
            <a:avLst/>
          </a:prstGeom>
        </p:spPr>
      </p:pic>
      <p:pic>
        <p:nvPicPr>
          <p:cNvPr id="19" name="Imagen 18"/>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314801" y="2286452"/>
            <a:ext cx="1031025" cy="229736"/>
          </a:xfrm>
          <a:prstGeom prst="rect">
            <a:avLst/>
          </a:prstGeom>
        </p:spPr>
      </p:pic>
    </p:spTree>
    <p:extLst>
      <p:ext uri="{BB962C8B-B14F-4D97-AF65-F5344CB8AC3E}">
        <p14:creationId xmlns:p14="http://schemas.microsoft.com/office/powerpoint/2010/main" val="246803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86434" y="853738"/>
            <a:ext cx="3294801" cy="2039109"/>
          </a:xfrm>
        </p:spPr>
        <p:txBody>
          <a:bodyPr>
            <a:normAutofit fontScale="92500" lnSpcReduction="20000"/>
          </a:bodyPr>
          <a:lstStyle/>
          <a:p>
            <a:pPr marL="0" indent="0" algn="just">
              <a:buNone/>
            </a:pPr>
            <a:r>
              <a:rPr lang="es-MX" b="1" dirty="0">
                <a:solidFill>
                  <a:schemeClr val="accent2"/>
                </a:solidFill>
                <a:latin typeface="Trajan Pro" panose="02020502050506020301" pitchFamily="18" charset="0"/>
              </a:rPr>
              <a:t>Objetivos</a:t>
            </a:r>
          </a:p>
          <a:p>
            <a:pPr marL="0" indent="0" algn="just">
              <a:buNone/>
            </a:pPr>
            <a:endParaRPr lang="es-MX" sz="957" dirty="0">
              <a:latin typeface="Candara" panose="020E0502030303020204" pitchFamily="34" charset="0"/>
            </a:endParaRPr>
          </a:p>
          <a:p>
            <a:pPr marL="0" indent="0" algn="just">
              <a:buNone/>
            </a:pPr>
            <a:r>
              <a:rPr lang="es-MX" sz="957" dirty="0">
                <a:latin typeface="Candara" panose="020E0502030303020204" pitchFamily="34" charset="0"/>
              </a:rPr>
              <a:t>Dentro de los objetivos del Plan de Trabajo 2015 de la Vicepresidencia de Asuntos Jurídicos se encuentran:</a:t>
            </a:r>
          </a:p>
          <a:p>
            <a:pPr marL="0" indent="0" algn="just">
              <a:buNone/>
            </a:pPr>
            <a:endParaRPr lang="es-MX" sz="957" dirty="0">
              <a:latin typeface="Candara" panose="020E0502030303020204" pitchFamily="34" charset="0"/>
            </a:endParaRPr>
          </a:p>
          <a:p>
            <a:pPr marL="205191" indent="-205191" algn="just">
              <a:buClr>
                <a:schemeClr val="accent2">
                  <a:lumMod val="75000"/>
                </a:schemeClr>
              </a:buClr>
              <a:buFont typeface="+mj-lt"/>
              <a:buAutoNum type="arabicPeriod"/>
            </a:pPr>
            <a:r>
              <a:rPr lang="es-MX" sz="957" dirty="0">
                <a:latin typeface="Candara" panose="020E0502030303020204" pitchFamily="34" charset="0"/>
              </a:rPr>
              <a:t>Recopilar información sobre la normatividad existente en las EFSL asociadas; </a:t>
            </a:r>
          </a:p>
          <a:p>
            <a:pPr marL="205191" indent="-205191" algn="just">
              <a:buClr>
                <a:schemeClr val="accent2">
                  <a:lumMod val="75000"/>
                </a:schemeClr>
              </a:buClr>
              <a:buFont typeface="+mj-lt"/>
              <a:buAutoNum type="arabicPeriod"/>
            </a:pPr>
            <a:r>
              <a:rPr lang="es-MX" sz="957" dirty="0">
                <a:latin typeface="Candara" panose="020E0502030303020204" pitchFamily="34" charset="0"/>
              </a:rPr>
              <a:t>Proponer y en su caso promover diversas iniciativas a nivel federal y local que fortalezcan las funciones de fiscalización en el país; </a:t>
            </a:r>
          </a:p>
          <a:p>
            <a:pPr marL="205191" indent="-205191" algn="just">
              <a:buClr>
                <a:schemeClr val="accent2">
                  <a:lumMod val="75000"/>
                </a:schemeClr>
              </a:buClr>
              <a:buFont typeface="+mj-lt"/>
              <a:buAutoNum type="arabicPeriod"/>
            </a:pPr>
            <a:r>
              <a:rPr lang="es-MX" sz="957" dirty="0">
                <a:latin typeface="Candara" panose="020E0502030303020204" pitchFamily="34" charset="0"/>
              </a:rPr>
              <a:t>Elaborar estudios, opiniones y análisis sobre la normativa aplicable a la fiscalización y en su caso, proponer la homologación de la misma al interior de las EFSL; </a:t>
            </a:r>
          </a:p>
          <a:p>
            <a:pPr marL="205191" indent="-205191" algn="just">
              <a:buClr>
                <a:schemeClr val="accent2">
                  <a:lumMod val="75000"/>
                </a:schemeClr>
              </a:buClr>
              <a:buFont typeface="+mj-lt"/>
              <a:buAutoNum type="arabicPeriod"/>
            </a:pPr>
            <a:r>
              <a:rPr lang="es-MX" sz="957" dirty="0">
                <a:latin typeface="Candara" panose="020E0502030303020204" pitchFamily="34" charset="0"/>
              </a:rPr>
              <a:t>Elaborar proyectos de modificación, tanto de  los Estatutos, como de su Reglamento.</a:t>
            </a: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2" name="Marcador de número de diapositiva 1"/>
          <p:cNvSpPr>
            <a:spLocks noGrp="1"/>
          </p:cNvSpPr>
          <p:nvPr>
            <p:ph type="sldNum" sz="quarter" idx="12"/>
          </p:nvPr>
        </p:nvSpPr>
        <p:spPr/>
        <p:txBody>
          <a:bodyPr/>
          <a:lstStyle/>
          <a:p>
            <a:fld id="{11B88586-1EC9-4E65-B4C6-4F6B30DD39FA}" type="slidenum">
              <a:rPr lang="es-MX" smtClean="0"/>
              <a:pPr/>
              <a:t>2</a:t>
            </a:fld>
            <a:endParaRPr lang="es-MX"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3158" y="962066"/>
            <a:ext cx="1635112" cy="26071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14261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629" y="904764"/>
            <a:ext cx="2421801"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4to Coloquio Nacional sobre Fiscalización Superior</a:t>
            </a:r>
          </a:p>
        </p:txBody>
      </p:sp>
      <p:sp>
        <p:nvSpPr>
          <p:cNvPr id="4" name="Marcador de contenido 3"/>
          <p:cNvSpPr>
            <a:spLocks noGrp="1"/>
          </p:cNvSpPr>
          <p:nvPr>
            <p:ph idx="1"/>
          </p:nvPr>
        </p:nvSpPr>
        <p:spPr>
          <a:xfrm>
            <a:off x="213629" y="1388768"/>
            <a:ext cx="2217759" cy="230297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957" dirty="0">
                <a:latin typeface="Candara" panose="020E0502030303020204" pitchFamily="34" charset="0"/>
              </a:rPr>
              <a:t>26 de octubre de 2015</a:t>
            </a:r>
          </a:p>
          <a:p>
            <a:pPr marL="0" indent="0" algn="just">
              <a:spcBef>
                <a:spcPts val="0"/>
              </a:spcBef>
              <a:buNone/>
            </a:pPr>
            <a:r>
              <a:rPr lang="es-MX" sz="957" dirty="0">
                <a:latin typeface="Candara" panose="020E0502030303020204" pitchFamily="34" charset="0"/>
              </a:rPr>
              <a:t>Ciudad de México</a:t>
            </a:r>
          </a:p>
          <a:p>
            <a:pPr marL="0" indent="0" algn="just">
              <a:spcBef>
                <a:spcPts val="0"/>
              </a:spcBef>
              <a:buNone/>
            </a:pPr>
            <a:r>
              <a:rPr lang="es-ES" sz="957" dirty="0">
                <a:latin typeface="Candara" panose="020E0502030303020204" pitchFamily="34" charset="0"/>
              </a:rPr>
              <a:t>ASF y 32 EFSL</a:t>
            </a: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Personal del ISAF asistió al 4to Coloquio Nacional sobre Fiscalización Superior, donde se trató por parte de la membresía, la modificación organizacional de la ASOFIS,  avances en materia de contabilidad gubernamental, Estatus del Convenio de Coordinación y Colaboración en el marco del SNF entre ASF y EFSL, Estrategia de Fiscalización para la Cuenta Pública 2015, entre otros temas.</a:t>
            </a: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20</a:t>
            </a:fld>
            <a:endParaRPr lang="es-MX"/>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949" y="1098138"/>
            <a:ext cx="2400320" cy="2032503"/>
          </a:xfrm>
          <a:prstGeom prst="rect">
            <a:avLst/>
          </a:prstGeom>
        </p:spPr>
      </p:pic>
    </p:spTree>
    <p:extLst>
      <p:ext uri="{BB962C8B-B14F-4D97-AF65-F5344CB8AC3E}">
        <p14:creationId xmlns:p14="http://schemas.microsoft.com/office/powerpoint/2010/main" val="73294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629" y="904764"/>
            <a:ext cx="2421801"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6ta Reunión del Sistema Nacional de Fiscalización</a:t>
            </a:r>
          </a:p>
        </p:txBody>
      </p:sp>
      <p:sp>
        <p:nvSpPr>
          <p:cNvPr id="4" name="Marcador de contenido 3"/>
          <p:cNvSpPr>
            <a:spLocks noGrp="1"/>
          </p:cNvSpPr>
          <p:nvPr>
            <p:ph idx="1"/>
          </p:nvPr>
        </p:nvSpPr>
        <p:spPr>
          <a:xfrm>
            <a:off x="213629" y="1388768"/>
            <a:ext cx="2217759" cy="230297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957" dirty="0">
                <a:latin typeface="Candara" panose="020E0502030303020204" pitchFamily="34" charset="0"/>
              </a:rPr>
              <a:t>27 de octubre de 2015</a:t>
            </a:r>
          </a:p>
          <a:p>
            <a:pPr marL="0" indent="0" algn="just">
              <a:spcBef>
                <a:spcPts val="0"/>
              </a:spcBef>
              <a:buNone/>
            </a:pPr>
            <a:r>
              <a:rPr lang="es-MX" sz="957" dirty="0">
                <a:latin typeface="Candara" panose="020E0502030303020204" pitchFamily="34" charset="0"/>
              </a:rPr>
              <a:t>Ciudad de México</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Personal del ISAF asistió a la 6ta Reunión del Sistema Nacional de Fiscalización, donde se trataron temas como: Informantes y otros mecanismos de denuncia; Expectativas respecto al Sistema Nacional de Fiscalización y</a:t>
            </a:r>
          </a:p>
          <a:p>
            <a:pPr marL="0" indent="0" algn="just">
              <a:buNone/>
            </a:pPr>
            <a:r>
              <a:rPr lang="es-MX" sz="838" dirty="0">
                <a:latin typeface="Candara" panose="020E0502030303020204" pitchFamily="34" charset="0"/>
              </a:rPr>
              <a:t>al Sistema Nacional Anticorrupción; y la presentación de los Grupos de Trabajo del SNF donde el ISAF participa en el Grupo de Trabajo sobre Control Interno.</a:t>
            </a: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21</a:t>
            </a:fld>
            <a:endParaRPr lang="es-MX"/>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2390" y="1368486"/>
            <a:ext cx="1595878" cy="581356"/>
          </a:xfrm>
          <a:prstGeom prst="rect">
            <a:avLst/>
          </a:prstGeom>
        </p:spPr>
      </p:pic>
      <p:pic>
        <p:nvPicPr>
          <p:cNvPr id="8" name="4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10064" y="1548651"/>
            <a:ext cx="1990267" cy="1339398"/>
          </a:xfrm>
          <a:prstGeom prst="rect">
            <a:avLst/>
          </a:prstGeom>
        </p:spPr>
      </p:pic>
    </p:spTree>
    <p:extLst>
      <p:ext uri="{BB962C8B-B14F-4D97-AF65-F5344CB8AC3E}">
        <p14:creationId xmlns:p14="http://schemas.microsoft.com/office/powerpoint/2010/main" val="152905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08269" y="1645376"/>
            <a:ext cx="2323120" cy="2096684"/>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20 de noviembre de 2015</a:t>
            </a:r>
          </a:p>
          <a:p>
            <a:pPr marL="0" indent="0">
              <a:spcBef>
                <a:spcPts val="0"/>
              </a:spcBef>
              <a:buNone/>
            </a:pPr>
            <a:r>
              <a:rPr lang="es-MX" sz="718" dirty="0">
                <a:latin typeface="Candara" panose="020E0502030303020204" pitchFamily="34" charset="0"/>
              </a:rPr>
              <a:t>Hermosillo, Sonora</a:t>
            </a:r>
          </a:p>
          <a:p>
            <a:pPr marL="0" indent="0">
              <a:spcBef>
                <a:spcPts val="0"/>
              </a:spcBef>
              <a:buNone/>
            </a:pPr>
            <a:r>
              <a:rPr lang="es-MX" sz="718" dirty="0">
                <a:latin typeface="Candara" panose="020E0502030303020204" pitchFamily="34" charset="0"/>
              </a:rPr>
              <a:t>500 funcionarios de la administración pública estatal.</a:t>
            </a:r>
          </a:p>
          <a:p>
            <a:pPr marL="0" indent="0">
              <a:buNone/>
            </a:pPr>
            <a:endParaRPr lang="es-MX" sz="898" dirty="0">
              <a:latin typeface="Candara" panose="020E0502030303020204" pitchFamily="34" charset="0"/>
            </a:endParaRPr>
          </a:p>
          <a:p>
            <a:pPr marL="0" indent="0">
              <a:buNone/>
            </a:pPr>
            <a:endParaRPr lang="es-MX" sz="838"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El curso de capacitación tuvo por objetivo reconocer el significado e importancia de la transparencia y la rendición de cuentas, así como los principales elementos conceptuales, instrumentales e institucionales del Sistema Nacional Anticorrupción, su viabilidad y perspectivas de implantación exitosa en los tres órdenes de gobierno.</a:t>
            </a: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22</a:t>
            </a:fld>
            <a:endParaRPr lang="es-MX"/>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7627" y="1135364"/>
            <a:ext cx="2847877" cy="1898401"/>
          </a:xfrm>
          <a:prstGeom prst="rect">
            <a:avLst/>
          </a:prstGeom>
        </p:spPr>
      </p:pic>
      <p:sp>
        <p:nvSpPr>
          <p:cNvPr id="2" name="CuadroTexto 1"/>
          <p:cNvSpPr txBox="1"/>
          <p:nvPr/>
        </p:nvSpPr>
        <p:spPr>
          <a:xfrm>
            <a:off x="108269" y="925321"/>
            <a:ext cx="2214238"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Curso de              Capacitación</a:t>
            </a:r>
          </a:p>
        </p:txBody>
      </p:sp>
      <p:sp>
        <p:nvSpPr>
          <p:cNvPr id="6" name="Rectángulo 5"/>
          <p:cNvSpPr/>
          <p:nvPr/>
        </p:nvSpPr>
        <p:spPr>
          <a:xfrm>
            <a:off x="108269" y="1312073"/>
            <a:ext cx="2206412" cy="294824"/>
          </a:xfrm>
          <a:prstGeom prst="rect">
            <a:avLst/>
          </a:prstGeom>
        </p:spPr>
        <p:txBody>
          <a:bodyPr wrap="square">
            <a:spAutoFit/>
          </a:bodyPr>
          <a:lstStyle/>
          <a:p>
            <a:r>
              <a:rPr lang="es-ES" sz="658" b="1" dirty="0">
                <a:solidFill>
                  <a:schemeClr val="accent2"/>
                </a:solidFill>
                <a:latin typeface="Trajan Pro" panose="02020502050506020301" pitchFamily="18" charset="0"/>
              </a:rPr>
              <a:t>“Sistema Nacional Anticorrupción, Transparencia y Rendición de Cuentas”</a:t>
            </a:r>
            <a:endParaRPr lang="es-MX" sz="658" dirty="0"/>
          </a:p>
        </p:txBody>
      </p:sp>
    </p:spTree>
    <p:extLst>
      <p:ext uri="{BB962C8B-B14F-4D97-AF65-F5344CB8AC3E}">
        <p14:creationId xmlns:p14="http://schemas.microsoft.com/office/powerpoint/2010/main" val="19713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78484" y="1458803"/>
            <a:ext cx="2355857" cy="1811569"/>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23 al 26 de noviembre de 2015</a:t>
            </a:r>
          </a:p>
          <a:p>
            <a:pPr marL="0" indent="0">
              <a:spcBef>
                <a:spcPts val="0"/>
              </a:spcBef>
              <a:buNone/>
            </a:pPr>
            <a:r>
              <a:rPr lang="es-MX" sz="718" dirty="0">
                <a:latin typeface="Candara" panose="020E0502030303020204" pitchFamily="34" charset="0"/>
              </a:rPr>
              <a:t>Culiacán, Sinaloa</a:t>
            </a:r>
          </a:p>
          <a:p>
            <a:pPr marL="0" indent="0">
              <a:spcBef>
                <a:spcPts val="0"/>
              </a:spcBef>
              <a:buNone/>
            </a:pPr>
            <a:r>
              <a:rPr lang="es-ES" sz="718" dirty="0">
                <a:latin typeface="Candara" panose="020E0502030303020204" pitchFamily="34" charset="0"/>
              </a:rPr>
              <a:t>Grupo Regional Uno de ASOFIS</a:t>
            </a:r>
            <a:endParaRPr lang="es-MX" sz="718" dirty="0">
              <a:latin typeface="Candara" panose="020E0502030303020204" pitchFamily="34" charset="0"/>
            </a:endParaRPr>
          </a:p>
          <a:p>
            <a:pPr marL="0" indent="0">
              <a:spcBef>
                <a:spcPts val="0"/>
              </a:spcBef>
              <a:buNone/>
            </a:pPr>
            <a:r>
              <a:rPr lang="es-MX" sz="718" dirty="0">
                <a:latin typeface="Candara" panose="020E0502030303020204" pitchFamily="34" charset="0"/>
              </a:rPr>
              <a:t>8 EFSL: Baja California, Baja California Sur, Sinaloa y Sonora</a:t>
            </a:r>
          </a:p>
          <a:p>
            <a:pPr marL="0" indent="0" algn="just">
              <a:buNone/>
            </a:pPr>
            <a:endParaRPr lang="es-MX" sz="957" dirty="0"/>
          </a:p>
          <a:p>
            <a:pPr marL="0" indent="0" algn="just">
              <a:buNone/>
            </a:pPr>
            <a:endParaRPr lang="es-MX" sz="957" dirty="0">
              <a:solidFill>
                <a:schemeClr val="accent2"/>
              </a:solidFill>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Personal del ISAF asistió a la etapa presencial del “Programa de Certificación en Fiscalización Pública” organizado por la ASOFIS y el Instituto Mexicano de Auditores Internos.</a:t>
            </a:r>
          </a:p>
          <a:p>
            <a:pPr marL="0" indent="0" algn="just">
              <a:buNone/>
            </a:pPr>
            <a:endParaRPr lang="es-MX" sz="838" dirty="0"/>
          </a:p>
          <a:p>
            <a:pPr marL="0" indent="0" algn="just">
              <a:buNone/>
            </a:pPr>
            <a:endParaRPr lang="es-MX" sz="838"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23</a:t>
            </a:fld>
            <a:endParaRPr lang="es-MX"/>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4341" y="1377044"/>
            <a:ext cx="2853122" cy="1612720"/>
          </a:xfrm>
          <a:prstGeom prst="rect">
            <a:avLst/>
          </a:prstGeom>
        </p:spPr>
      </p:pic>
      <p:sp>
        <p:nvSpPr>
          <p:cNvPr id="2" name="CuadroTexto 1"/>
          <p:cNvSpPr txBox="1"/>
          <p:nvPr/>
        </p:nvSpPr>
        <p:spPr>
          <a:xfrm>
            <a:off x="78642" y="962598"/>
            <a:ext cx="2203595" cy="239617"/>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Certificación en Fiscalización Pública</a:t>
            </a:r>
          </a:p>
        </p:txBody>
      </p:sp>
    </p:spTree>
    <p:extLst>
      <p:ext uri="{BB962C8B-B14F-4D97-AF65-F5344CB8AC3E}">
        <p14:creationId xmlns:p14="http://schemas.microsoft.com/office/powerpoint/2010/main" val="2935172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08269" y="1381231"/>
            <a:ext cx="2323120" cy="2096684"/>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26 de noviembre de 2015</a:t>
            </a:r>
          </a:p>
          <a:p>
            <a:pPr marL="0" indent="0">
              <a:spcBef>
                <a:spcPts val="0"/>
              </a:spcBef>
              <a:buNone/>
            </a:pPr>
            <a:r>
              <a:rPr lang="es-MX" sz="718" dirty="0">
                <a:latin typeface="Candara" panose="020E0502030303020204" pitchFamily="34" charset="0"/>
              </a:rPr>
              <a:t>Santiago de Querétaro, Querétaro</a:t>
            </a:r>
          </a:p>
          <a:p>
            <a:pPr marL="0" indent="0">
              <a:spcBef>
                <a:spcPts val="0"/>
              </a:spcBef>
              <a:buNone/>
            </a:pPr>
            <a:r>
              <a:rPr lang="es-ES" sz="718" dirty="0">
                <a:latin typeface="Candara" panose="020E0502030303020204" pitchFamily="34" charset="0"/>
              </a:rPr>
              <a:t>ASF, 32EFSL y representantes de los países miembros de la Organización Latinoamericana y del Caribe de Entidades de Fiscalización Superior.</a:t>
            </a:r>
            <a:endParaRPr lang="es-MX" sz="718" dirty="0">
              <a:latin typeface="Candara" panose="020E0502030303020204" pitchFamily="34" charset="0"/>
            </a:endParaRPr>
          </a:p>
          <a:p>
            <a:pPr marL="0" indent="0">
              <a:buNone/>
            </a:pPr>
            <a:endParaRPr lang="es-MX" sz="898" dirty="0">
              <a:latin typeface="Candara" panose="020E0502030303020204" pitchFamily="34" charset="0"/>
            </a:endParaRPr>
          </a:p>
          <a:p>
            <a:pPr marL="0" indent="0">
              <a:buNone/>
            </a:pPr>
            <a:endParaRPr lang="es-MX" sz="838"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asistió a la XXV Asamblea General Ordinaria de la OLACEFS donde el Auditor Superior de la Federación, C.P.C. Juan Manuel Portal Martínez fue nombrado Presidente de la organización para el periodo 2016-2018.</a:t>
            </a: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24</a:t>
            </a:fld>
            <a:endParaRPr lang="es-MX"/>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5745" y="1312074"/>
            <a:ext cx="2871642" cy="1688477"/>
          </a:xfrm>
          <a:prstGeom prst="rect">
            <a:avLst/>
          </a:prstGeom>
        </p:spPr>
      </p:pic>
      <p:sp>
        <p:nvSpPr>
          <p:cNvPr id="2" name="CuadroTexto 1"/>
          <p:cNvSpPr txBox="1"/>
          <p:nvPr/>
        </p:nvSpPr>
        <p:spPr>
          <a:xfrm>
            <a:off x="108269" y="925322"/>
            <a:ext cx="2214238"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XXV Asamblea General Ordinaria de la OLACEFS</a:t>
            </a:r>
          </a:p>
        </p:txBody>
      </p:sp>
    </p:spTree>
    <p:extLst>
      <p:ext uri="{BB962C8B-B14F-4D97-AF65-F5344CB8AC3E}">
        <p14:creationId xmlns:p14="http://schemas.microsoft.com/office/powerpoint/2010/main" val="324821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11959" y="1612490"/>
            <a:ext cx="2323120" cy="2016365"/>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10 y 11 de diciembre de 2015</a:t>
            </a:r>
          </a:p>
          <a:p>
            <a:pPr marL="0" indent="0">
              <a:spcBef>
                <a:spcPts val="0"/>
              </a:spcBef>
              <a:buNone/>
            </a:pPr>
            <a:r>
              <a:rPr lang="es-MX" sz="718" dirty="0">
                <a:latin typeface="Candara" panose="020E0502030303020204" pitchFamily="34" charset="0"/>
              </a:rPr>
              <a:t>Hermosillo, Sonora</a:t>
            </a:r>
          </a:p>
          <a:p>
            <a:pPr marL="0" indent="0">
              <a:spcBef>
                <a:spcPts val="0"/>
              </a:spcBef>
              <a:buNone/>
            </a:pPr>
            <a:r>
              <a:rPr lang="es-MX" sz="718" dirty="0">
                <a:latin typeface="Candara" panose="020E0502030303020204" pitchFamily="34" charset="0"/>
              </a:rPr>
              <a:t>500 funcionarios de la administración pública estatal.</a:t>
            </a:r>
          </a:p>
          <a:p>
            <a:pPr marL="0" indent="0">
              <a:spcBef>
                <a:spcPts val="0"/>
              </a:spcBef>
              <a:buNone/>
            </a:pPr>
            <a:r>
              <a:rPr lang="es-MX" sz="718" dirty="0">
                <a:latin typeface="Candara" panose="020E0502030303020204" pitchFamily="34" charset="0"/>
              </a:rPr>
              <a:t>350 funcionarios los 72 municipios.</a:t>
            </a:r>
          </a:p>
          <a:p>
            <a:pPr marL="0" indent="0">
              <a:spcBef>
                <a:spcPts val="0"/>
              </a:spcBef>
              <a:buNone/>
            </a:pPr>
            <a:endParaRPr lang="es-MX" sz="718" dirty="0">
              <a:latin typeface="Candara" panose="020E0502030303020204" pitchFamily="34" charset="0"/>
            </a:endParaRPr>
          </a:p>
          <a:p>
            <a:pPr marL="0" indent="0">
              <a:buNone/>
            </a:pPr>
            <a:endParaRPr lang="es-MX" sz="898"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ES" sz="838" dirty="0">
                <a:latin typeface="Candara" panose="020E0502030303020204" pitchFamily="34" charset="0"/>
              </a:rPr>
              <a:t>El objetivo del evento profesionalizar y actualizar a los funcionarios de la administración pública estatal y de los municipios de Sonora sobre las disposiciones y lineamientos derivados de la Ley General de Contabilidad Gubernamental.</a:t>
            </a: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25</a:t>
            </a:fld>
            <a:endParaRPr lang="es-MX"/>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22358" y="1223488"/>
            <a:ext cx="2798416" cy="2024108"/>
          </a:xfrm>
          <a:prstGeom prst="rect">
            <a:avLst/>
          </a:prstGeom>
        </p:spPr>
      </p:pic>
      <p:sp>
        <p:nvSpPr>
          <p:cNvPr id="2" name="CuadroTexto 1"/>
          <p:cNvSpPr txBox="1"/>
          <p:nvPr/>
        </p:nvSpPr>
        <p:spPr>
          <a:xfrm>
            <a:off x="108269" y="886738"/>
            <a:ext cx="2239532" cy="534185"/>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VIII Jornada de Capacitación en Contabilidad Gubernamental al Gobierno del Estado y a los municipios</a:t>
            </a:r>
          </a:p>
        </p:txBody>
      </p:sp>
    </p:spTree>
    <p:extLst>
      <p:ext uri="{BB962C8B-B14F-4D97-AF65-F5344CB8AC3E}">
        <p14:creationId xmlns:p14="http://schemas.microsoft.com/office/powerpoint/2010/main" val="131692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5" y="1742555"/>
            <a:ext cx="5471583" cy="659668"/>
          </a:xfrm>
          <a:prstGeom prst="rect">
            <a:avLst/>
          </a:prstGeom>
          <a:solidFill>
            <a:schemeClr val="accent2"/>
          </a:solidFill>
        </p:spPr>
        <p:txBody>
          <a:bodyPr wrap="square" rtlCol="0">
            <a:spAutoFit/>
          </a:bodyPr>
          <a:lstStyle/>
          <a:p>
            <a:pPr algn="ctr" defTabSz="410323">
              <a:spcBef>
                <a:spcPct val="20000"/>
              </a:spcBef>
            </a:pPr>
            <a:r>
              <a:rPr lang="es-MX" sz="1676" b="1" dirty="0">
                <a:solidFill>
                  <a:schemeClr val="bg1">
                    <a:lumMod val="95000"/>
                  </a:schemeClr>
                </a:solidFill>
                <a:latin typeface="Trajan Pro" panose="02020502050506020301" pitchFamily="18" charset="0"/>
              </a:rPr>
              <a:t>Actividades </a:t>
            </a:r>
          </a:p>
          <a:p>
            <a:pPr algn="ctr" defTabSz="410323">
              <a:spcBef>
                <a:spcPct val="20000"/>
              </a:spcBef>
            </a:pPr>
            <a:r>
              <a:rPr lang="es-MX" sz="1676" b="1" dirty="0">
                <a:solidFill>
                  <a:schemeClr val="bg1">
                    <a:lumMod val="95000"/>
                  </a:schemeClr>
                </a:solidFill>
                <a:latin typeface="Trajan Pro" panose="02020502050506020301" pitchFamily="18" charset="0"/>
              </a:rPr>
              <a:t>Enero – Marzo 2016</a:t>
            </a:r>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26</a:t>
            </a:fld>
            <a:endParaRPr lang="es-MX" dirty="0"/>
          </a:p>
        </p:txBody>
      </p:sp>
    </p:spTree>
    <p:extLst>
      <p:ext uri="{BB962C8B-B14F-4D97-AF65-F5344CB8AC3E}">
        <p14:creationId xmlns:p14="http://schemas.microsoft.com/office/powerpoint/2010/main" val="385903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382118" y="1428540"/>
            <a:ext cx="4656310" cy="968820"/>
          </a:xfrm>
        </p:spPr>
        <p:txBody>
          <a:bodyPr numCol="2">
            <a:normAutofit fontScale="77500" lnSpcReduction="20000"/>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838" dirty="0">
                <a:latin typeface="Candara" panose="020E0502030303020204" pitchFamily="34" charset="0"/>
              </a:rPr>
              <a:t>26 de febrero de 2016</a:t>
            </a:r>
          </a:p>
          <a:p>
            <a:pPr marL="0" indent="0">
              <a:spcBef>
                <a:spcPts val="0"/>
              </a:spcBef>
              <a:buNone/>
            </a:pPr>
            <a:r>
              <a:rPr lang="es-MX" sz="838" dirty="0">
                <a:latin typeface="Candara" panose="020E0502030303020204" pitchFamily="34" charset="0"/>
              </a:rPr>
              <a:t>Culiacán, Sinaloa</a:t>
            </a:r>
          </a:p>
          <a:p>
            <a:pPr marL="0" indent="0">
              <a:spcBef>
                <a:spcPts val="0"/>
              </a:spcBef>
              <a:buNone/>
            </a:pPr>
            <a:r>
              <a:rPr lang="es-MX" sz="838" dirty="0">
                <a:latin typeface="Candara" panose="020E0502030303020204" pitchFamily="34" charset="0"/>
              </a:rPr>
              <a:t>9 EFSL: Baja California, Baja California Sur, Chihuahua,  Coahuila, Durango, Nuevo León, Puebla, Sinaloa y Sonora.</a:t>
            </a:r>
          </a:p>
          <a:p>
            <a:pPr marL="0" indent="0" algn="just">
              <a:buNone/>
            </a:pPr>
            <a:endParaRPr lang="es-MX" sz="957" dirty="0"/>
          </a:p>
          <a:p>
            <a:pPr marL="0" indent="0" algn="just">
              <a:buNone/>
            </a:pPr>
            <a:endParaRPr lang="es-MX" sz="957" dirty="0">
              <a:solidFill>
                <a:schemeClr val="accent2"/>
              </a:solidFill>
            </a:endParaRPr>
          </a:p>
          <a:p>
            <a:pPr marL="0" indent="0" algn="just">
              <a:buNone/>
            </a:pPr>
            <a:endParaRPr lang="es-MX" sz="1197" b="1" dirty="0">
              <a:solidFill>
                <a:schemeClr val="accent2"/>
              </a:solidFill>
              <a:latin typeface="Trajan Pro" panose="02020502050506020301" pitchFamily="18"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participó activamente en la 3era. Reunión Anual Ordinaria del Grupo Regional Uno de la ASOFIS .</a:t>
            </a:r>
          </a:p>
          <a:p>
            <a:pPr marL="0" indent="0" algn="just">
              <a:buNone/>
            </a:pPr>
            <a:endParaRPr lang="es-MX" sz="838" dirty="0">
              <a:latin typeface="Candara" panose="020E0502030303020204" pitchFamily="34" charset="0"/>
            </a:endParaRPr>
          </a:p>
          <a:p>
            <a:pPr marL="0" indent="0" algn="just">
              <a:buNone/>
            </a:pPr>
            <a:endParaRPr lang="es-MX" sz="838" dirty="0"/>
          </a:p>
          <a:p>
            <a:pPr marL="0" indent="0" algn="just">
              <a:buNone/>
            </a:pPr>
            <a:endParaRPr lang="es-MX" sz="838"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27</a:t>
            </a:fld>
            <a:endParaRPr lang="es-MX"/>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589" y="2282973"/>
            <a:ext cx="4353366" cy="1327016"/>
          </a:xfrm>
          <a:prstGeom prst="rect">
            <a:avLst/>
          </a:prstGeom>
        </p:spPr>
      </p:pic>
      <p:sp>
        <p:nvSpPr>
          <p:cNvPr id="2" name="CuadroTexto 1"/>
          <p:cNvSpPr txBox="1"/>
          <p:nvPr/>
        </p:nvSpPr>
        <p:spPr>
          <a:xfrm>
            <a:off x="382117" y="883252"/>
            <a:ext cx="2867355" cy="310406"/>
          </a:xfrm>
          <a:prstGeom prst="rect">
            <a:avLst/>
          </a:prstGeom>
          <a:solidFill>
            <a:schemeClr val="accent2"/>
          </a:solidFill>
        </p:spPr>
        <p:txBody>
          <a:bodyPr wrap="square" rtlCol="0">
            <a:spAutoFit/>
          </a:bodyPr>
          <a:lstStyle/>
          <a:p>
            <a:pPr algn="ctr" defTabSz="410323">
              <a:spcBef>
                <a:spcPct val="20000"/>
              </a:spcBef>
            </a:pPr>
            <a:r>
              <a:rPr lang="es-MX" sz="644" b="1" dirty="0">
                <a:solidFill>
                  <a:schemeClr val="bg1">
                    <a:lumMod val="95000"/>
                  </a:schemeClr>
                </a:solidFill>
                <a:latin typeface="Trajan Pro" panose="02020502050506020301" pitchFamily="18" charset="0"/>
              </a:rPr>
              <a:t>3ra Reunión Anual Ordinaria del </a:t>
            </a:r>
          </a:p>
          <a:p>
            <a:pPr algn="ctr" defTabSz="410323">
              <a:spcBef>
                <a:spcPct val="20000"/>
              </a:spcBef>
            </a:pPr>
            <a:r>
              <a:rPr lang="es-MX" sz="644" b="1" dirty="0">
                <a:solidFill>
                  <a:schemeClr val="bg1">
                    <a:lumMod val="95000"/>
                  </a:schemeClr>
                </a:solidFill>
                <a:latin typeface="Trajan Pro" panose="02020502050506020301" pitchFamily="18" charset="0"/>
              </a:rPr>
              <a:t>Grupo Regional Uno de la ASOFIS</a:t>
            </a:r>
          </a:p>
        </p:txBody>
      </p:sp>
    </p:spTree>
    <p:extLst>
      <p:ext uri="{BB962C8B-B14F-4D97-AF65-F5344CB8AC3E}">
        <p14:creationId xmlns:p14="http://schemas.microsoft.com/office/powerpoint/2010/main" val="3111509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245" y="898474"/>
            <a:ext cx="2178709"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Difusión de disposiciones legales</a:t>
            </a:r>
          </a:p>
        </p:txBody>
      </p:sp>
      <p:sp>
        <p:nvSpPr>
          <p:cNvPr id="4" name="Marcador de contenido 3"/>
          <p:cNvSpPr>
            <a:spLocks noGrp="1"/>
          </p:cNvSpPr>
          <p:nvPr>
            <p:ph idx="1"/>
          </p:nvPr>
        </p:nvSpPr>
        <p:spPr>
          <a:xfrm>
            <a:off x="213630" y="1393434"/>
            <a:ext cx="2217759" cy="203910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957" dirty="0">
                <a:latin typeface="Candara" panose="020E0502030303020204" pitchFamily="34" charset="0"/>
              </a:rPr>
              <a:t>4 de marzo de 2016</a:t>
            </a:r>
          </a:p>
          <a:p>
            <a:pPr marL="0" indent="0" algn="just">
              <a:spcBef>
                <a:spcPts val="0"/>
              </a:spcBef>
              <a:buNone/>
            </a:pPr>
            <a:r>
              <a:rPr lang="es-MX" sz="957" dirty="0">
                <a:latin typeface="Candara" panose="020E0502030303020204" pitchFamily="34" charset="0"/>
              </a:rPr>
              <a:t>Titulares de las EFSL</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Se notificó la publicación, en el Diario Oficial de la Federación de fecha 29 de febrero de 2016, diversas disposiciones emitidas por la Secretaría de Hacienda y Crédito público en relación a reformas y adiciones en materia de Contabilidad Gubernamental.</a:t>
            </a: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28</a:t>
            </a:fld>
            <a:endParaRPr lang="es-MX"/>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15048" y="847827"/>
            <a:ext cx="2215657" cy="2233870"/>
          </a:xfrm>
          <a:prstGeom prst="rect">
            <a:avLst/>
          </a:prstGeom>
        </p:spPr>
      </p:pic>
    </p:spTree>
    <p:extLst>
      <p:ext uri="{BB962C8B-B14F-4D97-AF65-F5344CB8AC3E}">
        <p14:creationId xmlns:p14="http://schemas.microsoft.com/office/powerpoint/2010/main" val="17442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08269" y="1681135"/>
            <a:ext cx="2323120" cy="1865961"/>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838" dirty="0">
                <a:latin typeface="Candara" panose="020E0502030303020204" pitchFamily="34" charset="0"/>
              </a:rPr>
              <a:t>4 de marzo de 2016</a:t>
            </a:r>
          </a:p>
          <a:p>
            <a:pPr marL="0" indent="0">
              <a:spcBef>
                <a:spcPts val="0"/>
              </a:spcBef>
              <a:buNone/>
            </a:pPr>
            <a:r>
              <a:rPr lang="es-MX" sz="838" dirty="0">
                <a:latin typeface="Candara" panose="020E0502030303020204" pitchFamily="34" charset="0"/>
              </a:rPr>
              <a:t>Hermosillo, Sonora</a:t>
            </a:r>
          </a:p>
          <a:p>
            <a:pPr marL="0" indent="0">
              <a:spcBef>
                <a:spcPts val="0"/>
              </a:spcBef>
              <a:buNone/>
            </a:pPr>
            <a:r>
              <a:rPr lang="es-MX" sz="838" dirty="0">
                <a:latin typeface="Candara" panose="020E0502030303020204" pitchFamily="34" charset="0"/>
              </a:rPr>
              <a:t>500 funcionarios de los 72 municipios</a:t>
            </a:r>
          </a:p>
          <a:p>
            <a:pPr marL="0" indent="0">
              <a:buNone/>
            </a:pPr>
            <a:endParaRPr lang="es-MX" sz="898" dirty="0">
              <a:latin typeface="Candara" panose="020E0502030303020204" pitchFamily="34" charset="0"/>
            </a:endParaRPr>
          </a:p>
          <a:p>
            <a:pPr marL="0" indent="0">
              <a:buNone/>
            </a:pPr>
            <a:endParaRPr lang="es-MX" sz="838"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El objetivo de la Reunión Estatal Informativa a Municipios fue el de dar a conocer la nueva estructura armonizada, el marco jurídico y los nuevos lineamientos para la presentación de la Cuenta Pública 2015 y los Informes Trimestrales 2016.</a:t>
            </a:r>
          </a:p>
          <a:p>
            <a:pPr marL="0" indent="0" algn="just">
              <a:buClr>
                <a:srgbClr val="3A8F98"/>
              </a:buClr>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29</a:t>
            </a:fld>
            <a:endParaRPr lang="es-MX"/>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1391" y="1121749"/>
            <a:ext cx="2961440" cy="1974711"/>
          </a:xfrm>
          <a:prstGeom prst="rect">
            <a:avLst/>
          </a:prstGeom>
        </p:spPr>
      </p:pic>
      <p:sp>
        <p:nvSpPr>
          <p:cNvPr id="2" name="CuadroTexto 1"/>
          <p:cNvSpPr txBox="1"/>
          <p:nvPr/>
        </p:nvSpPr>
        <p:spPr>
          <a:xfrm>
            <a:off x="108269" y="925322"/>
            <a:ext cx="2214238"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Reunión Estatal Informativa a Municipios</a:t>
            </a:r>
          </a:p>
        </p:txBody>
      </p:sp>
      <p:sp>
        <p:nvSpPr>
          <p:cNvPr id="6" name="Rectángulo 5"/>
          <p:cNvSpPr/>
          <p:nvPr/>
        </p:nvSpPr>
        <p:spPr>
          <a:xfrm>
            <a:off x="108269" y="1312073"/>
            <a:ext cx="2206412" cy="294824"/>
          </a:xfrm>
          <a:prstGeom prst="rect">
            <a:avLst/>
          </a:prstGeom>
        </p:spPr>
        <p:txBody>
          <a:bodyPr wrap="square">
            <a:spAutoFit/>
          </a:bodyPr>
          <a:lstStyle/>
          <a:p>
            <a:r>
              <a:rPr lang="es-ES" sz="658" b="1" dirty="0">
                <a:solidFill>
                  <a:schemeClr val="accent2"/>
                </a:solidFill>
                <a:latin typeface="Trajan Pro" panose="02020502050506020301" pitchFamily="18" charset="0"/>
              </a:rPr>
              <a:t>“Guías para la Elaboración de la Cuenta Pública 2015, Información trimestral 2016”</a:t>
            </a:r>
            <a:endParaRPr lang="es-MX" sz="658" dirty="0"/>
          </a:p>
        </p:txBody>
      </p:sp>
    </p:spTree>
    <p:extLst>
      <p:ext uri="{BB962C8B-B14F-4D97-AF65-F5344CB8AC3E}">
        <p14:creationId xmlns:p14="http://schemas.microsoft.com/office/powerpoint/2010/main" val="116700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5" y="1740602"/>
            <a:ext cx="5471583" cy="659668"/>
          </a:xfrm>
          <a:prstGeom prst="rect">
            <a:avLst/>
          </a:prstGeom>
          <a:solidFill>
            <a:schemeClr val="accent2"/>
          </a:solidFill>
        </p:spPr>
        <p:txBody>
          <a:bodyPr wrap="square" rtlCol="0">
            <a:spAutoFit/>
          </a:bodyPr>
          <a:lstStyle/>
          <a:p>
            <a:pPr algn="ctr" defTabSz="410323">
              <a:spcBef>
                <a:spcPct val="20000"/>
              </a:spcBef>
            </a:pPr>
            <a:r>
              <a:rPr lang="es-MX" sz="1676" b="1" dirty="0">
                <a:solidFill>
                  <a:schemeClr val="bg1">
                    <a:lumMod val="95000"/>
                  </a:schemeClr>
                </a:solidFill>
                <a:latin typeface="Trajan Pro" panose="02020502050506020301" pitchFamily="18" charset="0"/>
              </a:rPr>
              <a:t>Actividades </a:t>
            </a:r>
          </a:p>
          <a:p>
            <a:pPr algn="ctr" defTabSz="410323">
              <a:spcBef>
                <a:spcPct val="20000"/>
              </a:spcBef>
            </a:pPr>
            <a:r>
              <a:rPr lang="es-MX" sz="1676" b="1" dirty="0">
                <a:solidFill>
                  <a:schemeClr val="bg1">
                    <a:lumMod val="95000"/>
                  </a:schemeClr>
                </a:solidFill>
                <a:latin typeface="Trajan Pro" panose="02020502050506020301" pitchFamily="18" charset="0"/>
              </a:rPr>
              <a:t>Enero – Diciembre 2015</a:t>
            </a:r>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3</a:t>
            </a:fld>
            <a:endParaRPr lang="es-MX" dirty="0"/>
          </a:p>
        </p:txBody>
      </p:sp>
    </p:spTree>
    <p:extLst>
      <p:ext uri="{BB962C8B-B14F-4D97-AF65-F5344CB8AC3E}">
        <p14:creationId xmlns:p14="http://schemas.microsoft.com/office/powerpoint/2010/main" val="554301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63865" y="1479516"/>
            <a:ext cx="2188997" cy="2039109"/>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838" dirty="0">
                <a:latin typeface="Candara" panose="020E0502030303020204" pitchFamily="34" charset="0"/>
              </a:rPr>
              <a:t>14 de marzo de 2016</a:t>
            </a:r>
          </a:p>
          <a:p>
            <a:pPr marL="0" indent="0">
              <a:spcBef>
                <a:spcPts val="0"/>
              </a:spcBef>
              <a:buNone/>
            </a:pPr>
            <a:r>
              <a:rPr lang="es-MX" sz="838" dirty="0">
                <a:latin typeface="Candara" panose="020E0502030303020204" pitchFamily="34" charset="0"/>
              </a:rPr>
              <a:t>Ciudad de México</a:t>
            </a:r>
          </a:p>
          <a:p>
            <a:pPr marL="0" indent="0">
              <a:spcBef>
                <a:spcPts val="0"/>
              </a:spcBef>
              <a:buNone/>
            </a:pPr>
            <a:r>
              <a:rPr lang="es-MX" sz="838" dirty="0">
                <a:latin typeface="Candara" panose="020E0502030303020204" pitchFamily="34" charset="0"/>
              </a:rPr>
              <a:t>Titulares de las Entidades de Fiscalización Superior y titulares de las unidades jurídicas de las EFSL.</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El III Coloquio con Enfoque Jurídico fue convocado por la Vicepresidencia de Asuntos Jurídicos de la ASOFIS A.C., en coordinación con la Presidencia de la ASOFIS y la Auditoría Superior de la Federación.</a:t>
            </a: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8" name="Marcador de número de diapositiva 7"/>
          <p:cNvSpPr>
            <a:spLocks noGrp="1"/>
          </p:cNvSpPr>
          <p:nvPr>
            <p:ph type="sldNum" sz="quarter" idx="12"/>
          </p:nvPr>
        </p:nvSpPr>
        <p:spPr/>
        <p:txBody>
          <a:bodyPr/>
          <a:lstStyle/>
          <a:p>
            <a:fld id="{11B88586-1EC9-4E65-B4C6-4F6B30DD39FA}" type="slidenum">
              <a:rPr lang="es-MX" smtClean="0"/>
              <a:pPr/>
              <a:t>30</a:t>
            </a:fld>
            <a:endParaRPr lang="es-MX"/>
          </a:p>
        </p:txBody>
      </p:sp>
      <p:sp>
        <p:nvSpPr>
          <p:cNvPr id="2" name="CuadroTexto 1"/>
          <p:cNvSpPr txBox="1"/>
          <p:nvPr/>
        </p:nvSpPr>
        <p:spPr>
          <a:xfrm>
            <a:off x="155345" y="957527"/>
            <a:ext cx="2188997"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III Coloquio con Enfoque Jurídico</a:t>
            </a:r>
          </a:p>
        </p:txBody>
      </p:sp>
      <p:sp>
        <p:nvSpPr>
          <p:cNvPr id="9" name="Rectángulo 8"/>
          <p:cNvSpPr/>
          <p:nvPr/>
        </p:nvSpPr>
        <p:spPr>
          <a:xfrm>
            <a:off x="4127631" y="3434312"/>
            <a:ext cx="615874" cy="191463"/>
          </a:xfrm>
          <a:prstGeom prst="rect">
            <a:avLst/>
          </a:prstGeom>
        </p:spPr>
        <p:txBody>
          <a:bodyPr wrap="none">
            <a:spAutoFit/>
          </a:bodyPr>
          <a:lstStyle/>
          <a:p>
            <a:r>
              <a:rPr lang="es-MX" sz="644" b="1" dirty="0">
                <a:solidFill>
                  <a:schemeClr val="accent2"/>
                </a:solidFill>
                <a:latin typeface="Trajan Pro" panose="02020502050506020301" pitchFamily="18" charset="0"/>
              </a:rPr>
              <a:t>(Continúa…)</a:t>
            </a:r>
            <a:endParaRPr lang="es-MX" sz="644" b="1" dirty="0">
              <a:solidFill>
                <a:schemeClr val="accent2"/>
              </a:solidFill>
            </a:endParaRPr>
          </a:p>
        </p:txBody>
      </p:sp>
      <p:grpSp>
        <p:nvGrpSpPr>
          <p:cNvPr id="10" name="Grupo 9"/>
          <p:cNvGrpSpPr/>
          <p:nvPr/>
        </p:nvGrpSpPr>
        <p:grpSpPr>
          <a:xfrm>
            <a:off x="1778537" y="56236"/>
            <a:ext cx="1844293" cy="553815"/>
            <a:chOff x="2399689" y="-61375"/>
            <a:chExt cx="4867529" cy="1390112"/>
          </a:xfrm>
        </p:grpSpPr>
        <p:pic>
          <p:nvPicPr>
            <p:cNvPr id="11" name="Imagen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99689" y="0"/>
              <a:ext cx="668064" cy="971550"/>
            </a:xfrm>
            <a:prstGeom prst="rect">
              <a:avLst/>
            </a:prstGeom>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2893" y="614362"/>
              <a:ext cx="4124325" cy="714375"/>
            </a:xfrm>
            <a:prstGeom prst="rect">
              <a:avLst/>
            </a:prstGeom>
          </p:spPr>
        </p:pic>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0458" y="-61375"/>
              <a:ext cx="3181350" cy="781050"/>
            </a:xfrm>
            <a:prstGeom prst="rect">
              <a:avLst/>
            </a:prstGeom>
          </p:spPr>
        </p:pic>
      </p:grpSp>
      <p:pic>
        <p:nvPicPr>
          <p:cNvPr id="18" name="Imagen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45331" y="1550822"/>
            <a:ext cx="1352938" cy="1729340"/>
          </a:xfrm>
          <a:prstGeom prst="rect">
            <a:avLst/>
          </a:prstGeom>
        </p:spPr>
      </p:pic>
      <p:pic>
        <p:nvPicPr>
          <p:cNvPr id="14" name="Imagen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41624" y="1087125"/>
            <a:ext cx="1386493" cy="1715962"/>
          </a:xfrm>
          <a:prstGeom prst="rect">
            <a:avLst/>
          </a:prstGeom>
        </p:spPr>
      </p:pic>
    </p:spTree>
    <p:extLst>
      <p:ext uri="{BB962C8B-B14F-4D97-AF65-F5344CB8AC3E}">
        <p14:creationId xmlns:p14="http://schemas.microsoft.com/office/powerpoint/2010/main" val="2633262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56177" y="754040"/>
            <a:ext cx="2351104" cy="376000"/>
          </a:xfrm>
          <a:prstGeom prst="rect">
            <a:avLst/>
          </a:prstGeom>
          <a:solidFill>
            <a:schemeClr val="accent2"/>
          </a:solidFill>
        </p:spPr>
        <p:txBody>
          <a:bodyPr wrap="square" rtlCol="0">
            <a:spAutoFit/>
          </a:bodyPr>
          <a:lstStyle/>
          <a:p>
            <a:pPr algn="r" defTabSz="410323">
              <a:spcBef>
                <a:spcPct val="20000"/>
              </a:spcBef>
            </a:pPr>
            <a:r>
              <a:rPr lang="es-MX" sz="838" b="1" dirty="0">
                <a:solidFill>
                  <a:schemeClr val="bg1">
                    <a:lumMod val="95000"/>
                  </a:schemeClr>
                </a:solidFill>
                <a:latin typeface="Trajan Pro" panose="02020502050506020301" pitchFamily="18" charset="0"/>
              </a:rPr>
              <a:t>III Coloquio con Enfoque Jurídico</a:t>
            </a:r>
          </a:p>
          <a:p>
            <a:pPr algn="r" defTabSz="410323">
              <a:spcBef>
                <a:spcPct val="20000"/>
              </a:spcBef>
            </a:pPr>
            <a:r>
              <a:rPr lang="es-MX" sz="838" b="1" dirty="0">
                <a:solidFill>
                  <a:schemeClr val="bg1">
                    <a:lumMod val="95000"/>
                  </a:schemeClr>
                </a:solidFill>
                <a:latin typeface="Trajan Pro" panose="02020502050506020301" pitchFamily="18" charset="0"/>
              </a:rPr>
              <a:t>14 de Marzo de 2016</a:t>
            </a:r>
          </a:p>
        </p:txBody>
      </p:sp>
      <p:sp>
        <p:nvSpPr>
          <p:cNvPr id="4" name="Marcador de contenido 3"/>
          <p:cNvSpPr>
            <a:spLocks noGrp="1"/>
          </p:cNvSpPr>
          <p:nvPr>
            <p:ph idx="1"/>
          </p:nvPr>
        </p:nvSpPr>
        <p:spPr>
          <a:xfrm>
            <a:off x="99386" y="923473"/>
            <a:ext cx="2338220" cy="2039109"/>
          </a:xfrm>
        </p:spPr>
        <p:txBody>
          <a:bodyPr>
            <a:normAutofit lnSpcReduction="10000"/>
          </a:bodyPr>
          <a:lstStyle/>
          <a:p>
            <a:pPr marL="0" indent="0" algn="just">
              <a:buNone/>
            </a:pPr>
            <a:r>
              <a:rPr lang="es-ES" sz="1197" b="1" dirty="0">
                <a:solidFill>
                  <a:schemeClr val="accent2"/>
                </a:solidFill>
                <a:latin typeface="Trajan Pro" panose="02020502050506020301" pitchFamily="18" charset="0"/>
              </a:rPr>
              <a:t>Desarrollo del Evento</a:t>
            </a:r>
            <a:endParaRPr lang="es-MX" sz="1197" b="1" dirty="0">
              <a:solidFill>
                <a:schemeClr val="accent2"/>
              </a:solidFill>
              <a:latin typeface="Trajan Pro" panose="02020502050506020301" pitchFamily="18" charset="0"/>
            </a:endParaRPr>
          </a:p>
          <a:p>
            <a:pPr algn="just">
              <a:buClr>
                <a:schemeClr val="accent2"/>
              </a:buClr>
            </a:pPr>
            <a:r>
              <a:rPr lang="es-MX" sz="838" dirty="0">
                <a:latin typeface="Candara" panose="020E0502030303020204" pitchFamily="34" charset="0"/>
              </a:rPr>
              <a:t>Durante el evento se abordó el Nuevo Sistema de Justicia Penal, por parte de funcionarios la Procuraduría General de la República, encabezados por el Mtro. Rommel Romero Manjarrez, Titular de la Unidad para la Implementación del Sistema Procesal Penal Acusatorio, con los siguientes aspectos:</a:t>
            </a:r>
          </a:p>
          <a:p>
            <a:pPr marL="316311" lvl="1" indent="-136794" algn="just">
              <a:buClr>
                <a:schemeClr val="accent2"/>
              </a:buClr>
              <a:buFont typeface="+mj-lt"/>
              <a:buAutoNum type="arabicPeriod"/>
            </a:pPr>
            <a:r>
              <a:rPr lang="es-ES" sz="658" dirty="0">
                <a:latin typeface="Candara" panose="020E0502030303020204" pitchFamily="34" charset="0"/>
              </a:rPr>
              <a:t>Introducción al Nuevo Sistema de Justicia Penal en el ámbito federal;</a:t>
            </a:r>
          </a:p>
          <a:p>
            <a:pPr marL="316311" lvl="1" indent="-136794" algn="just">
              <a:buClr>
                <a:schemeClr val="accent2"/>
              </a:buClr>
              <a:buFont typeface="+mj-lt"/>
              <a:buAutoNum type="arabicPeriod"/>
            </a:pPr>
            <a:r>
              <a:rPr lang="es-ES" sz="658" dirty="0">
                <a:latin typeface="Candara" panose="020E0502030303020204" pitchFamily="34" charset="0"/>
              </a:rPr>
              <a:t>Panorama general del Sistema Procesal Penal Acusatorio;</a:t>
            </a:r>
          </a:p>
          <a:p>
            <a:pPr marL="316311" lvl="1" indent="-136794" algn="just">
              <a:buClr>
                <a:schemeClr val="accent2"/>
              </a:buClr>
              <a:buFont typeface="+mj-lt"/>
              <a:buAutoNum type="arabicPeriod"/>
            </a:pPr>
            <a:r>
              <a:rPr lang="es-ES" sz="658" dirty="0">
                <a:latin typeface="Candara" panose="020E0502030303020204" pitchFamily="34" charset="0"/>
              </a:rPr>
              <a:t>Modelo de gestión para la operación del Sistema Procesal Penal Acusatorio;</a:t>
            </a:r>
          </a:p>
          <a:p>
            <a:pPr marL="316311" lvl="1" indent="-136794" algn="just">
              <a:buClr>
                <a:schemeClr val="accent2"/>
              </a:buClr>
              <a:buFont typeface="+mj-lt"/>
              <a:buAutoNum type="arabicPeriod"/>
            </a:pPr>
            <a:r>
              <a:rPr lang="es-ES" sz="658" dirty="0">
                <a:latin typeface="Candara" panose="020E0502030303020204" pitchFamily="34" charset="0"/>
              </a:rPr>
              <a:t>Integración de la carpeta de investigación;</a:t>
            </a:r>
          </a:p>
          <a:p>
            <a:pPr marL="316311" lvl="1" indent="-136794" algn="just">
              <a:buClr>
                <a:schemeClr val="accent2"/>
              </a:buClr>
              <a:buFont typeface="+mj-lt"/>
              <a:buAutoNum type="arabicPeriod"/>
            </a:pPr>
            <a:r>
              <a:rPr lang="es-ES" sz="658" dirty="0">
                <a:latin typeface="Candara" panose="020E0502030303020204" pitchFamily="34" charset="0"/>
              </a:rPr>
              <a:t>El perito como medio de prueba en el Procedimiento Penal Acusatorio.</a:t>
            </a:r>
          </a:p>
          <a:p>
            <a:pPr marL="316311" lvl="1" indent="-136794" algn="just">
              <a:buClr>
                <a:schemeClr val="accent2"/>
              </a:buClr>
              <a:buFont typeface="+mj-lt"/>
              <a:buAutoNum type="arabicPeriod"/>
            </a:pPr>
            <a:endParaRPr lang="es-ES" sz="658" dirty="0">
              <a:latin typeface="Candara" panose="020E0502030303020204" pitchFamily="34" charset="0"/>
            </a:endParaRPr>
          </a:p>
          <a:p>
            <a:pPr marL="282112" lvl="1" indent="-102596" algn="just">
              <a:buClr>
                <a:schemeClr val="accent2"/>
              </a:buClr>
            </a:pPr>
            <a:endParaRPr lang="es-MX" sz="658" dirty="0">
              <a:latin typeface="Candara" panose="020E0502030303020204" pitchFamily="34" charset="0"/>
            </a:endParaRPr>
          </a:p>
        </p:txBody>
      </p:sp>
      <p:sp>
        <p:nvSpPr>
          <p:cNvPr id="3" name="Marcador de número de diapositiva 2"/>
          <p:cNvSpPr>
            <a:spLocks noGrp="1"/>
          </p:cNvSpPr>
          <p:nvPr>
            <p:ph type="sldNum" sz="quarter" idx="12"/>
          </p:nvPr>
        </p:nvSpPr>
        <p:spPr/>
        <p:txBody>
          <a:bodyPr/>
          <a:lstStyle/>
          <a:p>
            <a:fld id="{11B88586-1EC9-4E65-B4C6-4F6B30DD39FA}" type="slidenum">
              <a:rPr lang="es-MX" smtClean="0"/>
              <a:pPr/>
              <a:t>31</a:t>
            </a:fld>
            <a:endParaRPr lang="es-MX"/>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5408" y="1469078"/>
            <a:ext cx="2772316" cy="1776183"/>
          </a:xfrm>
          <a:prstGeom prst="rect">
            <a:avLst/>
          </a:prstGeom>
        </p:spPr>
      </p:pic>
      <p:sp>
        <p:nvSpPr>
          <p:cNvPr id="8" name="Marcador de contenido 3"/>
          <p:cNvSpPr txBox="1">
            <a:spLocks/>
          </p:cNvSpPr>
          <p:nvPr/>
        </p:nvSpPr>
        <p:spPr>
          <a:xfrm>
            <a:off x="99386" y="3106897"/>
            <a:ext cx="2338220" cy="560727"/>
          </a:xfrm>
          <a:prstGeom prst="rect">
            <a:avLst/>
          </a:prstGeom>
        </p:spPr>
        <p:txBody>
          <a:bodyPr lIns="54707" tIns="27354" rIns="54707" bIns="27354"/>
          <a:lstStyle>
            <a:lvl1pPr marL="257138" indent="-257138" algn="l" defTabSz="6857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32" indent="-214282" algn="l" defTabSz="6857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26" indent="-171425" algn="l" defTabSz="6857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7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2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67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2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77"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2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buClr>
                <a:schemeClr val="accent2"/>
              </a:buClr>
            </a:pPr>
            <a:r>
              <a:rPr lang="es-ES" sz="838" dirty="0">
                <a:latin typeface="Candara" panose="020E0502030303020204" pitchFamily="34" charset="0"/>
              </a:rPr>
              <a:t>Además se abordó el tema de las Auditorías Coordinadas del Gasto Federalizado, expuesto por la Auditoría Superior de la Federación</a:t>
            </a:r>
            <a:endParaRPr lang="es-ES" sz="658" dirty="0">
              <a:latin typeface="Candara" panose="020E0502030303020204" pitchFamily="34" charset="0"/>
            </a:endParaRPr>
          </a:p>
          <a:p>
            <a:pPr marL="316311" lvl="1" indent="-136794" algn="just">
              <a:buClr>
                <a:schemeClr val="accent2"/>
              </a:buClr>
              <a:buFont typeface="+mj-lt"/>
              <a:buAutoNum type="arabicPeriod"/>
            </a:pPr>
            <a:endParaRPr lang="es-ES" sz="658" dirty="0">
              <a:latin typeface="Candara" panose="020E0502030303020204" pitchFamily="34" charset="0"/>
            </a:endParaRPr>
          </a:p>
          <a:p>
            <a:pPr marL="282112" lvl="1" indent="-102596" algn="just">
              <a:buClr>
                <a:schemeClr val="accent2"/>
              </a:buClr>
            </a:pPr>
            <a:endParaRPr lang="es-MX" sz="658" dirty="0">
              <a:latin typeface="Candara" panose="020E0502030303020204" pitchFamily="34" charset="0"/>
            </a:endParaRPr>
          </a:p>
        </p:txBody>
      </p:sp>
      <p:grpSp>
        <p:nvGrpSpPr>
          <p:cNvPr id="7" name="Grupo 6"/>
          <p:cNvGrpSpPr/>
          <p:nvPr/>
        </p:nvGrpSpPr>
        <p:grpSpPr>
          <a:xfrm>
            <a:off x="1778537" y="56236"/>
            <a:ext cx="1844293" cy="553815"/>
            <a:chOff x="2399689" y="-61375"/>
            <a:chExt cx="4867529" cy="1390112"/>
          </a:xfrm>
        </p:grpSpPr>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9689" y="0"/>
              <a:ext cx="668064" cy="971550"/>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2893" y="614362"/>
              <a:ext cx="4124325" cy="714375"/>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40458" y="-61375"/>
              <a:ext cx="3181350" cy="781050"/>
            </a:xfrm>
            <a:prstGeom prst="rect">
              <a:avLst/>
            </a:prstGeom>
          </p:spPr>
        </p:pic>
      </p:grpSp>
    </p:spTree>
    <p:extLst>
      <p:ext uri="{BB962C8B-B14F-4D97-AF65-F5344CB8AC3E}">
        <p14:creationId xmlns:p14="http://schemas.microsoft.com/office/powerpoint/2010/main" val="1997721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3122" y="984942"/>
            <a:ext cx="2113097" cy="386901"/>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Memorias del III Coloquio con Enfoque Jurídico</a:t>
            </a:r>
          </a:p>
        </p:txBody>
      </p:sp>
      <p:sp>
        <p:nvSpPr>
          <p:cNvPr id="4" name="Marcador de contenido 3"/>
          <p:cNvSpPr>
            <a:spLocks noGrp="1"/>
          </p:cNvSpPr>
          <p:nvPr>
            <p:ph idx="1"/>
          </p:nvPr>
        </p:nvSpPr>
        <p:spPr>
          <a:xfrm>
            <a:off x="253120" y="1461693"/>
            <a:ext cx="2376604" cy="2288277"/>
          </a:xfrm>
        </p:spPr>
        <p:txBody>
          <a:bodyPr/>
          <a:lstStyle/>
          <a:p>
            <a:pPr marL="0" indent="0" algn="just">
              <a:buNone/>
            </a:pPr>
            <a:r>
              <a:rPr lang="es-MX" sz="718" b="1" dirty="0">
                <a:solidFill>
                  <a:schemeClr val="accent2"/>
                </a:solidFill>
                <a:latin typeface="Trajan Pro" panose="02020502050506020301" pitchFamily="18" charset="0"/>
              </a:rPr>
              <a:t>Datos generales </a:t>
            </a:r>
          </a:p>
          <a:p>
            <a:pPr marL="0" indent="0" algn="just">
              <a:buNone/>
            </a:pPr>
            <a:r>
              <a:rPr lang="es-MX" sz="838" dirty="0">
                <a:latin typeface="Candara" panose="020E0502030303020204" pitchFamily="34" charset="0"/>
              </a:rPr>
              <a:t>4 de abril de 2015</a:t>
            </a:r>
          </a:p>
          <a:p>
            <a:pPr marL="0" indent="0" algn="just">
              <a:buNone/>
            </a:pPr>
            <a:r>
              <a:rPr lang="es-MX" sz="838" dirty="0">
                <a:latin typeface="Candara" panose="020E0502030303020204" pitchFamily="34" charset="0"/>
              </a:rPr>
              <a:t>Titulares de las Entidades de Fiscalización Superior</a:t>
            </a:r>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enviaron las Memorias del III Coloquio con Enfoque Jurídico, con la siguiente información:</a:t>
            </a:r>
          </a:p>
          <a:p>
            <a:pPr marL="0" indent="0" algn="just">
              <a:buNone/>
            </a:pPr>
            <a:endParaRPr lang="es-MX" sz="838" dirty="0">
              <a:latin typeface="Candara" panose="020E0502030303020204" pitchFamily="34" charset="0"/>
            </a:endParaRPr>
          </a:p>
          <a:p>
            <a:pPr marL="205191" indent="-205191" algn="just">
              <a:spcBef>
                <a:spcPts val="0"/>
              </a:spcBef>
              <a:buClr>
                <a:schemeClr val="accent2"/>
              </a:buClr>
              <a:buFont typeface="+mj-lt"/>
              <a:buAutoNum type="arabicPeriod"/>
            </a:pPr>
            <a:r>
              <a:rPr lang="es-MX" sz="838" dirty="0">
                <a:latin typeface="Candara" panose="020E0502030303020204" pitchFamily="34" charset="0"/>
              </a:rPr>
              <a:t>Presentación de los Temas que fueron expuestos y discutidos;</a:t>
            </a:r>
          </a:p>
          <a:p>
            <a:pPr marL="205191" indent="-205191" algn="just">
              <a:spcBef>
                <a:spcPts val="0"/>
              </a:spcBef>
              <a:buClr>
                <a:schemeClr val="accent2"/>
              </a:buClr>
              <a:buFont typeface="+mj-lt"/>
              <a:buAutoNum type="arabicPeriod"/>
            </a:pPr>
            <a:r>
              <a:rPr lang="es-MX" sz="838" dirty="0">
                <a:latin typeface="Candara" panose="020E0502030303020204" pitchFamily="34" charset="0"/>
              </a:rPr>
              <a:t>Videograbación del Coloquio;</a:t>
            </a:r>
          </a:p>
          <a:p>
            <a:pPr marL="205191" indent="-205191" algn="just">
              <a:spcBef>
                <a:spcPts val="0"/>
              </a:spcBef>
              <a:buClr>
                <a:schemeClr val="accent2"/>
              </a:buClr>
              <a:buFont typeface="+mj-lt"/>
              <a:buAutoNum type="arabicPeriod"/>
            </a:pPr>
            <a:r>
              <a:rPr lang="es-MX" sz="838" dirty="0">
                <a:latin typeface="Candara" panose="020E0502030303020204" pitchFamily="34" charset="0"/>
              </a:rPr>
              <a:t>Memoria Fotográfica;</a:t>
            </a:r>
          </a:p>
          <a:p>
            <a:pPr marL="205191" indent="-205191" algn="just">
              <a:spcBef>
                <a:spcPts val="0"/>
              </a:spcBef>
              <a:buClr>
                <a:schemeClr val="accent2"/>
              </a:buClr>
              <a:buFont typeface="+mj-lt"/>
              <a:buAutoNum type="arabicPeriod"/>
            </a:pPr>
            <a:r>
              <a:rPr lang="es-MX" sz="838" dirty="0">
                <a:latin typeface="Candara" panose="020E0502030303020204" pitchFamily="34" charset="0"/>
              </a:rPr>
              <a:t>Constancia de asistencia de los participantes.</a:t>
            </a: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32</a:t>
            </a:fld>
            <a:endParaRPr lang="es-MX"/>
          </a:p>
        </p:txBody>
      </p:sp>
      <p:grpSp>
        <p:nvGrpSpPr>
          <p:cNvPr id="12" name="Grupo 11"/>
          <p:cNvGrpSpPr/>
          <p:nvPr/>
        </p:nvGrpSpPr>
        <p:grpSpPr>
          <a:xfrm>
            <a:off x="2800406" y="905274"/>
            <a:ext cx="2343209" cy="742491"/>
            <a:chOff x="2399689" y="-61375"/>
            <a:chExt cx="4867529" cy="1390112"/>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99689" y="0"/>
              <a:ext cx="668064" cy="971550"/>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2893" y="614362"/>
              <a:ext cx="4124325" cy="714375"/>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0458" y="-61375"/>
              <a:ext cx="3181350" cy="781050"/>
            </a:xfrm>
            <a:prstGeom prst="rect">
              <a:avLst/>
            </a:prstGeom>
          </p:spPr>
        </p:pic>
      </p:grpSp>
      <p:pic>
        <p:nvPicPr>
          <p:cNvPr id="13" name="Imagen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6336" y="1619682"/>
            <a:ext cx="2341932" cy="1561288"/>
          </a:xfrm>
          <a:prstGeom prst="rect">
            <a:avLst/>
          </a:prstGeom>
        </p:spPr>
      </p:pic>
    </p:spTree>
    <p:extLst>
      <p:ext uri="{BB962C8B-B14F-4D97-AF65-F5344CB8AC3E}">
        <p14:creationId xmlns:p14="http://schemas.microsoft.com/office/powerpoint/2010/main" val="3318150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245" y="898475"/>
            <a:ext cx="2178709" cy="386901"/>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Difusión de Reglas de Operación del PROFIS 2016</a:t>
            </a:r>
          </a:p>
        </p:txBody>
      </p:sp>
      <p:sp>
        <p:nvSpPr>
          <p:cNvPr id="4" name="Marcador de contenido 3"/>
          <p:cNvSpPr>
            <a:spLocks noGrp="1"/>
          </p:cNvSpPr>
          <p:nvPr>
            <p:ph idx="1"/>
          </p:nvPr>
        </p:nvSpPr>
        <p:spPr>
          <a:xfrm>
            <a:off x="213630" y="1393434"/>
            <a:ext cx="2217759" cy="2039109"/>
          </a:xfrm>
        </p:spPr>
        <p:txBody>
          <a:bodyPr/>
          <a:lstStyle/>
          <a:p>
            <a:pPr marL="0" indent="0" algn="just">
              <a:buNone/>
            </a:pPr>
            <a:r>
              <a:rPr lang="es-MX" sz="718" b="1" dirty="0">
                <a:solidFill>
                  <a:schemeClr val="accent2"/>
                </a:solidFill>
                <a:latin typeface="Trajan Pro" panose="02020502050506020301" pitchFamily="18" charset="0"/>
              </a:rPr>
              <a:t>Datos Generales</a:t>
            </a:r>
          </a:p>
          <a:p>
            <a:pPr marL="0" indent="0" algn="just">
              <a:spcBef>
                <a:spcPts val="0"/>
              </a:spcBef>
              <a:buNone/>
            </a:pPr>
            <a:r>
              <a:rPr lang="es-MX" sz="957" dirty="0">
                <a:latin typeface="Candara" panose="020E0502030303020204" pitchFamily="34" charset="0"/>
              </a:rPr>
              <a:t>4 de abril de 2016</a:t>
            </a:r>
          </a:p>
          <a:p>
            <a:pPr marL="0" indent="0" algn="just">
              <a:spcBef>
                <a:spcPts val="0"/>
              </a:spcBef>
              <a:buNone/>
            </a:pPr>
            <a:r>
              <a:rPr lang="es-MX" sz="957" dirty="0">
                <a:latin typeface="Candara" panose="020E0502030303020204" pitchFamily="34" charset="0"/>
              </a:rPr>
              <a:t>Titulares de las EFSL</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Aspectos relevantes</a:t>
            </a:r>
          </a:p>
          <a:p>
            <a:pPr marL="0" indent="0" algn="just">
              <a:buNone/>
            </a:pPr>
            <a:r>
              <a:rPr lang="es-MX" sz="838" dirty="0">
                <a:latin typeface="Candara" panose="020E0502030303020204" pitchFamily="34" charset="0"/>
              </a:rPr>
              <a:t>Se notificó la publicación, en el Diario Oficial de la Federación, Segunda Sección, de fecha 31 de marzo de 2016, las Reglas de Operación del Programa para la Fiscalización de Gasto Federalizado en el Ejercicio 2016”. </a:t>
            </a: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33</a:t>
            </a:fld>
            <a:endParaRPr lang="es-MX"/>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0234" y="788132"/>
            <a:ext cx="2042665" cy="2644413"/>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62898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 y="1120596"/>
            <a:ext cx="5471583" cy="2983093"/>
          </a:xfrm>
          <a:prstGeom prst="rect">
            <a:avLst/>
          </a:prstGeom>
        </p:spPr>
      </p:pic>
      <p:sp>
        <p:nvSpPr>
          <p:cNvPr id="9" name="CuadroTexto 8"/>
          <p:cNvSpPr txBox="1"/>
          <p:nvPr/>
        </p:nvSpPr>
        <p:spPr>
          <a:xfrm>
            <a:off x="1980947" y="3691753"/>
            <a:ext cx="1510216" cy="239617"/>
          </a:xfrm>
          <a:prstGeom prst="rect">
            <a:avLst/>
          </a:prstGeom>
          <a:noFill/>
        </p:spPr>
        <p:txBody>
          <a:bodyPr wrap="square" rtlCol="0">
            <a:spAutoFit/>
          </a:bodyPr>
          <a:lstStyle/>
          <a:p>
            <a:pPr algn="ctr"/>
            <a:r>
              <a:rPr lang="es-MX" sz="957" dirty="0">
                <a:solidFill>
                  <a:schemeClr val="bg1">
                    <a:lumMod val="85000"/>
                  </a:schemeClr>
                </a:solidFill>
                <a:latin typeface="+mj-lt"/>
              </a:rPr>
              <a:t>Mayo de 2016</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730" y="1806636"/>
            <a:ext cx="4322925" cy="1032395"/>
          </a:xfrm>
          <a:prstGeom prst="rect">
            <a:avLst/>
          </a:prstGeom>
        </p:spPr>
      </p:pic>
    </p:spTree>
    <p:extLst>
      <p:ext uri="{BB962C8B-B14F-4D97-AF65-F5344CB8AC3E}">
        <p14:creationId xmlns:p14="http://schemas.microsoft.com/office/powerpoint/2010/main" val="390456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78640" y="1760683"/>
            <a:ext cx="2355857" cy="1554872"/>
          </a:xfrm>
        </p:spPr>
        <p:txBody>
          <a:bodyPr>
            <a:normAutofit lnSpcReduction="10000"/>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26 de febrero de 2015</a:t>
            </a:r>
          </a:p>
          <a:p>
            <a:pPr marL="0" indent="0">
              <a:spcBef>
                <a:spcPts val="0"/>
              </a:spcBef>
              <a:buNone/>
            </a:pPr>
            <a:r>
              <a:rPr lang="es-MX" sz="718" dirty="0">
                <a:latin typeface="Candara" panose="020E0502030303020204" pitchFamily="34" charset="0"/>
              </a:rPr>
              <a:t>Monterrey, Nuevo León</a:t>
            </a:r>
          </a:p>
          <a:p>
            <a:pPr marL="0" indent="0">
              <a:spcBef>
                <a:spcPts val="0"/>
              </a:spcBef>
              <a:buNone/>
            </a:pPr>
            <a:r>
              <a:rPr lang="es-MX" sz="718" dirty="0">
                <a:latin typeface="Candara" panose="020E0502030303020204" pitchFamily="34" charset="0"/>
              </a:rPr>
              <a:t>8 EFSL: Baja California, Baja California Sur, Chihuahua, </a:t>
            </a:r>
          </a:p>
          <a:p>
            <a:pPr marL="0" indent="0">
              <a:spcBef>
                <a:spcPts val="0"/>
              </a:spcBef>
              <a:buNone/>
            </a:pPr>
            <a:r>
              <a:rPr lang="es-MX" sz="718" dirty="0">
                <a:latin typeface="Candara" panose="020E0502030303020204" pitchFamily="34" charset="0"/>
              </a:rPr>
              <a:t>Coahuila, Durango, Nuevo León, Sonora y Sinaloa.</a:t>
            </a:r>
          </a:p>
          <a:p>
            <a:pPr marL="0" indent="0" algn="just">
              <a:buNone/>
            </a:pPr>
            <a:endParaRPr lang="es-MX" sz="957" dirty="0"/>
          </a:p>
          <a:p>
            <a:pPr marL="0" indent="0" algn="just">
              <a:buNone/>
            </a:pPr>
            <a:endParaRPr lang="es-MX" sz="957" dirty="0">
              <a:solidFill>
                <a:schemeClr val="accent2"/>
              </a:solidFill>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participó activamente en la 2da Reunión Anual Ordinaria del Grupo Regional Uno de la ASOFIS .</a:t>
            </a:r>
          </a:p>
          <a:p>
            <a:pPr marL="0" indent="0" algn="just">
              <a:buNone/>
            </a:pPr>
            <a:endParaRPr lang="es-MX" sz="838" dirty="0">
              <a:latin typeface="Candara" panose="020E0502030303020204" pitchFamily="34" charset="0"/>
            </a:endParaRPr>
          </a:p>
          <a:p>
            <a:pPr marL="0" indent="0" algn="just">
              <a:buNone/>
            </a:pPr>
            <a:endParaRPr lang="es-MX" sz="838" dirty="0"/>
          </a:p>
          <a:p>
            <a:pPr marL="0" indent="0" algn="just">
              <a:buNone/>
            </a:pPr>
            <a:endParaRPr lang="es-MX" sz="838" dirty="0"/>
          </a:p>
          <a:p>
            <a:pPr marL="0" indent="0" algn="just">
              <a:buNone/>
            </a:pPr>
            <a:endParaRPr lang="es-MX" sz="957" dirty="0"/>
          </a:p>
          <a:p>
            <a:pPr marL="0" indent="0" algn="just">
              <a:buNone/>
            </a:pPr>
            <a:endParaRPr lang="es-MX" sz="957" dirty="0"/>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4</a:t>
            </a:fld>
            <a:endParaRPr lang="es-MX"/>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4341" y="962600"/>
            <a:ext cx="2974449" cy="2233986"/>
          </a:xfrm>
          <a:prstGeom prst="rect">
            <a:avLst/>
          </a:prstGeom>
        </p:spPr>
      </p:pic>
      <p:sp>
        <p:nvSpPr>
          <p:cNvPr id="2" name="CuadroTexto 1"/>
          <p:cNvSpPr txBox="1"/>
          <p:nvPr/>
        </p:nvSpPr>
        <p:spPr>
          <a:xfrm>
            <a:off x="78642" y="962599"/>
            <a:ext cx="2203595" cy="386901"/>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2da Reunión Anual Ordinaria del Grupo Regional Uno de la ASOFIS</a:t>
            </a:r>
          </a:p>
        </p:txBody>
      </p:sp>
    </p:spTree>
    <p:extLst>
      <p:ext uri="{BB962C8B-B14F-4D97-AF65-F5344CB8AC3E}">
        <p14:creationId xmlns:p14="http://schemas.microsoft.com/office/powerpoint/2010/main" val="215139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55346" y="1507025"/>
            <a:ext cx="2226302" cy="2039109"/>
          </a:xfrm>
        </p:spPr>
        <p:txBody>
          <a:bodyPr>
            <a:normAutofit lnSpcReduction="10000"/>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25 al 27 de marzo de 2015</a:t>
            </a:r>
          </a:p>
          <a:p>
            <a:pPr marL="0" indent="0">
              <a:spcBef>
                <a:spcPts val="0"/>
              </a:spcBef>
              <a:buNone/>
            </a:pPr>
            <a:r>
              <a:rPr lang="es-MX" sz="718" dirty="0">
                <a:latin typeface="Candara" panose="020E0502030303020204" pitchFamily="34" charset="0"/>
              </a:rPr>
              <a:t>Tijuana, Baja California</a:t>
            </a:r>
          </a:p>
          <a:p>
            <a:pPr marL="0" indent="0">
              <a:spcBef>
                <a:spcPts val="0"/>
              </a:spcBef>
              <a:buNone/>
            </a:pPr>
            <a:r>
              <a:rPr lang="es-MX" sz="718" dirty="0">
                <a:latin typeface="Candara" panose="020E0502030303020204" pitchFamily="34" charset="0"/>
              </a:rPr>
              <a:t>ASF y 32 EFSL </a:t>
            </a:r>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presentó el Informe de Actividades de la Vicepresidencia de Asuntos Jurídicos y con ello se dio cumplimiento a la presentación del documento “Diferencias entre la normatividad de las Entidades de Fiscalización Superior Locales y la norma federal - requisitos mínimos que deben cumplir”. Además se propuso a los miembros de la ASOFIS la adopción de un protocolo de seguridad para los auditores que salen a campo.</a:t>
            </a: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3" name="Marcador de número de diapositiva 2"/>
          <p:cNvSpPr>
            <a:spLocks noGrp="1"/>
          </p:cNvSpPr>
          <p:nvPr>
            <p:ph type="sldNum" sz="quarter" idx="12"/>
          </p:nvPr>
        </p:nvSpPr>
        <p:spPr/>
        <p:txBody>
          <a:bodyPr/>
          <a:lstStyle/>
          <a:p>
            <a:fld id="{11B88586-1EC9-4E65-B4C6-4F6B30DD39FA}" type="slidenum">
              <a:rPr lang="es-MX" smtClean="0"/>
              <a:pPr/>
              <a:t>5</a:t>
            </a:fld>
            <a:endParaRPr lang="es-MX"/>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7907" y="831057"/>
            <a:ext cx="2953942" cy="2715079"/>
          </a:xfrm>
          <a:prstGeom prst="rect">
            <a:avLst/>
          </a:prstGeom>
        </p:spPr>
      </p:pic>
      <p:sp>
        <p:nvSpPr>
          <p:cNvPr id="2" name="CuadroTexto 1"/>
          <p:cNvSpPr txBox="1"/>
          <p:nvPr/>
        </p:nvSpPr>
        <p:spPr>
          <a:xfrm>
            <a:off x="155346" y="831057"/>
            <a:ext cx="2148075" cy="534185"/>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XVIII Asamblea General Ordinaria de ASOFIS Y LXXXVII Reunión del Consejo Directivo y a la</a:t>
            </a:r>
          </a:p>
        </p:txBody>
      </p:sp>
    </p:spTree>
    <p:extLst>
      <p:ext uri="{BB962C8B-B14F-4D97-AF65-F5344CB8AC3E}">
        <p14:creationId xmlns:p14="http://schemas.microsoft.com/office/powerpoint/2010/main" val="264962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63865" y="1479516"/>
            <a:ext cx="2188997" cy="2039109"/>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spcBef>
                <a:spcPts val="0"/>
              </a:spcBef>
              <a:buNone/>
            </a:pPr>
            <a:r>
              <a:rPr lang="es-MX" sz="718" dirty="0">
                <a:latin typeface="Candara" panose="020E0502030303020204" pitchFamily="34" charset="0"/>
              </a:rPr>
              <a:t>24 de abril de 2015</a:t>
            </a:r>
          </a:p>
          <a:p>
            <a:pPr marL="0" indent="0">
              <a:spcBef>
                <a:spcPts val="0"/>
              </a:spcBef>
              <a:buNone/>
            </a:pPr>
            <a:r>
              <a:rPr lang="es-MX" sz="718" dirty="0">
                <a:latin typeface="Candara" panose="020E0502030303020204" pitchFamily="34" charset="0"/>
              </a:rPr>
              <a:t>Ciudad de México</a:t>
            </a:r>
          </a:p>
          <a:p>
            <a:pPr marL="0" indent="0">
              <a:spcBef>
                <a:spcPts val="0"/>
              </a:spcBef>
              <a:buNone/>
            </a:pPr>
            <a:r>
              <a:rPr lang="es-MX" sz="718" dirty="0">
                <a:latin typeface="Candara" panose="020E0502030303020204" pitchFamily="34" charset="0"/>
              </a:rPr>
              <a:t>Titulares de las Entidades de Fiscalización Superior y titulares de las unidades jurídicas de las EFSL.</a:t>
            </a:r>
          </a:p>
          <a:p>
            <a:pPr marL="0" indent="0" algn="just">
              <a:buNone/>
            </a:pPr>
            <a:endParaRPr lang="es-MX" sz="957" dirty="0"/>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El II Coloquio con Enfoque Jurídico fue convocado por la Vicepresidencia de Asuntos Jurídicos de la ASOFIS A.C., en coordinación con la Presidencia de la ASOFIS y la Auditoría Superior de la Federación.</a:t>
            </a: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8" name="Marcador de número de diapositiva 7"/>
          <p:cNvSpPr>
            <a:spLocks noGrp="1"/>
          </p:cNvSpPr>
          <p:nvPr>
            <p:ph type="sldNum" sz="quarter" idx="12"/>
          </p:nvPr>
        </p:nvSpPr>
        <p:spPr/>
        <p:txBody>
          <a:bodyPr/>
          <a:lstStyle/>
          <a:p>
            <a:fld id="{11B88586-1EC9-4E65-B4C6-4F6B30DD39FA}" type="slidenum">
              <a:rPr lang="es-MX" smtClean="0"/>
              <a:pPr/>
              <a:t>6</a:t>
            </a:fld>
            <a:endParaRPr lang="es-MX"/>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3309" y="957527"/>
            <a:ext cx="2928540" cy="2328372"/>
          </a:xfrm>
          <a:prstGeom prst="rect">
            <a:avLst/>
          </a:prstGeom>
        </p:spPr>
      </p:pic>
      <p:sp>
        <p:nvSpPr>
          <p:cNvPr id="2" name="CuadroTexto 1"/>
          <p:cNvSpPr txBox="1"/>
          <p:nvPr/>
        </p:nvSpPr>
        <p:spPr>
          <a:xfrm>
            <a:off x="155345" y="957527"/>
            <a:ext cx="2188997"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II Coloquio con Enfoque Jurídico</a:t>
            </a:r>
          </a:p>
        </p:txBody>
      </p:sp>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8319" y="116090"/>
            <a:ext cx="1034185" cy="620073"/>
          </a:xfrm>
          <a:prstGeom prst="rect">
            <a:avLst/>
          </a:prstGeom>
        </p:spPr>
      </p:pic>
    </p:spTree>
    <p:extLst>
      <p:ext uri="{BB962C8B-B14F-4D97-AF65-F5344CB8AC3E}">
        <p14:creationId xmlns:p14="http://schemas.microsoft.com/office/powerpoint/2010/main" val="3056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84304" y="768616"/>
            <a:ext cx="2281111" cy="376000"/>
          </a:xfrm>
          <a:prstGeom prst="rect">
            <a:avLst/>
          </a:prstGeom>
          <a:solidFill>
            <a:schemeClr val="accent2"/>
          </a:solidFill>
        </p:spPr>
        <p:txBody>
          <a:bodyPr wrap="square" rtlCol="0">
            <a:spAutoFit/>
          </a:bodyPr>
          <a:lstStyle/>
          <a:p>
            <a:pPr algn="r" defTabSz="410323">
              <a:spcBef>
                <a:spcPct val="20000"/>
              </a:spcBef>
            </a:pPr>
            <a:r>
              <a:rPr lang="es-MX" sz="838" b="1" dirty="0">
                <a:solidFill>
                  <a:schemeClr val="bg1">
                    <a:lumMod val="95000"/>
                  </a:schemeClr>
                </a:solidFill>
                <a:latin typeface="Trajan Pro" panose="02020502050506020301" pitchFamily="18" charset="0"/>
              </a:rPr>
              <a:t>II Coloquio con Enfoque Jurídico</a:t>
            </a:r>
          </a:p>
          <a:p>
            <a:pPr algn="r" defTabSz="410323">
              <a:spcBef>
                <a:spcPct val="20000"/>
              </a:spcBef>
            </a:pPr>
            <a:r>
              <a:rPr lang="es-MX" sz="838" b="1" dirty="0">
                <a:solidFill>
                  <a:schemeClr val="bg1">
                    <a:lumMod val="95000"/>
                  </a:schemeClr>
                </a:solidFill>
                <a:latin typeface="Trajan Pro" panose="02020502050506020301" pitchFamily="18" charset="0"/>
              </a:rPr>
              <a:t>24 de abril de 2015</a:t>
            </a:r>
          </a:p>
        </p:txBody>
      </p:sp>
      <p:sp>
        <p:nvSpPr>
          <p:cNvPr id="5" name="Marcador de número de diapositiva 4"/>
          <p:cNvSpPr>
            <a:spLocks noGrp="1"/>
          </p:cNvSpPr>
          <p:nvPr>
            <p:ph type="sldNum" sz="quarter" idx="12"/>
          </p:nvPr>
        </p:nvSpPr>
        <p:spPr/>
        <p:txBody>
          <a:bodyPr/>
          <a:lstStyle/>
          <a:p>
            <a:fld id="{11B88586-1EC9-4E65-B4C6-4F6B30DD39FA}" type="slidenum">
              <a:rPr lang="es-MX" smtClean="0"/>
              <a:pPr/>
              <a:t>7</a:t>
            </a:fld>
            <a:endParaRPr lang="es-MX"/>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8319" y="116090"/>
            <a:ext cx="1034185" cy="620073"/>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165" y="2764961"/>
            <a:ext cx="3846490" cy="1038552"/>
          </a:xfrm>
          <a:prstGeom prst="rect">
            <a:avLst/>
          </a:prstGeom>
        </p:spPr>
      </p:pic>
      <p:sp>
        <p:nvSpPr>
          <p:cNvPr id="8" name="Marcador de contenido 3"/>
          <p:cNvSpPr txBox="1">
            <a:spLocks/>
          </p:cNvSpPr>
          <p:nvPr/>
        </p:nvSpPr>
        <p:spPr>
          <a:xfrm>
            <a:off x="107414" y="1110310"/>
            <a:ext cx="5175992" cy="1672182"/>
          </a:xfrm>
          <a:prstGeom prst="rect">
            <a:avLst/>
          </a:prstGeom>
        </p:spPr>
        <p:txBody>
          <a:bodyPr lIns="54707" tIns="27354" rIns="54707" bIns="27354" numCol="2" spcCol="144000"/>
          <a:lstStyle>
            <a:lvl1pPr marL="257138" indent="-257138" algn="l" defTabSz="6857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32" indent="-214282" algn="l" defTabSz="6857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26" indent="-171425" algn="l" defTabSz="6857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75"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2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67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2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77"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26" indent="-171425" algn="l" defTabSz="6857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buClr>
                <a:schemeClr val="accent2"/>
              </a:buClr>
              <a:buNone/>
            </a:pPr>
            <a:r>
              <a:rPr lang="es-MX" sz="718" dirty="0">
                <a:latin typeface="Candara" panose="020E0502030303020204" pitchFamily="34" charset="0"/>
              </a:rPr>
              <a:t>Al finalizar el Coloquio, se acordó proponer a la Asamblea de la ASOFIS que el “Coloquio con Enfoque Jurídico”, se siga llevando a cabo de manera periódica; el establecer una red o grupo de trabajo integrado por los titulares de las áreas jurídicas que, con el fin de que de manera conjunta, sea elaborado un mapa de riesgos y retos respecto a la implementación del Sistema Nacional Anticorrupción a nivel nacional.</a:t>
            </a:r>
          </a:p>
          <a:p>
            <a:pPr marL="0" indent="0" algn="just">
              <a:buClr>
                <a:schemeClr val="accent2"/>
              </a:buClr>
              <a:buNone/>
            </a:pPr>
            <a:r>
              <a:rPr lang="es-MX" sz="718" dirty="0">
                <a:latin typeface="Candara" panose="020E0502030303020204" pitchFamily="34" charset="0"/>
              </a:rPr>
              <a:t>En cuanto al tema la “Independencia de las Entidades de Fiscalización Superior Locales”, se destacó la definición de los conceptos de independencia y autonomía, la referencia principal la debe constituir las normas profesionales del Sistema Nacional de Fiscalización; y en lo que toca al tema de “Autonomía Presupuestal”, se acordó que es necesario continuar explorando los esquemas que sean más adecuados, y que eventualmente pudieran constituirse como la base de una posición unificada de los miembros de la ASOFIS.</a:t>
            </a:r>
          </a:p>
          <a:p>
            <a:pPr marL="0" indent="0" algn="just">
              <a:buClr>
                <a:schemeClr val="accent2"/>
              </a:buClr>
              <a:buNone/>
            </a:pPr>
            <a:r>
              <a:rPr lang="es-MX" sz="718" dirty="0">
                <a:latin typeface="Candara" panose="020E0502030303020204" pitchFamily="34" charset="0"/>
              </a:rPr>
              <a:t>Asimismo, se acordó que los Titulares de las Entidades de Fiscalización Superior Locales enviarán cuando así lo requieran las circunstancias, un comunicado oficial al Auditor Superior de la Federación indicando las disposiciones legales locales que complican la realización de auditorías coordinadas.</a:t>
            </a:r>
          </a:p>
          <a:p>
            <a:pPr marL="0" indent="0" algn="just">
              <a:buClr>
                <a:schemeClr val="accent2"/>
              </a:buClr>
              <a:buNone/>
            </a:pPr>
            <a:r>
              <a:rPr lang="es-ES" sz="718" dirty="0">
                <a:latin typeface="Candara" panose="020E0502030303020204" pitchFamily="34" charset="0"/>
              </a:rPr>
              <a:t>Por último, se manifestó el compromiso de l</a:t>
            </a:r>
            <a:r>
              <a:rPr lang="es-MX" sz="718" dirty="0">
                <a:latin typeface="Candara" panose="020E0502030303020204" pitchFamily="34" charset="0"/>
              </a:rPr>
              <a:t>a Auditoría Superior de la Federación mantendrá comunicación directa con las Entidades Fiscalizadoras Superiores Locales respecto a los temas “Gestión de los Pliegos de Observaciones derivadas de las Auditorías Solicitadas de la Cuenta Pública 2013 y de las Auditorías Coordinadas Cuenta Pública 2014”.</a:t>
            </a:r>
          </a:p>
          <a:p>
            <a:pPr marL="273588" indent="-273588" algn="just">
              <a:buClr>
                <a:schemeClr val="accent2"/>
              </a:buClr>
              <a:buFont typeface="+mj-lt"/>
              <a:buAutoNum type="arabicPeriod"/>
            </a:pPr>
            <a:endParaRPr lang="es-MX" sz="838" dirty="0">
              <a:latin typeface="Candara" panose="020E0502030303020204" pitchFamily="34" charset="0"/>
            </a:endParaRPr>
          </a:p>
        </p:txBody>
      </p:sp>
      <p:sp>
        <p:nvSpPr>
          <p:cNvPr id="11" name="Rectángulo 10"/>
          <p:cNvSpPr/>
          <p:nvPr/>
        </p:nvSpPr>
        <p:spPr>
          <a:xfrm>
            <a:off x="406595" y="836172"/>
            <a:ext cx="630301" cy="191463"/>
          </a:xfrm>
          <a:prstGeom prst="rect">
            <a:avLst/>
          </a:prstGeom>
        </p:spPr>
        <p:txBody>
          <a:bodyPr wrap="none">
            <a:spAutoFit/>
          </a:bodyPr>
          <a:lstStyle/>
          <a:p>
            <a:pPr algn="just"/>
            <a:r>
              <a:rPr lang="es-MX" sz="644" b="1" dirty="0">
                <a:solidFill>
                  <a:schemeClr val="accent2"/>
                </a:solidFill>
                <a:latin typeface="Trajan Pro" panose="02020502050506020301" pitchFamily="18" charset="0"/>
              </a:rPr>
              <a:t>Conclusiones</a:t>
            </a:r>
          </a:p>
        </p:txBody>
      </p:sp>
    </p:spTree>
    <p:extLst>
      <p:ext uri="{BB962C8B-B14F-4D97-AF65-F5344CB8AC3E}">
        <p14:creationId xmlns:p14="http://schemas.microsoft.com/office/powerpoint/2010/main" val="123346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3122" y="984942"/>
            <a:ext cx="2113097" cy="386901"/>
          </a:xfrm>
          <a:prstGeom prst="rect">
            <a:avLst/>
          </a:prstGeom>
          <a:solidFill>
            <a:schemeClr val="accent2"/>
          </a:solidFill>
        </p:spPr>
        <p:txBody>
          <a:bodyPr wrap="square" rtlCol="0">
            <a:spAutoFit/>
          </a:bodyPr>
          <a:lstStyle/>
          <a:p>
            <a:pPr defTabSz="410323">
              <a:spcBef>
                <a:spcPct val="20000"/>
              </a:spcBef>
            </a:pPr>
            <a:r>
              <a:rPr lang="es-MX" sz="957" b="1" dirty="0">
                <a:solidFill>
                  <a:schemeClr val="bg1">
                    <a:lumMod val="95000"/>
                  </a:schemeClr>
                </a:solidFill>
                <a:latin typeface="Trajan Pro" panose="02020502050506020301" pitchFamily="18" charset="0"/>
              </a:rPr>
              <a:t>Memorias del II Coloquio con Enfoque Jurídico</a:t>
            </a:r>
          </a:p>
        </p:txBody>
      </p:sp>
      <p:sp>
        <p:nvSpPr>
          <p:cNvPr id="4" name="Marcador de contenido 3"/>
          <p:cNvSpPr>
            <a:spLocks noGrp="1"/>
          </p:cNvSpPr>
          <p:nvPr>
            <p:ph idx="1"/>
          </p:nvPr>
        </p:nvSpPr>
        <p:spPr>
          <a:xfrm>
            <a:off x="253120" y="1461693"/>
            <a:ext cx="2376604" cy="2288277"/>
          </a:xfrm>
        </p:spPr>
        <p:txBody>
          <a:bodyPr/>
          <a:lstStyle/>
          <a:p>
            <a:pPr marL="0" indent="0" algn="just">
              <a:buNone/>
            </a:pPr>
            <a:r>
              <a:rPr lang="es-MX" sz="718" b="1" dirty="0">
                <a:solidFill>
                  <a:schemeClr val="accent2"/>
                </a:solidFill>
                <a:latin typeface="Trajan Pro" panose="02020502050506020301" pitchFamily="18" charset="0"/>
              </a:rPr>
              <a:t>Datos generales </a:t>
            </a:r>
          </a:p>
          <a:p>
            <a:pPr marL="0" indent="0" algn="just">
              <a:buNone/>
            </a:pPr>
            <a:r>
              <a:rPr lang="es-MX" sz="718" dirty="0">
                <a:latin typeface="Candara" panose="020E0502030303020204" pitchFamily="34" charset="0"/>
              </a:rPr>
              <a:t>12 de mayo de 2015</a:t>
            </a:r>
          </a:p>
          <a:p>
            <a:pPr marL="0" indent="0" algn="just">
              <a:buNone/>
            </a:pPr>
            <a:r>
              <a:rPr lang="es-MX" sz="718" dirty="0">
                <a:latin typeface="Candara" panose="020E0502030303020204" pitchFamily="34" charset="0"/>
              </a:rPr>
              <a:t>Titulares de las Entidades de Fiscalización Superior</a:t>
            </a:r>
          </a:p>
          <a:p>
            <a:pPr marL="0" indent="0" algn="just">
              <a:buNone/>
            </a:pPr>
            <a:endParaRPr lang="es-MX" sz="957" dirty="0"/>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enviaron las Memorias del II Coloquio con Enfoque Jurídico, con la siguiente información:</a:t>
            </a:r>
          </a:p>
          <a:p>
            <a:pPr marL="0" indent="0" algn="just">
              <a:buNone/>
            </a:pPr>
            <a:endParaRPr lang="es-MX" sz="838" dirty="0">
              <a:latin typeface="Candara" panose="020E0502030303020204" pitchFamily="34" charset="0"/>
            </a:endParaRPr>
          </a:p>
          <a:p>
            <a:pPr marL="205191" indent="-205191" algn="just">
              <a:spcBef>
                <a:spcPts val="0"/>
              </a:spcBef>
              <a:buClr>
                <a:schemeClr val="accent2"/>
              </a:buClr>
              <a:buFont typeface="+mj-lt"/>
              <a:buAutoNum type="arabicPeriod"/>
            </a:pPr>
            <a:r>
              <a:rPr lang="es-MX" sz="838" dirty="0">
                <a:latin typeface="Candara" panose="020E0502030303020204" pitchFamily="34" charset="0"/>
              </a:rPr>
              <a:t>Presentación de los Temas que fueron expuestos y discutidos;</a:t>
            </a:r>
          </a:p>
          <a:p>
            <a:pPr marL="205191" indent="-205191" algn="just">
              <a:spcBef>
                <a:spcPts val="0"/>
              </a:spcBef>
              <a:buClr>
                <a:schemeClr val="accent2"/>
              </a:buClr>
              <a:buFont typeface="+mj-lt"/>
              <a:buAutoNum type="arabicPeriod"/>
            </a:pPr>
            <a:r>
              <a:rPr lang="es-MX" sz="838" dirty="0">
                <a:latin typeface="Candara" panose="020E0502030303020204" pitchFamily="34" charset="0"/>
              </a:rPr>
              <a:t>Conclusiones;</a:t>
            </a:r>
          </a:p>
          <a:p>
            <a:pPr marL="205191" indent="-205191" algn="just">
              <a:spcBef>
                <a:spcPts val="0"/>
              </a:spcBef>
              <a:buClr>
                <a:schemeClr val="accent2"/>
              </a:buClr>
              <a:buFont typeface="+mj-lt"/>
              <a:buAutoNum type="arabicPeriod"/>
            </a:pPr>
            <a:r>
              <a:rPr lang="es-MX" sz="838" dirty="0">
                <a:latin typeface="Candara" panose="020E0502030303020204" pitchFamily="34" charset="0"/>
              </a:rPr>
              <a:t>Videograbación del Coloquio;</a:t>
            </a:r>
          </a:p>
          <a:p>
            <a:pPr marL="205191" indent="-205191" algn="just">
              <a:spcBef>
                <a:spcPts val="0"/>
              </a:spcBef>
              <a:buClr>
                <a:schemeClr val="accent2"/>
              </a:buClr>
              <a:buFont typeface="+mj-lt"/>
              <a:buAutoNum type="arabicPeriod"/>
            </a:pPr>
            <a:r>
              <a:rPr lang="es-MX" sz="838" dirty="0">
                <a:latin typeface="Candara" panose="020E0502030303020204" pitchFamily="34" charset="0"/>
              </a:rPr>
              <a:t>Memoria Fotográfica;</a:t>
            </a:r>
          </a:p>
          <a:p>
            <a:pPr marL="205191" indent="-205191" algn="just">
              <a:spcBef>
                <a:spcPts val="0"/>
              </a:spcBef>
              <a:buClr>
                <a:schemeClr val="accent2"/>
              </a:buClr>
              <a:buFont typeface="+mj-lt"/>
              <a:buAutoNum type="arabicPeriod"/>
            </a:pPr>
            <a:r>
              <a:rPr lang="es-MX" sz="838" dirty="0">
                <a:latin typeface="Candara" panose="020E0502030303020204" pitchFamily="34" charset="0"/>
              </a:rPr>
              <a:t>Constancia de asistencia de los participantes.</a:t>
            </a: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7" name="Marcador de número de diapositiva 6"/>
          <p:cNvSpPr>
            <a:spLocks noGrp="1"/>
          </p:cNvSpPr>
          <p:nvPr>
            <p:ph type="sldNum" sz="quarter" idx="12"/>
          </p:nvPr>
        </p:nvSpPr>
        <p:spPr/>
        <p:txBody>
          <a:bodyPr/>
          <a:lstStyle/>
          <a:p>
            <a:fld id="{11B88586-1EC9-4E65-B4C6-4F6B30DD39FA}" type="slidenum">
              <a:rPr lang="es-MX" smtClean="0"/>
              <a:pPr/>
              <a:t>8</a:t>
            </a:fld>
            <a:endParaRPr lang="es-MX"/>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56380" y="984940"/>
            <a:ext cx="2842124" cy="1889866"/>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8319" y="116090"/>
            <a:ext cx="1034185" cy="620073"/>
          </a:xfrm>
          <a:prstGeom prst="rect">
            <a:avLst/>
          </a:prstGeom>
        </p:spPr>
      </p:pic>
    </p:spTree>
    <p:extLst>
      <p:ext uri="{BB962C8B-B14F-4D97-AF65-F5344CB8AC3E}">
        <p14:creationId xmlns:p14="http://schemas.microsoft.com/office/powerpoint/2010/main" val="185323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53042" y="1094283"/>
            <a:ext cx="5126057" cy="1405236"/>
          </a:xfrm>
        </p:spPr>
        <p:txBody>
          <a:bodyPr/>
          <a:lstStyle/>
          <a:p>
            <a:pPr marL="0" indent="0" algn="just">
              <a:buNone/>
            </a:pPr>
            <a:r>
              <a:rPr lang="es-MX" sz="718" b="1" dirty="0">
                <a:solidFill>
                  <a:schemeClr val="accent2"/>
                </a:solidFill>
                <a:latin typeface="Trajan Pro" panose="02020502050506020301" pitchFamily="18" charset="0"/>
              </a:rPr>
              <a:t>Datos generales del evento</a:t>
            </a:r>
          </a:p>
          <a:p>
            <a:pPr marL="0" indent="0" algn="just">
              <a:buNone/>
            </a:pPr>
            <a:r>
              <a:rPr lang="es-MX" sz="718" dirty="0">
                <a:latin typeface="Candara" panose="020E0502030303020204" pitchFamily="34" charset="0"/>
              </a:rPr>
              <a:t>20 de mayo de 2015, Hermosillo, Sonora. 	</a:t>
            </a:r>
            <a:endParaRPr lang="es-MX" sz="718" b="1" dirty="0">
              <a:solidFill>
                <a:schemeClr val="accent2"/>
              </a:solidFill>
              <a:latin typeface="Trajan Pro" panose="02020502050506020301" pitchFamily="18" charset="0"/>
            </a:endParaRPr>
          </a:p>
          <a:p>
            <a:pPr marL="0" indent="0" algn="just">
              <a:buNone/>
            </a:pPr>
            <a:r>
              <a:rPr lang="es-MX" sz="718" dirty="0">
                <a:latin typeface="Candara" panose="020E0502030303020204" pitchFamily="34" charset="0"/>
              </a:rPr>
              <a:t>8 EFSL: Baja California, Baja California Sur, Chihuahua, Coahuila, Durango, Nuevo León, Sonora y Sinaloa.</a:t>
            </a:r>
          </a:p>
          <a:p>
            <a:pPr marL="0" indent="0" algn="just">
              <a:buNone/>
            </a:pPr>
            <a:endParaRPr lang="es-MX" sz="299" dirty="0">
              <a:latin typeface="Candara" panose="020E0502030303020204" pitchFamily="34" charset="0"/>
            </a:endParaRPr>
          </a:p>
          <a:p>
            <a:pPr marL="0" indent="0" algn="just">
              <a:buNone/>
            </a:pPr>
            <a:r>
              <a:rPr lang="es-MX" sz="1197" b="1" dirty="0">
                <a:solidFill>
                  <a:schemeClr val="accent2"/>
                </a:solidFill>
                <a:latin typeface="Trajan Pro" panose="02020502050506020301" pitchFamily="18" charset="0"/>
              </a:rPr>
              <a:t>Actividades Relevantes:</a:t>
            </a:r>
          </a:p>
          <a:p>
            <a:pPr marL="0" indent="0" algn="just">
              <a:buNone/>
            </a:pPr>
            <a:r>
              <a:rPr lang="es-MX" sz="838" dirty="0">
                <a:latin typeface="Candara" panose="020E0502030303020204" pitchFamily="34" charset="0"/>
              </a:rPr>
              <a:t>Se participó en la Reunión Extraordinaria del Grupo Regional Uno de la ASOFIS, donde se analizó y discutió el impacto  en las Entidades de Fiscalización Superior Locales de la reforma constitucional en materia de disciplina presupuestaria de las Entidades Federativas y Municipios.</a:t>
            </a: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latin typeface="Candara" panose="020E0502030303020204" pitchFamily="34" charset="0"/>
            </a:endParaRPr>
          </a:p>
          <a:p>
            <a:pPr marL="0" indent="0" algn="just">
              <a:buNone/>
            </a:pPr>
            <a:endParaRPr lang="es-MX" sz="957" dirty="0"/>
          </a:p>
          <a:p>
            <a:pPr marL="0" indent="0" algn="just">
              <a:buNone/>
            </a:pPr>
            <a:endParaRPr lang="es-MX" sz="957" dirty="0"/>
          </a:p>
          <a:p>
            <a:pPr marL="0" indent="0" algn="just">
              <a:buNone/>
            </a:pPr>
            <a:endParaRPr lang="es-MX" sz="957" dirty="0"/>
          </a:p>
          <a:p>
            <a:pPr marL="0" indent="0" algn="just">
              <a:buNone/>
            </a:pPr>
            <a:endParaRPr lang="es-MX" sz="957" dirty="0"/>
          </a:p>
        </p:txBody>
      </p:sp>
      <p:sp>
        <p:nvSpPr>
          <p:cNvPr id="3" name="Marcador de número de diapositiva 2"/>
          <p:cNvSpPr>
            <a:spLocks noGrp="1"/>
          </p:cNvSpPr>
          <p:nvPr>
            <p:ph type="sldNum" sz="quarter" idx="12"/>
          </p:nvPr>
        </p:nvSpPr>
        <p:spPr/>
        <p:txBody>
          <a:bodyPr/>
          <a:lstStyle/>
          <a:p>
            <a:fld id="{11B88586-1EC9-4E65-B4C6-4F6B30DD39FA}" type="slidenum">
              <a:rPr lang="es-MX" smtClean="0"/>
              <a:pPr/>
              <a:t>9</a:t>
            </a:fld>
            <a:endParaRPr lang="es-MX"/>
          </a:p>
        </p:txBody>
      </p:sp>
      <p:sp>
        <p:nvSpPr>
          <p:cNvPr id="2" name="CuadroTexto 1"/>
          <p:cNvSpPr txBox="1"/>
          <p:nvPr/>
        </p:nvSpPr>
        <p:spPr>
          <a:xfrm>
            <a:off x="153041" y="794580"/>
            <a:ext cx="5182017" cy="191463"/>
          </a:xfrm>
          <a:prstGeom prst="rect">
            <a:avLst/>
          </a:prstGeom>
          <a:solidFill>
            <a:schemeClr val="accent2"/>
          </a:solidFill>
        </p:spPr>
        <p:txBody>
          <a:bodyPr wrap="square" rtlCol="0">
            <a:spAutoFit/>
          </a:bodyPr>
          <a:lstStyle/>
          <a:p>
            <a:pPr defTabSz="410323">
              <a:spcBef>
                <a:spcPct val="20000"/>
              </a:spcBef>
            </a:pPr>
            <a:r>
              <a:rPr lang="es-MX" sz="644" b="1" dirty="0">
                <a:solidFill>
                  <a:schemeClr val="bg1">
                    <a:lumMod val="95000"/>
                  </a:schemeClr>
                </a:solidFill>
                <a:latin typeface="Trajan Pro" panose="02020502050506020301" pitchFamily="18" charset="0"/>
              </a:rPr>
              <a:t>Reunión Extraordinaria del Grupo Regional Uno de la ASOFIS</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555" y="2294787"/>
            <a:ext cx="4621879" cy="1332289"/>
          </a:xfrm>
          <a:prstGeom prst="rect">
            <a:avLst/>
          </a:prstGeom>
        </p:spPr>
      </p:pic>
    </p:spTree>
    <p:extLst>
      <p:ext uri="{BB962C8B-B14F-4D97-AF65-F5344CB8AC3E}">
        <p14:creationId xmlns:p14="http://schemas.microsoft.com/office/powerpoint/2010/main" val="343693509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4080</TotalTime>
  <Words>2734</Words>
  <Application>Microsoft Office PowerPoint</Application>
  <PresentationFormat>Personalizado</PresentationFormat>
  <Paragraphs>456</Paragraphs>
  <Slides>34</Slides>
  <Notes>33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Arial</vt:lpstr>
      <vt:lpstr>Calibri</vt:lpstr>
      <vt:lpstr>Calibri Light</vt:lpstr>
      <vt:lpstr>Candara</vt:lpstr>
      <vt:lpstr>Eras Demi ITC</vt:lpstr>
      <vt:lpstr>Trajan Pro</vt:lpstr>
      <vt:lpstr>Wingdings 2</vt:lpstr>
      <vt:lpstr>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Armando Moreno</dc:creator>
  <cp:lastModifiedBy>Paola Carvajal Gonzalez</cp:lastModifiedBy>
  <cp:revision>265</cp:revision>
  <cp:lastPrinted>2016-04-14T19:22:28Z</cp:lastPrinted>
  <dcterms:created xsi:type="dcterms:W3CDTF">2015-08-12T18:40:05Z</dcterms:created>
  <dcterms:modified xsi:type="dcterms:W3CDTF">2016-05-19T00:10:23Z</dcterms:modified>
</cp:coreProperties>
</file>