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handoutMasterIdLst>
    <p:handoutMasterId r:id="rId35"/>
  </p:handoutMasterIdLst>
  <p:sldIdLst>
    <p:sldId id="305" r:id="rId2"/>
    <p:sldId id="286" r:id="rId3"/>
    <p:sldId id="259" r:id="rId4"/>
    <p:sldId id="287" r:id="rId5"/>
    <p:sldId id="272" r:id="rId6"/>
    <p:sldId id="257" r:id="rId7"/>
    <p:sldId id="283" r:id="rId8"/>
    <p:sldId id="279" r:id="rId9"/>
    <p:sldId id="293" r:id="rId10"/>
    <p:sldId id="288" r:id="rId11"/>
    <p:sldId id="294" r:id="rId12"/>
    <p:sldId id="268" r:id="rId13"/>
    <p:sldId id="269" r:id="rId14"/>
    <p:sldId id="270" r:id="rId15"/>
    <p:sldId id="271" r:id="rId16"/>
    <p:sldId id="260" r:id="rId17"/>
    <p:sldId id="296" r:id="rId18"/>
    <p:sldId id="297" r:id="rId19"/>
    <p:sldId id="304" r:id="rId20"/>
    <p:sldId id="298" r:id="rId21"/>
    <p:sldId id="300" r:id="rId22"/>
    <p:sldId id="301" r:id="rId23"/>
    <p:sldId id="262" r:id="rId24"/>
    <p:sldId id="299" r:id="rId25"/>
    <p:sldId id="265" r:id="rId26"/>
    <p:sldId id="302" r:id="rId27"/>
    <p:sldId id="291" r:id="rId28"/>
    <p:sldId id="273" r:id="rId29"/>
    <p:sldId id="264" r:id="rId30"/>
    <p:sldId id="284" r:id="rId31"/>
    <p:sldId id="285" r:id="rId32"/>
    <p:sldId id="303" r:id="rId33"/>
  </p:sldIdLst>
  <p:sldSz cx="6096000" cy="3429000"/>
  <p:notesSz cx="7077075" cy="9363075"/>
  <p:defaultTextStyle>
    <a:defPPr>
      <a:defRPr lang="es-MX"/>
    </a:defPPr>
    <a:lvl1pPr marL="0" algn="l" defTabSz="457200" rtl="0" eaLnBrk="1" latinLnBrk="0" hangingPunct="1">
      <a:defRPr sz="900" kern="1200">
        <a:solidFill>
          <a:schemeClr val="tx1"/>
        </a:solidFill>
        <a:latin typeface="+mn-lt"/>
        <a:ea typeface="+mn-ea"/>
        <a:cs typeface="+mn-cs"/>
      </a:defRPr>
    </a:lvl1pPr>
    <a:lvl2pPr marL="228600" algn="l" defTabSz="457200" rtl="0" eaLnBrk="1" latinLnBrk="0" hangingPunct="1">
      <a:defRPr sz="900" kern="1200">
        <a:solidFill>
          <a:schemeClr val="tx1"/>
        </a:solidFill>
        <a:latin typeface="+mn-lt"/>
        <a:ea typeface="+mn-ea"/>
        <a:cs typeface="+mn-cs"/>
      </a:defRPr>
    </a:lvl2pPr>
    <a:lvl3pPr marL="457200" algn="l" defTabSz="457200" rtl="0" eaLnBrk="1" latinLnBrk="0" hangingPunct="1">
      <a:defRPr sz="900" kern="1200">
        <a:solidFill>
          <a:schemeClr val="tx1"/>
        </a:solidFill>
        <a:latin typeface="+mn-lt"/>
        <a:ea typeface="+mn-ea"/>
        <a:cs typeface="+mn-cs"/>
      </a:defRPr>
    </a:lvl3pPr>
    <a:lvl4pPr marL="685800" algn="l" defTabSz="457200" rtl="0" eaLnBrk="1" latinLnBrk="0" hangingPunct="1">
      <a:defRPr sz="900" kern="1200">
        <a:solidFill>
          <a:schemeClr val="tx1"/>
        </a:solidFill>
        <a:latin typeface="+mn-lt"/>
        <a:ea typeface="+mn-ea"/>
        <a:cs typeface="+mn-cs"/>
      </a:defRPr>
    </a:lvl4pPr>
    <a:lvl5pPr marL="914400" algn="l" defTabSz="457200" rtl="0" eaLnBrk="1" latinLnBrk="0" hangingPunct="1">
      <a:defRPr sz="900" kern="1200">
        <a:solidFill>
          <a:schemeClr val="tx1"/>
        </a:solidFill>
        <a:latin typeface="+mn-lt"/>
        <a:ea typeface="+mn-ea"/>
        <a:cs typeface="+mn-cs"/>
      </a:defRPr>
    </a:lvl5pPr>
    <a:lvl6pPr marL="1143000" algn="l" defTabSz="457200" rtl="0" eaLnBrk="1" latinLnBrk="0" hangingPunct="1">
      <a:defRPr sz="900" kern="1200">
        <a:solidFill>
          <a:schemeClr val="tx1"/>
        </a:solidFill>
        <a:latin typeface="+mn-lt"/>
        <a:ea typeface="+mn-ea"/>
        <a:cs typeface="+mn-cs"/>
      </a:defRPr>
    </a:lvl6pPr>
    <a:lvl7pPr marL="1371600" algn="l" defTabSz="457200" rtl="0" eaLnBrk="1" latinLnBrk="0" hangingPunct="1">
      <a:defRPr sz="900" kern="1200">
        <a:solidFill>
          <a:schemeClr val="tx1"/>
        </a:solidFill>
        <a:latin typeface="+mn-lt"/>
        <a:ea typeface="+mn-ea"/>
        <a:cs typeface="+mn-cs"/>
      </a:defRPr>
    </a:lvl7pPr>
    <a:lvl8pPr marL="1600200" algn="l" defTabSz="457200" rtl="0" eaLnBrk="1" latinLnBrk="0" hangingPunct="1">
      <a:defRPr sz="900" kern="1200">
        <a:solidFill>
          <a:schemeClr val="tx1"/>
        </a:solidFill>
        <a:latin typeface="+mn-lt"/>
        <a:ea typeface="+mn-ea"/>
        <a:cs typeface="+mn-cs"/>
      </a:defRPr>
    </a:lvl8pPr>
    <a:lvl9pPr marL="1828800" algn="l" defTabSz="457200" rtl="0" eaLnBrk="1" latinLnBrk="0" hangingPunct="1">
      <a:defRPr sz="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58" userDrawn="1">
          <p15:clr>
            <a:srgbClr val="A4A3A4"/>
          </p15:clr>
        </p15:guide>
        <p15:guide id="2" pos="19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E0CA"/>
    <a:srgbClr val="79A591"/>
    <a:srgbClr val="CC9900"/>
    <a:srgbClr val="DCF0E5"/>
    <a:srgbClr val="99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718" autoAdjust="0"/>
  </p:normalViewPr>
  <p:slideViewPr>
    <p:cSldViewPr snapToGrid="0" showGuides="1">
      <p:cViewPr varScale="1">
        <p:scale>
          <a:sx n="134" d="100"/>
          <a:sy n="134" d="100"/>
        </p:scale>
        <p:origin x="858" y="120"/>
      </p:cViewPr>
      <p:guideLst>
        <p:guide orient="horz" pos="1058"/>
        <p:guide pos="1909"/>
      </p:guideLst>
    </p:cSldViewPr>
  </p:slideViewPr>
  <p:outlineViewPr>
    <p:cViewPr>
      <p:scale>
        <a:sx n="33" d="100"/>
        <a:sy n="33" d="100"/>
      </p:scale>
      <p:origin x="0" y="-2688"/>
    </p:cViewPr>
  </p:outlineViewPr>
  <p:notesTextViewPr>
    <p:cViewPr>
      <p:scale>
        <a:sx n="1" d="1"/>
        <a:sy n="1" d="1"/>
      </p:scale>
      <p:origin x="0" y="0"/>
    </p:cViewPr>
  </p:notesTextViewPr>
  <p:sorterViewPr>
    <p:cViewPr>
      <p:scale>
        <a:sx n="100" d="100"/>
        <a:sy n="100" d="100"/>
      </p:scale>
      <p:origin x="0" y="-37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lejandra.palma\Desktop\CONCENTRADO%20(Autoguardado).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Laura%20Fajardo\AppData\Local\Microsoft\Windows\Temporary%20Internet%20Files\Content.Outlook\WL9LA71O\CONCENTRADO%20DNC%20201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CONCENTRADO%20DNC%20201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H:\Presentaci&#243;n%20ViceCapacidades\CONCENTRADO%20DNC%202016.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H:\Presentaci&#243;n%20ViceCapacidades\CONCENTRADO%20DNC%202016.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CONCENTRADO%20DNC%20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0.27759625882977712"/>
          <c:y val="3.4928531274511856E-2"/>
          <c:w val="0.40219832573334241"/>
          <c:h val="0.92315723119607396"/>
        </c:manualLayout>
      </c:layout>
      <c:pieChart>
        <c:varyColors val="1"/>
        <c:ser>
          <c:idx val="0"/>
          <c:order val="0"/>
          <c:dPt>
            <c:idx val="0"/>
            <c:bubble3D val="0"/>
            <c:explosion val="2"/>
          </c:dPt>
          <c:dPt>
            <c:idx val="1"/>
            <c:bubble3D val="0"/>
            <c:explosion val="4"/>
          </c:dPt>
          <c:dPt>
            <c:idx val="2"/>
            <c:bubble3D val="0"/>
            <c:explosion val="1"/>
          </c:dPt>
          <c:dPt>
            <c:idx val="3"/>
            <c:bubble3D val="0"/>
            <c:explosion val="5"/>
          </c:dPt>
          <c:dLbls>
            <c:delete val="1"/>
          </c:dLbls>
          <c:cat>
            <c:strRef>
              <c:f>Hoja1!$B$14:$B$17</c:f>
              <c:strCache>
                <c:ptCount val="4"/>
                <c:pt idx="0">
                  <c:v>Grupo Regional Uno</c:v>
                </c:pt>
                <c:pt idx="1">
                  <c:v>Grupo Regional Dos</c:v>
                </c:pt>
                <c:pt idx="2">
                  <c:v>Grupo Regional Tres</c:v>
                </c:pt>
                <c:pt idx="3">
                  <c:v>Grupo Regional Cuatro</c:v>
                </c:pt>
              </c:strCache>
            </c:strRef>
          </c:cat>
          <c:val>
            <c:numRef>
              <c:f>Hoja1!$F$14:$F$17</c:f>
              <c:numCache>
                <c:formatCode>0%</c:formatCode>
                <c:ptCount val="4"/>
                <c:pt idx="0">
                  <c:v>0.2</c:v>
                </c:pt>
                <c:pt idx="1">
                  <c:v>0.3</c:v>
                </c:pt>
                <c:pt idx="2">
                  <c:v>0.25</c:v>
                </c:pt>
                <c:pt idx="3">
                  <c:v>0.25</c:v>
                </c:pt>
              </c:numCache>
            </c:numRef>
          </c:val>
        </c:ser>
        <c:dLbls>
          <c:dLblPos val="outEnd"/>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s-MX"/>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8.5800898819271526E-2"/>
          <c:y val="3.2445407336415141E-2"/>
          <c:w val="0.89330641362137431"/>
          <c:h val="0.48071804229816206"/>
        </c:manualLayout>
      </c:layout>
      <c:barChart>
        <c:barDir val="col"/>
        <c:grouping val="clustered"/>
        <c:varyColors val="1"/>
        <c:ser>
          <c:idx val="0"/>
          <c:order val="0"/>
          <c:tx>
            <c:strRef>
              <c:f>'[CONCENTRADO DNC 2016.xlsx]Comparativo'!$B$2</c:f>
              <c:strCache>
                <c:ptCount val="1"/>
                <c:pt idx="0">
                  <c:v>CURSOS</c:v>
                </c:pt>
              </c:strCache>
            </c:strRef>
          </c:tx>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Lbls>
            <c:dLbl>
              <c:idx val="0"/>
              <c:tx>
                <c:rich>
                  <a:bodyPr rot="0" vert="horz"/>
                  <a:lstStyle/>
                  <a:p>
                    <a:pPr>
                      <a:defRPr sz="2000" b="1">
                        <a:solidFill>
                          <a:schemeClr val="bg1"/>
                        </a:solidFill>
                      </a:defRPr>
                    </a:pPr>
                    <a:r>
                      <a:rPr lang="en-US" smtClean="0"/>
                      <a:t>10*</a:t>
                    </a:r>
                    <a:endParaRPr lang="en-US"/>
                  </a:p>
                </c:rich>
              </c:tx>
              <c:spPr/>
              <c:dLblPos val="in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vert="horz"/>
              <a:lstStyle/>
              <a:p>
                <a:pPr>
                  <a:defRPr sz="2000" b="1"/>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'[CONCENTRADO DNC 2016.xlsx]Comparativo'!$B$3:$B$9</c:f>
              <c:strCache>
                <c:ptCount val="7"/>
                <c:pt idx="0">
                  <c:v>Auditoría Forense</c:v>
                </c:pt>
                <c:pt idx="1">
                  <c:v>Auditoría de Obra Pública</c:v>
                </c:pt>
                <c:pt idx="2">
                  <c:v>Observaciones recurrentes en materia de Obra Pública</c:v>
                </c:pt>
                <c:pt idx="3">
                  <c:v>Evaluación del Control Interno</c:v>
                </c:pt>
                <c:pt idx="4">
                  <c:v>Contabilidad Gubernamental</c:v>
                </c:pt>
                <c:pt idx="5">
                  <c:v>Auditoría de Desempeño</c:v>
                </c:pt>
                <c:pt idx="6">
                  <c:v>Reglas de Registro y Valuación del Patrimonio</c:v>
                </c:pt>
              </c:strCache>
            </c:strRef>
          </c:cat>
          <c:val>
            <c:numRef>
              <c:f>'[CONCENTRADO DNC 2016.xlsx]Comparativo'!$D$3:$D$9</c:f>
              <c:numCache>
                <c:formatCode>General</c:formatCode>
                <c:ptCount val="7"/>
                <c:pt idx="0">
                  <c:v>10</c:v>
                </c:pt>
                <c:pt idx="1">
                  <c:v>9</c:v>
                </c:pt>
                <c:pt idx="2">
                  <c:v>7</c:v>
                </c:pt>
                <c:pt idx="3">
                  <c:v>7</c:v>
                </c:pt>
                <c:pt idx="4">
                  <c:v>7</c:v>
                </c:pt>
                <c:pt idx="5">
                  <c:v>7</c:v>
                </c:pt>
                <c:pt idx="6">
                  <c:v>7</c:v>
                </c:pt>
              </c:numCache>
            </c:numRef>
          </c:val>
        </c:ser>
        <c:dLbls>
          <c:dLblPos val="inEnd"/>
          <c:showLegendKey val="0"/>
          <c:showVal val="1"/>
          <c:showCatName val="0"/>
          <c:showSerName val="0"/>
          <c:showPercent val="0"/>
          <c:showBubbleSize val="0"/>
        </c:dLbls>
        <c:gapWidth val="65"/>
        <c:axId val="551117256"/>
        <c:axId val="551117648"/>
      </c:barChart>
      <c:catAx>
        <c:axId val="551117256"/>
        <c:scaling>
          <c:orientation val="minMax"/>
        </c:scaling>
        <c:delete val="0"/>
        <c:axPos val="b"/>
        <c:numFmt formatCode="General" sourceLinked="1"/>
        <c:majorTickMark val="none"/>
        <c:minorTickMark val="none"/>
        <c:tickLblPos val="nextTo"/>
        <c:txPr>
          <a:bodyPr rot="0"/>
          <a:lstStyle/>
          <a:p>
            <a:pPr>
              <a:defRPr/>
            </a:pPr>
            <a:endParaRPr lang="es-MX"/>
          </a:p>
        </c:txPr>
        <c:crossAx val="551117648"/>
        <c:crosses val="autoZero"/>
        <c:auto val="1"/>
        <c:lblAlgn val="ctr"/>
        <c:lblOffset val="100"/>
        <c:noMultiLvlLbl val="0"/>
      </c:catAx>
      <c:valAx>
        <c:axId val="551117648"/>
        <c:scaling>
          <c:orientation val="minMax"/>
        </c:scaling>
        <c:delete val="1"/>
        <c:axPos val="l"/>
        <c:majorGridlines/>
        <c:title>
          <c:tx>
            <c:rich>
              <a:bodyPr rot="-5400000" vert="horz"/>
              <a:lstStyle/>
              <a:p>
                <a:pPr>
                  <a:defRPr/>
                </a:pPr>
                <a:r>
                  <a:rPr lang="es-MX" dirty="0"/>
                  <a:t>Número de EFSL </a:t>
                </a:r>
              </a:p>
              <a:p>
                <a:pPr>
                  <a:defRPr/>
                </a:pPr>
                <a:r>
                  <a:rPr lang="es-MX" dirty="0" smtClean="0"/>
                  <a:t>(20 </a:t>
                </a:r>
                <a:r>
                  <a:rPr lang="es-MX" dirty="0"/>
                  <a:t>EFSL)</a:t>
                </a:r>
              </a:p>
            </c:rich>
          </c:tx>
          <c:overlay val="0"/>
        </c:title>
        <c:numFmt formatCode="General" sourceLinked="1"/>
        <c:majorTickMark val="none"/>
        <c:minorTickMark val="none"/>
        <c:tickLblPos val="nextTo"/>
        <c:crossAx val="551117256"/>
        <c:crosses val="autoZero"/>
        <c:crossBetween val="between"/>
      </c:valAx>
    </c:plotArea>
    <c:plotVisOnly val="1"/>
    <c:dispBlanksAs val="gap"/>
    <c:showDLblsOverMax val="0"/>
  </c:chart>
  <c:txPr>
    <a:bodyPr/>
    <a:lstStyle/>
    <a:p>
      <a:pPr>
        <a:defRPr sz="1800"/>
      </a:pPr>
      <a:endParaRPr lang="es-MX"/>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clustered"/>
        <c:varyColors val="1"/>
        <c:ser>
          <c:idx val="0"/>
          <c:order val="0"/>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Lbls>
            <c:spPr>
              <a:noFill/>
              <a:ln>
                <a:noFill/>
              </a:ln>
              <a:effectLst/>
            </c:spPr>
            <c:txPr>
              <a:bodyPr rot="0" vert="horz"/>
              <a:lstStyle/>
              <a:p>
                <a:pPr>
                  <a:defRPr sz="2400"/>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Comparativo!$C$18:$C$23</c:f>
              <c:strCache>
                <c:ptCount val="6"/>
                <c:pt idx="0">
                  <c:v>Auditoría Forense</c:v>
                </c:pt>
                <c:pt idx="1">
                  <c:v>Observaciones recurrentes en materia de Obra Pública</c:v>
                </c:pt>
                <c:pt idx="2">
                  <c:v>Normas Internacionales de Auditoría</c:v>
                </c:pt>
                <c:pt idx="3">
                  <c:v>Evaluación del Control Interno</c:v>
                </c:pt>
                <c:pt idx="4">
                  <c:v>Auditoría de Obra Pública</c:v>
                </c:pt>
                <c:pt idx="5">
                  <c:v>Los precios unitarios en el ambito de la Auditoría de Obra Pública</c:v>
                </c:pt>
              </c:strCache>
            </c:strRef>
          </c:cat>
          <c:val>
            <c:numRef>
              <c:f>Comparativo!$D$18:$D$23</c:f>
              <c:numCache>
                <c:formatCode>General</c:formatCode>
                <c:ptCount val="6"/>
                <c:pt idx="0">
                  <c:v>417</c:v>
                </c:pt>
                <c:pt idx="1">
                  <c:v>233</c:v>
                </c:pt>
                <c:pt idx="2">
                  <c:v>205</c:v>
                </c:pt>
                <c:pt idx="3">
                  <c:v>178</c:v>
                </c:pt>
                <c:pt idx="4">
                  <c:v>79</c:v>
                </c:pt>
                <c:pt idx="5">
                  <c:v>79</c:v>
                </c:pt>
              </c:numCache>
            </c:numRef>
          </c:val>
        </c:ser>
        <c:dLbls>
          <c:dLblPos val="inEnd"/>
          <c:showLegendKey val="0"/>
          <c:showVal val="1"/>
          <c:showCatName val="0"/>
          <c:showSerName val="0"/>
          <c:showPercent val="0"/>
          <c:showBubbleSize val="0"/>
        </c:dLbls>
        <c:gapWidth val="41"/>
        <c:axId val="551121176"/>
        <c:axId val="551123528"/>
      </c:barChart>
      <c:catAx>
        <c:axId val="551121176"/>
        <c:scaling>
          <c:orientation val="minMax"/>
        </c:scaling>
        <c:delete val="0"/>
        <c:axPos val="b"/>
        <c:numFmt formatCode="General" sourceLinked="1"/>
        <c:majorTickMark val="none"/>
        <c:minorTickMark val="none"/>
        <c:tickLblPos val="nextTo"/>
        <c:txPr>
          <a:bodyPr rot="0"/>
          <a:lstStyle/>
          <a:p>
            <a:pPr>
              <a:defRPr/>
            </a:pPr>
            <a:endParaRPr lang="es-MX"/>
          </a:p>
        </c:txPr>
        <c:crossAx val="551123528"/>
        <c:crosses val="autoZero"/>
        <c:auto val="1"/>
        <c:lblAlgn val="ctr"/>
        <c:lblOffset val="100"/>
        <c:noMultiLvlLbl val="0"/>
      </c:catAx>
      <c:valAx>
        <c:axId val="551123528"/>
        <c:scaling>
          <c:orientation val="minMax"/>
        </c:scaling>
        <c:delete val="1"/>
        <c:axPos val="l"/>
        <c:numFmt formatCode="General" sourceLinked="1"/>
        <c:majorTickMark val="none"/>
        <c:minorTickMark val="none"/>
        <c:tickLblPos val="nextTo"/>
        <c:crossAx val="551121176"/>
        <c:crosses val="autoZero"/>
        <c:crossBetween val="between"/>
      </c:valAx>
    </c:plotArea>
    <c:plotVisOnly val="1"/>
    <c:dispBlanksAs val="gap"/>
    <c:showDLblsOverMax val="0"/>
  </c:chart>
  <c:txPr>
    <a:bodyPr/>
    <a:lstStyle/>
    <a:p>
      <a:pPr>
        <a:defRPr sz="1800"/>
      </a:pPr>
      <a:endParaRPr lang="es-MX"/>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1"/>
        <c:ser>
          <c:idx val="0"/>
          <c:order val="0"/>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Lbls>
            <c:spPr>
              <a:noFill/>
              <a:ln>
                <a:noFill/>
              </a:ln>
              <a:effectLst/>
            </c:spPr>
            <c:txPr>
              <a:bodyPr rot="0" vert="horz"/>
              <a:lstStyle/>
              <a:p>
                <a:pPr>
                  <a:defRPr sz="2400"/>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Comparativo!$C$26:$C$31</c:f>
              <c:strCache>
                <c:ptCount val="6"/>
                <c:pt idx="0">
                  <c:v>Auditoría a Fondos Federales</c:v>
                </c:pt>
                <c:pt idx="1">
                  <c:v>LGCG, Armonización Contable, Sistemas de Contabilidad Gubernamental</c:v>
                </c:pt>
                <c:pt idx="2">
                  <c:v>El aspecto legal en la fiscalización y sus consecuencias</c:v>
                </c:pt>
                <c:pt idx="3">
                  <c:v>Observaciones recurrentes en materia de Obra Pública</c:v>
                </c:pt>
                <c:pt idx="4">
                  <c:v>Auditoría de Obra Pública</c:v>
                </c:pt>
                <c:pt idx="5">
                  <c:v>Contabilidad Gubernamental</c:v>
                </c:pt>
              </c:strCache>
            </c:strRef>
          </c:cat>
          <c:val>
            <c:numRef>
              <c:f>Comparativo!$D$26:$D$31</c:f>
              <c:numCache>
                <c:formatCode>General</c:formatCode>
                <c:ptCount val="6"/>
                <c:pt idx="0">
                  <c:v>140</c:v>
                </c:pt>
                <c:pt idx="1">
                  <c:v>135</c:v>
                </c:pt>
                <c:pt idx="2">
                  <c:v>103</c:v>
                </c:pt>
                <c:pt idx="3">
                  <c:v>74</c:v>
                </c:pt>
                <c:pt idx="4">
                  <c:v>71</c:v>
                </c:pt>
                <c:pt idx="5">
                  <c:v>66</c:v>
                </c:pt>
              </c:numCache>
            </c:numRef>
          </c:val>
        </c:ser>
        <c:dLbls>
          <c:dLblPos val="inEnd"/>
          <c:showLegendKey val="0"/>
          <c:showVal val="1"/>
          <c:showCatName val="0"/>
          <c:showSerName val="0"/>
          <c:showPercent val="0"/>
          <c:showBubbleSize val="0"/>
        </c:dLbls>
        <c:gapWidth val="41"/>
        <c:axId val="551119608"/>
        <c:axId val="551121568"/>
      </c:barChart>
      <c:catAx>
        <c:axId val="551119608"/>
        <c:scaling>
          <c:orientation val="minMax"/>
        </c:scaling>
        <c:delete val="0"/>
        <c:axPos val="b"/>
        <c:numFmt formatCode="General" sourceLinked="1"/>
        <c:majorTickMark val="none"/>
        <c:minorTickMark val="none"/>
        <c:tickLblPos val="nextTo"/>
        <c:txPr>
          <a:bodyPr rot="0"/>
          <a:lstStyle/>
          <a:p>
            <a:pPr>
              <a:defRPr/>
            </a:pPr>
            <a:endParaRPr lang="es-MX"/>
          </a:p>
        </c:txPr>
        <c:crossAx val="551121568"/>
        <c:crosses val="autoZero"/>
        <c:auto val="1"/>
        <c:lblAlgn val="ctr"/>
        <c:lblOffset val="100"/>
        <c:noMultiLvlLbl val="0"/>
      </c:catAx>
      <c:valAx>
        <c:axId val="551121568"/>
        <c:scaling>
          <c:orientation val="minMax"/>
        </c:scaling>
        <c:delete val="1"/>
        <c:axPos val="l"/>
        <c:numFmt formatCode="General" sourceLinked="1"/>
        <c:majorTickMark val="none"/>
        <c:minorTickMark val="none"/>
        <c:tickLblPos val="nextTo"/>
        <c:crossAx val="551119608"/>
        <c:crosses val="autoZero"/>
        <c:crossBetween val="between"/>
      </c:valAx>
    </c:plotArea>
    <c:plotVisOnly val="1"/>
    <c:dispBlanksAs val="gap"/>
    <c:showDLblsOverMax val="0"/>
  </c:chart>
  <c:txPr>
    <a:bodyPr/>
    <a:lstStyle/>
    <a:p>
      <a:pPr>
        <a:defRPr sz="1800"/>
      </a:pPr>
      <a:endParaRPr lang="es-MX"/>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1"/>
        <c:ser>
          <c:idx val="0"/>
          <c:order val="0"/>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Lbls>
            <c:spPr>
              <a:noFill/>
              <a:ln>
                <a:noFill/>
              </a:ln>
              <a:effectLst/>
            </c:spPr>
            <c:txPr>
              <a:bodyPr rot="0" vert="horz"/>
              <a:lstStyle/>
              <a:p>
                <a:pPr>
                  <a:defRPr sz="2400"/>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Comparativo!$C$34:$C$39</c:f>
              <c:strCache>
                <c:ptCount val="6"/>
                <c:pt idx="0">
                  <c:v>Auditoría Forense</c:v>
                </c:pt>
                <c:pt idx="1">
                  <c:v>Técnicas y Procedimientos de Auditoría</c:v>
                </c:pt>
                <c:pt idx="2">
                  <c:v>Normas Internacionales de Auditoría</c:v>
                </c:pt>
                <c:pt idx="3">
                  <c:v>Fiscalización de la Cuenta Pública Municipal</c:v>
                </c:pt>
                <c:pt idx="4">
                  <c:v>Fondos del ramo 33</c:v>
                </c:pt>
                <c:pt idx="5">
                  <c:v>La inteligencia emocional, pilar de la productividad</c:v>
                </c:pt>
              </c:strCache>
            </c:strRef>
          </c:cat>
          <c:val>
            <c:numRef>
              <c:f>Comparativo!$D$34:$D$39</c:f>
              <c:numCache>
                <c:formatCode>General</c:formatCode>
                <c:ptCount val="6"/>
                <c:pt idx="0">
                  <c:v>261</c:v>
                </c:pt>
                <c:pt idx="1">
                  <c:v>224</c:v>
                </c:pt>
                <c:pt idx="2">
                  <c:v>149</c:v>
                </c:pt>
                <c:pt idx="3">
                  <c:v>141</c:v>
                </c:pt>
                <c:pt idx="4">
                  <c:v>125</c:v>
                </c:pt>
                <c:pt idx="5">
                  <c:v>114</c:v>
                </c:pt>
              </c:numCache>
            </c:numRef>
          </c:val>
        </c:ser>
        <c:dLbls>
          <c:dLblPos val="inEnd"/>
          <c:showLegendKey val="0"/>
          <c:showVal val="1"/>
          <c:showCatName val="0"/>
          <c:showSerName val="0"/>
          <c:showPercent val="0"/>
          <c:showBubbleSize val="0"/>
        </c:dLbls>
        <c:gapWidth val="41"/>
        <c:axId val="551118040"/>
        <c:axId val="551118824"/>
      </c:barChart>
      <c:catAx>
        <c:axId val="551118040"/>
        <c:scaling>
          <c:orientation val="minMax"/>
        </c:scaling>
        <c:delete val="0"/>
        <c:axPos val="b"/>
        <c:numFmt formatCode="General" sourceLinked="1"/>
        <c:majorTickMark val="none"/>
        <c:minorTickMark val="none"/>
        <c:tickLblPos val="nextTo"/>
        <c:txPr>
          <a:bodyPr rot="0"/>
          <a:lstStyle/>
          <a:p>
            <a:pPr>
              <a:defRPr/>
            </a:pPr>
            <a:endParaRPr lang="es-MX"/>
          </a:p>
        </c:txPr>
        <c:crossAx val="551118824"/>
        <c:crosses val="autoZero"/>
        <c:auto val="1"/>
        <c:lblAlgn val="ctr"/>
        <c:lblOffset val="100"/>
        <c:noMultiLvlLbl val="0"/>
      </c:catAx>
      <c:valAx>
        <c:axId val="551118824"/>
        <c:scaling>
          <c:orientation val="minMax"/>
        </c:scaling>
        <c:delete val="1"/>
        <c:axPos val="l"/>
        <c:numFmt formatCode="General" sourceLinked="1"/>
        <c:majorTickMark val="none"/>
        <c:minorTickMark val="none"/>
        <c:tickLblPos val="nextTo"/>
        <c:crossAx val="551118040"/>
        <c:crosses val="autoZero"/>
        <c:crossBetween val="between"/>
      </c:valAx>
    </c:plotArea>
    <c:plotVisOnly val="1"/>
    <c:dispBlanksAs val="gap"/>
    <c:showDLblsOverMax val="0"/>
  </c:chart>
  <c:txPr>
    <a:bodyPr/>
    <a:lstStyle/>
    <a:p>
      <a:pPr>
        <a:defRPr sz="1800"/>
      </a:pPr>
      <a:endParaRPr lang="es-MX"/>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1"/>
    <c:plotArea>
      <c:layout>
        <c:manualLayout>
          <c:layoutTarget val="inner"/>
          <c:xMode val="edge"/>
          <c:yMode val="edge"/>
          <c:x val="1.3285024154589372E-2"/>
          <c:y val="0"/>
          <c:w val="0.97342995169082125"/>
          <c:h val="0.67727512778828025"/>
        </c:manualLayout>
      </c:layout>
      <c:barChart>
        <c:barDir val="col"/>
        <c:grouping val="clustered"/>
        <c:varyColors val="1"/>
        <c:ser>
          <c:idx val="0"/>
          <c:order val="0"/>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Lbls>
            <c:spPr>
              <a:noFill/>
              <a:ln>
                <a:noFill/>
              </a:ln>
              <a:effectLst/>
            </c:spPr>
            <c:txPr>
              <a:bodyPr rot="0" vert="horz"/>
              <a:lstStyle/>
              <a:p>
                <a:pPr>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Comparativo!$C$42:$C$47</c:f>
              <c:strCache>
                <c:ptCount val="6"/>
                <c:pt idx="0">
                  <c:v>Ley General de Contabilidad Gubernamental</c:v>
                </c:pt>
                <c:pt idx="1">
                  <c:v>Integración el expediente técnico de obra pública</c:v>
                </c:pt>
                <c:pt idx="2">
                  <c:v>Lineamientos y Reglas de Operación del FAIS</c:v>
                </c:pt>
                <c:pt idx="3">
                  <c:v>Ética e integridad en el servicio público</c:v>
                </c:pt>
                <c:pt idx="4">
                  <c:v>Reglas de Registro y Valuación del Patrimonio</c:v>
                </c:pt>
                <c:pt idx="5">
                  <c:v>Liderazgos de 360 grados</c:v>
                </c:pt>
              </c:strCache>
            </c:strRef>
          </c:cat>
          <c:val>
            <c:numRef>
              <c:f>Comparativo!$D$42:$D$47</c:f>
              <c:numCache>
                <c:formatCode>General</c:formatCode>
                <c:ptCount val="6"/>
                <c:pt idx="0">
                  <c:v>550</c:v>
                </c:pt>
                <c:pt idx="1">
                  <c:v>340</c:v>
                </c:pt>
                <c:pt idx="2">
                  <c:v>232</c:v>
                </c:pt>
                <c:pt idx="3">
                  <c:v>142</c:v>
                </c:pt>
                <c:pt idx="4">
                  <c:v>108</c:v>
                </c:pt>
                <c:pt idx="5">
                  <c:v>91</c:v>
                </c:pt>
              </c:numCache>
            </c:numRef>
          </c:val>
        </c:ser>
        <c:dLbls>
          <c:dLblPos val="inEnd"/>
          <c:showLegendKey val="0"/>
          <c:showVal val="1"/>
          <c:showCatName val="0"/>
          <c:showSerName val="0"/>
          <c:showPercent val="0"/>
          <c:showBubbleSize val="0"/>
        </c:dLbls>
        <c:gapWidth val="41"/>
        <c:axId val="551119216"/>
        <c:axId val="551120000"/>
      </c:barChart>
      <c:catAx>
        <c:axId val="551119216"/>
        <c:scaling>
          <c:orientation val="minMax"/>
        </c:scaling>
        <c:delete val="0"/>
        <c:axPos val="b"/>
        <c:numFmt formatCode="General" sourceLinked="1"/>
        <c:majorTickMark val="none"/>
        <c:minorTickMark val="none"/>
        <c:tickLblPos val="nextTo"/>
        <c:txPr>
          <a:bodyPr rot="0"/>
          <a:lstStyle/>
          <a:p>
            <a:pPr>
              <a:defRPr/>
            </a:pPr>
            <a:endParaRPr lang="es-MX"/>
          </a:p>
        </c:txPr>
        <c:crossAx val="551120000"/>
        <c:crosses val="autoZero"/>
        <c:auto val="1"/>
        <c:lblAlgn val="ctr"/>
        <c:lblOffset val="100"/>
        <c:noMultiLvlLbl val="0"/>
      </c:catAx>
      <c:valAx>
        <c:axId val="551120000"/>
        <c:scaling>
          <c:orientation val="minMax"/>
        </c:scaling>
        <c:delete val="1"/>
        <c:axPos val="l"/>
        <c:numFmt formatCode="General" sourceLinked="1"/>
        <c:majorTickMark val="none"/>
        <c:minorTickMark val="none"/>
        <c:tickLblPos val="nextTo"/>
        <c:crossAx val="551119216"/>
        <c:crosses val="autoZero"/>
        <c:crossBetween val="between"/>
      </c:valAx>
    </c:plotArea>
    <c:plotVisOnly val="1"/>
    <c:dispBlanksAs val="gap"/>
    <c:showDLblsOverMax val="0"/>
  </c:chart>
  <c:txPr>
    <a:bodyPr/>
    <a:lstStyle/>
    <a:p>
      <a:pPr>
        <a:defRPr sz="1800"/>
      </a:pPr>
      <a:endParaRPr lang="es-MX"/>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E0B927-3C4D-445E-A367-E41BC793F4DB}"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es-MX"/>
        </a:p>
      </dgm:t>
    </dgm:pt>
    <dgm:pt modelId="{746480D4-924E-4B1B-85B6-4418C072B315}">
      <dgm:prSet/>
      <dgm:spPr/>
      <dgm:t>
        <a:bodyPr/>
        <a:lstStyle/>
        <a:p>
          <a:pPr algn="just" rtl="0"/>
          <a:r>
            <a:rPr lang="es-MX" dirty="0" smtClean="0"/>
            <a:t>Se solicitó mediante oficio VDC-ASOFIS-007-2016 de fecha </a:t>
          </a:r>
          <a:r>
            <a:rPr lang="es-MX" u="sng" dirty="0" smtClean="0"/>
            <a:t>28 de enero </a:t>
          </a:r>
          <a:r>
            <a:rPr lang="es-MX" dirty="0" smtClean="0"/>
            <a:t>del presente año, contestar una encuesta para actualizar el Catálogo de Detección de Necesidades de Capacitación (DNC).</a:t>
          </a:r>
          <a:endParaRPr lang="es-MX" dirty="0"/>
        </a:p>
      </dgm:t>
    </dgm:pt>
    <dgm:pt modelId="{2CB36E55-527F-4B13-B465-C90A1FEC8AF4}" type="parTrans" cxnId="{22283A38-1E85-4EA8-81C2-AF83300DF94C}">
      <dgm:prSet/>
      <dgm:spPr/>
      <dgm:t>
        <a:bodyPr/>
        <a:lstStyle/>
        <a:p>
          <a:endParaRPr lang="es-MX"/>
        </a:p>
      </dgm:t>
    </dgm:pt>
    <dgm:pt modelId="{C6FCB1ED-3EDB-483A-AC39-21648D34B09F}" type="sibTrans" cxnId="{22283A38-1E85-4EA8-81C2-AF83300DF94C}">
      <dgm:prSet/>
      <dgm:spPr/>
      <dgm:t>
        <a:bodyPr/>
        <a:lstStyle/>
        <a:p>
          <a:endParaRPr lang="es-MX"/>
        </a:p>
      </dgm:t>
    </dgm:pt>
    <dgm:pt modelId="{BED9D9D9-311A-467D-8EBE-6577FBAF2159}" type="pres">
      <dgm:prSet presAssocID="{FEE0B927-3C4D-445E-A367-E41BC793F4DB}" presName="hierChild1" presStyleCnt="0">
        <dgm:presLayoutVars>
          <dgm:chPref val="1"/>
          <dgm:dir/>
          <dgm:animOne val="branch"/>
          <dgm:animLvl val="lvl"/>
          <dgm:resizeHandles/>
        </dgm:presLayoutVars>
      </dgm:prSet>
      <dgm:spPr/>
      <dgm:t>
        <a:bodyPr/>
        <a:lstStyle/>
        <a:p>
          <a:endParaRPr lang="es-MX"/>
        </a:p>
      </dgm:t>
    </dgm:pt>
    <dgm:pt modelId="{7C3BFB7B-8068-4AD2-B871-F733D28D09B3}" type="pres">
      <dgm:prSet presAssocID="{746480D4-924E-4B1B-85B6-4418C072B315}" presName="hierRoot1" presStyleCnt="0"/>
      <dgm:spPr/>
    </dgm:pt>
    <dgm:pt modelId="{9467CD8A-CA90-44EC-88D9-35041AE824CB}" type="pres">
      <dgm:prSet presAssocID="{746480D4-924E-4B1B-85B6-4418C072B315}" presName="composite" presStyleCnt="0"/>
      <dgm:spPr/>
    </dgm:pt>
    <dgm:pt modelId="{1F72A3E9-FDBF-4B1A-947C-7E45BBF4C323}" type="pres">
      <dgm:prSet presAssocID="{746480D4-924E-4B1B-85B6-4418C072B315}" presName="background" presStyleLbl="node0" presStyleIdx="0" presStyleCnt="1"/>
      <dgm:spPr>
        <a:solidFill>
          <a:srgbClr val="79A591"/>
        </a:solidFill>
      </dgm:spPr>
      <dgm:t>
        <a:bodyPr/>
        <a:lstStyle/>
        <a:p>
          <a:endParaRPr lang="es-MX"/>
        </a:p>
      </dgm:t>
    </dgm:pt>
    <dgm:pt modelId="{15B37A5B-3A90-4F41-BAA2-2A986EC977B0}" type="pres">
      <dgm:prSet presAssocID="{746480D4-924E-4B1B-85B6-4418C072B315}" presName="text" presStyleLbl="fgAcc0" presStyleIdx="0" presStyleCnt="1" custLinFactNeighborY="5457">
        <dgm:presLayoutVars>
          <dgm:chPref val="3"/>
        </dgm:presLayoutVars>
      </dgm:prSet>
      <dgm:spPr/>
      <dgm:t>
        <a:bodyPr/>
        <a:lstStyle/>
        <a:p>
          <a:endParaRPr lang="es-MX"/>
        </a:p>
      </dgm:t>
    </dgm:pt>
    <dgm:pt modelId="{02F82955-AF00-4CD2-B344-495B00F2B811}" type="pres">
      <dgm:prSet presAssocID="{746480D4-924E-4B1B-85B6-4418C072B315}" presName="hierChild2" presStyleCnt="0"/>
      <dgm:spPr/>
    </dgm:pt>
  </dgm:ptLst>
  <dgm:cxnLst>
    <dgm:cxn modelId="{B1A9BADA-6603-4128-BB10-304C4C0D121D}" type="presOf" srcId="{746480D4-924E-4B1B-85B6-4418C072B315}" destId="{15B37A5B-3A90-4F41-BAA2-2A986EC977B0}" srcOrd="0" destOrd="0" presId="urn:microsoft.com/office/officeart/2005/8/layout/hierarchy1"/>
    <dgm:cxn modelId="{22283A38-1E85-4EA8-81C2-AF83300DF94C}" srcId="{FEE0B927-3C4D-445E-A367-E41BC793F4DB}" destId="{746480D4-924E-4B1B-85B6-4418C072B315}" srcOrd="0" destOrd="0" parTransId="{2CB36E55-527F-4B13-B465-C90A1FEC8AF4}" sibTransId="{C6FCB1ED-3EDB-483A-AC39-21648D34B09F}"/>
    <dgm:cxn modelId="{3B5608A9-8C69-4D7D-8013-694D4B0BDC70}" type="presOf" srcId="{FEE0B927-3C4D-445E-A367-E41BC793F4DB}" destId="{BED9D9D9-311A-467D-8EBE-6577FBAF2159}" srcOrd="0" destOrd="0" presId="urn:microsoft.com/office/officeart/2005/8/layout/hierarchy1"/>
    <dgm:cxn modelId="{6B47E4D0-180D-40FF-8142-993AB9E9B019}" type="presParOf" srcId="{BED9D9D9-311A-467D-8EBE-6577FBAF2159}" destId="{7C3BFB7B-8068-4AD2-B871-F733D28D09B3}" srcOrd="0" destOrd="0" presId="urn:microsoft.com/office/officeart/2005/8/layout/hierarchy1"/>
    <dgm:cxn modelId="{6A7C493C-ADA0-4876-A90A-56A9E2C1BB56}" type="presParOf" srcId="{7C3BFB7B-8068-4AD2-B871-F733D28D09B3}" destId="{9467CD8A-CA90-44EC-88D9-35041AE824CB}" srcOrd="0" destOrd="0" presId="urn:microsoft.com/office/officeart/2005/8/layout/hierarchy1"/>
    <dgm:cxn modelId="{00C556B3-D6F4-4F3B-8575-DAB5BAD8C130}" type="presParOf" srcId="{9467CD8A-CA90-44EC-88D9-35041AE824CB}" destId="{1F72A3E9-FDBF-4B1A-947C-7E45BBF4C323}" srcOrd="0" destOrd="0" presId="urn:microsoft.com/office/officeart/2005/8/layout/hierarchy1"/>
    <dgm:cxn modelId="{1DC00A73-DE7B-4ED2-B757-CB30C891C89A}" type="presParOf" srcId="{9467CD8A-CA90-44EC-88D9-35041AE824CB}" destId="{15B37A5B-3A90-4F41-BAA2-2A986EC977B0}" srcOrd="1" destOrd="0" presId="urn:microsoft.com/office/officeart/2005/8/layout/hierarchy1"/>
    <dgm:cxn modelId="{4A968BCC-7BD3-4B10-B2F8-C90885BE35C0}" type="presParOf" srcId="{7C3BFB7B-8068-4AD2-B871-F733D28D09B3}" destId="{02F82955-AF00-4CD2-B344-495B00F2B81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578BA6-B90B-4E40-BC43-4B64BBD4E396}" type="doc">
      <dgm:prSet loTypeId="urn:microsoft.com/office/officeart/2009/layout/CircleArrowProcess" loCatId="cycle" qsTypeId="urn:microsoft.com/office/officeart/2005/8/quickstyle/simple1" qsCatId="simple" csTypeId="urn:microsoft.com/office/officeart/2005/8/colors/colorful5" csCatId="colorful" phldr="1"/>
      <dgm:spPr/>
    </dgm:pt>
    <dgm:pt modelId="{90375F5F-C7E2-4908-AF38-0F907EF0E74B}">
      <dgm:prSet phldrT="[Texto]" custT="1"/>
      <dgm:spPr/>
      <dgm:t>
        <a:bodyPr/>
        <a:lstStyle/>
        <a:p>
          <a:r>
            <a:rPr lang="es-MX" sz="1800" dirty="0" smtClean="0"/>
            <a:t>Se envío un formato para actualizar el DNC a todas las EFSL</a:t>
          </a:r>
          <a:endParaRPr lang="es-MX" sz="1800" dirty="0"/>
        </a:p>
      </dgm:t>
    </dgm:pt>
    <dgm:pt modelId="{2217A893-46E3-4966-BBDB-D930968D5298}" type="parTrans" cxnId="{2CD177CA-0A3F-4ADF-9739-C6064212DE4F}">
      <dgm:prSet/>
      <dgm:spPr/>
      <dgm:t>
        <a:bodyPr/>
        <a:lstStyle/>
        <a:p>
          <a:endParaRPr lang="es-MX" sz="2000"/>
        </a:p>
      </dgm:t>
    </dgm:pt>
    <dgm:pt modelId="{A3E20415-9FA5-4857-96E4-FEDF978EBE35}" type="sibTrans" cxnId="{2CD177CA-0A3F-4ADF-9739-C6064212DE4F}">
      <dgm:prSet/>
      <dgm:spPr/>
      <dgm:t>
        <a:bodyPr/>
        <a:lstStyle/>
        <a:p>
          <a:endParaRPr lang="es-MX" sz="2000"/>
        </a:p>
      </dgm:t>
    </dgm:pt>
    <dgm:pt modelId="{8AFA904C-D9E6-4C46-962F-4C862F1E535A}">
      <dgm:prSet phldrT="[Texto]" custT="1"/>
      <dgm:spPr/>
      <dgm:t>
        <a:bodyPr/>
        <a:lstStyle/>
        <a:p>
          <a:r>
            <a:rPr lang="es-MX" sz="1800" dirty="0" smtClean="0"/>
            <a:t>Se analizaron las respuestas de cada EFSL</a:t>
          </a:r>
          <a:endParaRPr lang="es-MX" sz="1800" dirty="0"/>
        </a:p>
      </dgm:t>
    </dgm:pt>
    <dgm:pt modelId="{C85B311A-CE6F-413A-BE02-943A9CFD02BC}" type="parTrans" cxnId="{F2222FE5-2F62-47D8-BC0D-8967EE65681A}">
      <dgm:prSet/>
      <dgm:spPr/>
      <dgm:t>
        <a:bodyPr/>
        <a:lstStyle/>
        <a:p>
          <a:endParaRPr lang="es-MX" sz="2000"/>
        </a:p>
      </dgm:t>
    </dgm:pt>
    <dgm:pt modelId="{B1800C76-7374-43F3-B6FE-802FDC27AD79}" type="sibTrans" cxnId="{F2222FE5-2F62-47D8-BC0D-8967EE65681A}">
      <dgm:prSet/>
      <dgm:spPr/>
      <dgm:t>
        <a:bodyPr/>
        <a:lstStyle/>
        <a:p>
          <a:endParaRPr lang="es-MX" sz="2000"/>
        </a:p>
      </dgm:t>
    </dgm:pt>
    <dgm:pt modelId="{08F3CB76-2A64-4AFC-B92B-FAE2170D0DCA}">
      <dgm:prSet phldrT="[Texto]" custT="1"/>
      <dgm:spPr/>
      <dgm:t>
        <a:bodyPr/>
        <a:lstStyle/>
        <a:p>
          <a:r>
            <a:rPr lang="es-MX" sz="1800" dirty="0" smtClean="0"/>
            <a:t>Se elaboró un Programa de Capacitación por Grupo Regional</a:t>
          </a:r>
          <a:endParaRPr lang="es-MX" sz="1800" dirty="0"/>
        </a:p>
      </dgm:t>
    </dgm:pt>
    <dgm:pt modelId="{E2E2ADF9-56AD-4F62-94DF-A61DE44B7C2D}" type="parTrans" cxnId="{709402CF-75C1-4D2B-8257-CADC6C3BAF38}">
      <dgm:prSet/>
      <dgm:spPr/>
      <dgm:t>
        <a:bodyPr/>
        <a:lstStyle/>
        <a:p>
          <a:endParaRPr lang="es-MX" sz="2000"/>
        </a:p>
      </dgm:t>
    </dgm:pt>
    <dgm:pt modelId="{66C545F2-E315-45D8-8DB0-AF6C1443E7B5}" type="sibTrans" cxnId="{709402CF-75C1-4D2B-8257-CADC6C3BAF38}">
      <dgm:prSet/>
      <dgm:spPr/>
      <dgm:t>
        <a:bodyPr/>
        <a:lstStyle/>
        <a:p>
          <a:endParaRPr lang="es-MX" sz="2000"/>
        </a:p>
      </dgm:t>
    </dgm:pt>
    <dgm:pt modelId="{EF19EBFC-DE3D-4B1B-96EA-ADC5EDEC8903}" type="pres">
      <dgm:prSet presAssocID="{55578BA6-B90B-4E40-BC43-4B64BBD4E396}" presName="Name0" presStyleCnt="0">
        <dgm:presLayoutVars>
          <dgm:chMax val="7"/>
          <dgm:chPref val="7"/>
          <dgm:dir/>
          <dgm:animLvl val="lvl"/>
        </dgm:presLayoutVars>
      </dgm:prSet>
      <dgm:spPr/>
    </dgm:pt>
    <dgm:pt modelId="{79666987-DDAE-4968-A86B-3A41E72DFDD9}" type="pres">
      <dgm:prSet presAssocID="{90375F5F-C7E2-4908-AF38-0F907EF0E74B}" presName="Accent1" presStyleCnt="0"/>
      <dgm:spPr/>
    </dgm:pt>
    <dgm:pt modelId="{07306F5C-B5DF-4FEA-8DDE-26AEF7FECB92}" type="pres">
      <dgm:prSet presAssocID="{90375F5F-C7E2-4908-AF38-0F907EF0E74B}" presName="Accent" presStyleLbl="node1" presStyleIdx="0" presStyleCnt="3"/>
      <dgm:spPr/>
    </dgm:pt>
    <dgm:pt modelId="{6A204562-D4FA-4073-95F1-3C2C5FC99D63}" type="pres">
      <dgm:prSet presAssocID="{90375F5F-C7E2-4908-AF38-0F907EF0E74B}" presName="Parent1" presStyleLbl="revTx" presStyleIdx="0" presStyleCnt="3">
        <dgm:presLayoutVars>
          <dgm:chMax val="1"/>
          <dgm:chPref val="1"/>
          <dgm:bulletEnabled val="1"/>
        </dgm:presLayoutVars>
      </dgm:prSet>
      <dgm:spPr/>
      <dgm:t>
        <a:bodyPr/>
        <a:lstStyle/>
        <a:p>
          <a:endParaRPr lang="es-MX"/>
        </a:p>
      </dgm:t>
    </dgm:pt>
    <dgm:pt modelId="{F39C027B-CF2E-491D-8975-96CBD9D6C07A}" type="pres">
      <dgm:prSet presAssocID="{8AFA904C-D9E6-4C46-962F-4C862F1E535A}" presName="Accent2" presStyleCnt="0"/>
      <dgm:spPr/>
    </dgm:pt>
    <dgm:pt modelId="{684B8AC7-4690-408E-8B9F-900949278A1E}" type="pres">
      <dgm:prSet presAssocID="{8AFA904C-D9E6-4C46-962F-4C862F1E535A}" presName="Accent" presStyleLbl="node1" presStyleIdx="1" presStyleCnt="3" custLinFactNeighborX="-531" custLinFactNeighborY="5304"/>
      <dgm:spPr/>
    </dgm:pt>
    <dgm:pt modelId="{8B1A9F4C-5F5B-45AF-8BA3-0761760574D6}" type="pres">
      <dgm:prSet presAssocID="{8AFA904C-D9E6-4C46-962F-4C862F1E535A}" presName="Parent2" presStyleLbl="revTx" presStyleIdx="1" presStyleCnt="3">
        <dgm:presLayoutVars>
          <dgm:chMax val="1"/>
          <dgm:chPref val="1"/>
          <dgm:bulletEnabled val="1"/>
        </dgm:presLayoutVars>
      </dgm:prSet>
      <dgm:spPr/>
      <dgm:t>
        <a:bodyPr/>
        <a:lstStyle/>
        <a:p>
          <a:endParaRPr lang="es-MX"/>
        </a:p>
      </dgm:t>
    </dgm:pt>
    <dgm:pt modelId="{695E1C71-D5D0-4B35-A47E-BA0361A967E6}" type="pres">
      <dgm:prSet presAssocID="{08F3CB76-2A64-4AFC-B92B-FAE2170D0DCA}" presName="Accent3" presStyleCnt="0"/>
      <dgm:spPr/>
    </dgm:pt>
    <dgm:pt modelId="{7340B1AB-BC4E-4AA1-B00F-54C227987236}" type="pres">
      <dgm:prSet presAssocID="{08F3CB76-2A64-4AFC-B92B-FAE2170D0DCA}" presName="Accent" presStyleLbl="node1" presStyleIdx="2" presStyleCnt="3"/>
      <dgm:spPr/>
    </dgm:pt>
    <dgm:pt modelId="{AF6EDAA0-9E50-43A4-984A-A3F45220A968}" type="pres">
      <dgm:prSet presAssocID="{08F3CB76-2A64-4AFC-B92B-FAE2170D0DCA}" presName="Parent3" presStyleLbl="revTx" presStyleIdx="2" presStyleCnt="3">
        <dgm:presLayoutVars>
          <dgm:chMax val="1"/>
          <dgm:chPref val="1"/>
          <dgm:bulletEnabled val="1"/>
        </dgm:presLayoutVars>
      </dgm:prSet>
      <dgm:spPr/>
      <dgm:t>
        <a:bodyPr/>
        <a:lstStyle/>
        <a:p>
          <a:endParaRPr lang="es-MX"/>
        </a:p>
      </dgm:t>
    </dgm:pt>
  </dgm:ptLst>
  <dgm:cxnLst>
    <dgm:cxn modelId="{05F3D362-3D45-4C34-A10A-02043C659639}" type="presOf" srcId="{55578BA6-B90B-4E40-BC43-4B64BBD4E396}" destId="{EF19EBFC-DE3D-4B1B-96EA-ADC5EDEC8903}" srcOrd="0" destOrd="0" presId="urn:microsoft.com/office/officeart/2009/layout/CircleArrowProcess"/>
    <dgm:cxn modelId="{F2222FE5-2F62-47D8-BC0D-8967EE65681A}" srcId="{55578BA6-B90B-4E40-BC43-4B64BBD4E396}" destId="{8AFA904C-D9E6-4C46-962F-4C862F1E535A}" srcOrd="1" destOrd="0" parTransId="{C85B311A-CE6F-413A-BE02-943A9CFD02BC}" sibTransId="{B1800C76-7374-43F3-B6FE-802FDC27AD79}"/>
    <dgm:cxn modelId="{2CD177CA-0A3F-4ADF-9739-C6064212DE4F}" srcId="{55578BA6-B90B-4E40-BC43-4B64BBD4E396}" destId="{90375F5F-C7E2-4908-AF38-0F907EF0E74B}" srcOrd="0" destOrd="0" parTransId="{2217A893-46E3-4966-BBDB-D930968D5298}" sibTransId="{A3E20415-9FA5-4857-96E4-FEDF978EBE35}"/>
    <dgm:cxn modelId="{14BDBDE8-561B-4569-9564-354B09F0E170}" type="presOf" srcId="{90375F5F-C7E2-4908-AF38-0F907EF0E74B}" destId="{6A204562-D4FA-4073-95F1-3C2C5FC99D63}" srcOrd="0" destOrd="0" presId="urn:microsoft.com/office/officeart/2009/layout/CircleArrowProcess"/>
    <dgm:cxn modelId="{709402CF-75C1-4D2B-8257-CADC6C3BAF38}" srcId="{55578BA6-B90B-4E40-BC43-4B64BBD4E396}" destId="{08F3CB76-2A64-4AFC-B92B-FAE2170D0DCA}" srcOrd="2" destOrd="0" parTransId="{E2E2ADF9-56AD-4F62-94DF-A61DE44B7C2D}" sibTransId="{66C545F2-E315-45D8-8DB0-AF6C1443E7B5}"/>
    <dgm:cxn modelId="{E9B6F515-A3E1-4FBB-BDC9-7D7201CDC789}" type="presOf" srcId="{08F3CB76-2A64-4AFC-B92B-FAE2170D0DCA}" destId="{AF6EDAA0-9E50-43A4-984A-A3F45220A968}" srcOrd="0" destOrd="0" presId="urn:microsoft.com/office/officeart/2009/layout/CircleArrowProcess"/>
    <dgm:cxn modelId="{F3C2CFCA-6054-4D91-8E6A-A0986D0CF3BD}" type="presOf" srcId="{8AFA904C-D9E6-4C46-962F-4C862F1E535A}" destId="{8B1A9F4C-5F5B-45AF-8BA3-0761760574D6}" srcOrd="0" destOrd="0" presId="urn:microsoft.com/office/officeart/2009/layout/CircleArrowProcess"/>
    <dgm:cxn modelId="{2D92B293-0934-4234-AED3-846142390A78}" type="presParOf" srcId="{EF19EBFC-DE3D-4B1B-96EA-ADC5EDEC8903}" destId="{79666987-DDAE-4968-A86B-3A41E72DFDD9}" srcOrd="0" destOrd="0" presId="urn:microsoft.com/office/officeart/2009/layout/CircleArrowProcess"/>
    <dgm:cxn modelId="{97BB5DD5-89C7-4432-A8D0-864334484C06}" type="presParOf" srcId="{79666987-DDAE-4968-A86B-3A41E72DFDD9}" destId="{07306F5C-B5DF-4FEA-8DDE-26AEF7FECB92}" srcOrd="0" destOrd="0" presId="urn:microsoft.com/office/officeart/2009/layout/CircleArrowProcess"/>
    <dgm:cxn modelId="{23E1D01A-1D75-428E-BB1E-0BB56059C523}" type="presParOf" srcId="{EF19EBFC-DE3D-4B1B-96EA-ADC5EDEC8903}" destId="{6A204562-D4FA-4073-95F1-3C2C5FC99D63}" srcOrd="1" destOrd="0" presId="urn:microsoft.com/office/officeart/2009/layout/CircleArrowProcess"/>
    <dgm:cxn modelId="{5A0B0C20-F4ED-436F-A2B0-78CCA57B3E5E}" type="presParOf" srcId="{EF19EBFC-DE3D-4B1B-96EA-ADC5EDEC8903}" destId="{F39C027B-CF2E-491D-8975-96CBD9D6C07A}" srcOrd="2" destOrd="0" presId="urn:microsoft.com/office/officeart/2009/layout/CircleArrowProcess"/>
    <dgm:cxn modelId="{46DF07A1-C170-4586-A5D0-2244187C7B16}" type="presParOf" srcId="{F39C027B-CF2E-491D-8975-96CBD9D6C07A}" destId="{684B8AC7-4690-408E-8B9F-900949278A1E}" srcOrd="0" destOrd="0" presId="urn:microsoft.com/office/officeart/2009/layout/CircleArrowProcess"/>
    <dgm:cxn modelId="{6C471A05-FA3F-4A10-A307-50F3505A1133}" type="presParOf" srcId="{EF19EBFC-DE3D-4B1B-96EA-ADC5EDEC8903}" destId="{8B1A9F4C-5F5B-45AF-8BA3-0761760574D6}" srcOrd="3" destOrd="0" presId="urn:microsoft.com/office/officeart/2009/layout/CircleArrowProcess"/>
    <dgm:cxn modelId="{B810474D-0EDF-479C-A283-313164246D41}" type="presParOf" srcId="{EF19EBFC-DE3D-4B1B-96EA-ADC5EDEC8903}" destId="{695E1C71-D5D0-4B35-A47E-BA0361A967E6}" srcOrd="4" destOrd="0" presId="urn:microsoft.com/office/officeart/2009/layout/CircleArrowProcess"/>
    <dgm:cxn modelId="{B6D0D5AD-D84E-44F7-9417-FAA2A5BA75CD}" type="presParOf" srcId="{695E1C71-D5D0-4B35-A47E-BA0361A967E6}" destId="{7340B1AB-BC4E-4AA1-B00F-54C227987236}" srcOrd="0" destOrd="0" presId="urn:microsoft.com/office/officeart/2009/layout/CircleArrowProcess"/>
    <dgm:cxn modelId="{103843C0-111C-45B6-95E0-E6A4F5833E27}" type="presParOf" srcId="{EF19EBFC-DE3D-4B1B-96EA-ADC5EDEC8903}" destId="{AF6EDAA0-9E50-43A4-984A-A3F45220A968}"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79D43D-FCBF-421E-B6AE-EA8B34BD279D}"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s-MX"/>
        </a:p>
      </dgm:t>
    </dgm:pt>
    <dgm:pt modelId="{6FB2C7D8-DEB5-4406-B5F4-935A3AEFB093}">
      <dgm:prSet/>
      <dgm:spPr/>
      <dgm:t>
        <a:bodyPr/>
        <a:lstStyle/>
        <a:p>
          <a:pPr rtl="0"/>
          <a:r>
            <a:rPr lang="es-MX" dirty="0" smtClean="0"/>
            <a:t>10 días</a:t>
          </a:r>
          <a:endParaRPr lang="es-MX" dirty="0"/>
        </a:p>
      </dgm:t>
    </dgm:pt>
    <dgm:pt modelId="{B6D8581B-8C53-47AC-9A87-8B6E4E3130F0}" type="parTrans" cxnId="{F1998A41-924C-4658-9DF1-3F81EE0D014F}">
      <dgm:prSet/>
      <dgm:spPr/>
      <dgm:t>
        <a:bodyPr/>
        <a:lstStyle/>
        <a:p>
          <a:endParaRPr lang="es-MX"/>
        </a:p>
      </dgm:t>
    </dgm:pt>
    <dgm:pt modelId="{043BA23F-38EE-49A1-89B6-5185474A3C31}" type="sibTrans" cxnId="{F1998A41-924C-4658-9DF1-3F81EE0D014F}">
      <dgm:prSet/>
      <dgm:spPr/>
      <dgm:t>
        <a:bodyPr/>
        <a:lstStyle/>
        <a:p>
          <a:endParaRPr lang="es-MX"/>
        </a:p>
      </dgm:t>
    </dgm:pt>
    <dgm:pt modelId="{47945CC7-4C46-4280-B89B-9065085F9D05}">
      <dgm:prSet/>
      <dgm:spPr/>
      <dgm:t>
        <a:bodyPr/>
        <a:lstStyle/>
        <a:p>
          <a:pPr rtl="0"/>
          <a:r>
            <a:rPr lang="es-MX" dirty="0" smtClean="0"/>
            <a:t>5 días</a:t>
          </a:r>
          <a:endParaRPr lang="es-MX" dirty="0"/>
        </a:p>
      </dgm:t>
    </dgm:pt>
    <dgm:pt modelId="{739D7E67-DA0C-43D3-A69C-E54079ABBC86}" type="parTrans" cxnId="{4F4A1523-46D7-4B40-836A-7BC467C73BB4}">
      <dgm:prSet/>
      <dgm:spPr/>
      <dgm:t>
        <a:bodyPr/>
        <a:lstStyle/>
        <a:p>
          <a:endParaRPr lang="es-MX"/>
        </a:p>
      </dgm:t>
    </dgm:pt>
    <dgm:pt modelId="{F25CF5E1-36D1-4D68-8FAC-007B350F6C97}" type="sibTrans" cxnId="{4F4A1523-46D7-4B40-836A-7BC467C73BB4}">
      <dgm:prSet/>
      <dgm:spPr/>
      <dgm:t>
        <a:bodyPr/>
        <a:lstStyle/>
        <a:p>
          <a:endParaRPr lang="es-MX"/>
        </a:p>
      </dgm:t>
    </dgm:pt>
    <dgm:pt modelId="{F416AF94-7C5F-4C61-BE86-804C7D1A45E1}">
      <dgm:prSet/>
      <dgm:spPr/>
      <dgm:t>
        <a:bodyPr/>
        <a:lstStyle/>
        <a:p>
          <a:pPr rtl="0"/>
          <a:r>
            <a:rPr lang="es-MX" dirty="0" smtClean="0"/>
            <a:t>15 días</a:t>
          </a:r>
          <a:endParaRPr lang="es-MX" dirty="0"/>
        </a:p>
      </dgm:t>
    </dgm:pt>
    <dgm:pt modelId="{E649BE55-8105-4A37-9E8A-2163B982461D}" type="parTrans" cxnId="{A313C78A-414F-4BB8-98AE-F7E7FE779ADC}">
      <dgm:prSet/>
      <dgm:spPr/>
      <dgm:t>
        <a:bodyPr/>
        <a:lstStyle/>
        <a:p>
          <a:endParaRPr lang="es-MX"/>
        </a:p>
      </dgm:t>
    </dgm:pt>
    <dgm:pt modelId="{AB4C5F90-DAEE-43CE-AB99-4DA622322052}" type="sibTrans" cxnId="{A313C78A-414F-4BB8-98AE-F7E7FE779ADC}">
      <dgm:prSet/>
      <dgm:spPr/>
      <dgm:t>
        <a:bodyPr/>
        <a:lstStyle/>
        <a:p>
          <a:endParaRPr lang="es-MX"/>
        </a:p>
      </dgm:t>
    </dgm:pt>
    <dgm:pt modelId="{372E09A3-C372-4824-BF2C-893E1D9EC31B}">
      <dgm:prSet/>
      <dgm:spPr/>
      <dgm:t>
        <a:bodyPr/>
        <a:lstStyle/>
        <a:p>
          <a:pPr rtl="0"/>
          <a:r>
            <a:rPr lang="es-MX" dirty="0" smtClean="0"/>
            <a:t>10 días</a:t>
          </a:r>
          <a:endParaRPr lang="es-MX" dirty="0"/>
        </a:p>
      </dgm:t>
    </dgm:pt>
    <dgm:pt modelId="{7E95D930-E49A-4F22-8541-D38042B2DF23}" type="parTrans" cxnId="{D7B70287-A29A-4F52-BD68-38ED179ABE4F}">
      <dgm:prSet/>
      <dgm:spPr/>
      <dgm:t>
        <a:bodyPr/>
        <a:lstStyle/>
        <a:p>
          <a:endParaRPr lang="es-MX"/>
        </a:p>
      </dgm:t>
    </dgm:pt>
    <dgm:pt modelId="{3C9E8C88-4DD8-4B89-BB28-7A91411DED45}" type="sibTrans" cxnId="{D7B70287-A29A-4F52-BD68-38ED179ABE4F}">
      <dgm:prSet/>
      <dgm:spPr/>
      <dgm:t>
        <a:bodyPr/>
        <a:lstStyle/>
        <a:p>
          <a:endParaRPr lang="es-MX"/>
        </a:p>
      </dgm:t>
    </dgm:pt>
    <dgm:pt modelId="{0A06CD37-CC2F-4EC4-9CA3-596CF1D2BED3}">
      <dgm:prSet/>
      <dgm:spPr/>
      <dgm:t>
        <a:bodyPr/>
        <a:lstStyle/>
        <a:p>
          <a:pPr rtl="0"/>
          <a:r>
            <a:rPr lang="es-MX" dirty="0" smtClean="0"/>
            <a:t>10 días</a:t>
          </a:r>
          <a:endParaRPr lang="es-MX" dirty="0"/>
        </a:p>
      </dgm:t>
    </dgm:pt>
    <dgm:pt modelId="{C871CD07-C64F-4B08-8094-25F52EFC9345}" type="parTrans" cxnId="{F4382587-AE77-4560-AD81-E10A92A42EC1}">
      <dgm:prSet/>
      <dgm:spPr/>
      <dgm:t>
        <a:bodyPr/>
        <a:lstStyle/>
        <a:p>
          <a:endParaRPr lang="es-MX"/>
        </a:p>
      </dgm:t>
    </dgm:pt>
    <dgm:pt modelId="{CAC1EF75-6BE6-4ED1-B8CA-3721CBFB5017}" type="sibTrans" cxnId="{F4382587-AE77-4560-AD81-E10A92A42EC1}">
      <dgm:prSet/>
      <dgm:spPr/>
      <dgm:t>
        <a:bodyPr/>
        <a:lstStyle/>
        <a:p>
          <a:endParaRPr lang="es-MX"/>
        </a:p>
      </dgm:t>
    </dgm:pt>
    <dgm:pt modelId="{8BBF052D-D489-4338-B973-A28F08E55367}">
      <dgm:prSet/>
      <dgm:spPr/>
      <dgm:t>
        <a:bodyPr/>
        <a:lstStyle/>
        <a:p>
          <a:pPr rtl="0"/>
          <a:r>
            <a:rPr lang="es-MX" dirty="0" smtClean="0"/>
            <a:t>La EFSL solicitante deberá presentar a la VDC la solicitud de apoyo económico. </a:t>
          </a:r>
          <a:endParaRPr lang="es-MX" dirty="0"/>
        </a:p>
      </dgm:t>
    </dgm:pt>
    <dgm:pt modelId="{0CFCEC78-0D73-4D5E-ADCA-1773B82C7F13}" type="parTrans" cxnId="{CF075F09-EBA7-4BE6-8249-80149C94A914}">
      <dgm:prSet/>
      <dgm:spPr/>
      <dgm:t>
        <a:bodyPr/>
        <a:lstStyle/>
        <a:p>
          <a:endParaRPr lang="es-MX"/>
        </a:p>
      </dgm:t>
    </dgm:pt>
    <dgm:pt modelId="{C44F6687-7CEB-4DF6-94A0-4E148F59F808}" type="sibTrans" cxnId="{CF075F09-EBA7-4BE6-8249-80149C94A914}">
      <dgm:prSet/>
      <dgm:spPr/>
      <dgm:t>
        <a:bodyPr/>
        <a:lstStyle/>
        <a:p>
          <a:endParaRPr lang="es-MX"/>
        </a:p>
      </dgm:t>
    </dgm:pt>
    <dgm:pt modelId="{3D0B70FF-4A34-4365-A712-88784FEC2EEE}">
      <dgm:prSet/>
      <dgm:spPr/>
      <dgm:t>
        <a:bodyPr/>
        <a:lstStyle/>
        <a:p>
          <a:pPr rtl="0"/>
          <a:r>
            <a:rPr lang="es-MX" dirty="0" smtClean="0"/>
            <a:t>La VDC emitirá respuesta a la EFSL solicitante con copia a la Tesorería. </a:t>
          </a:r>
          <a:endParaRPr lang="es-MX" dirty="0"/>
        </a:p>
      </dgm:t>
    </dgm:pt>
    <dgm:pt modelId="{1AEE16D8-70D1-484E-8B90-478195241E57}" type="parTrans" cxnId="{27D58502-5467-4952-A9F5-E9BAF8577726}">
      <dgm:prSet/>
      <dgm:spPr/>
      <dgm:t>
        <a:bodyPr/>
        <a:lstStyle/>
        <a:p>
          <a:endParaRPr lang="es-MX"/>
        </a:p>
      </dgm:t>
    </dgm:pt>
    <dgm:pt modelId="{749B630C-28F8-404B-B200-87235C13F5A5}" type="sibTrans" cxnId="{27D58502-5467-4952-A9F5-E9BAF8577726}">
      <dgm:prSet/>
      <dgm:spPr/>
      <dgm:t>
        <a:bodyPr/>
        <a:lstStyle/>
        <a:p>
          <a:endParaRPr lang="es-MX"/>
        </a:p>
      </dgm:t>
    </dgm:pt>
    <dgm:pt modelId="{B0825BDC-DFF7-46F4-A33B-DB42B08A1F8D}">
      <dgm:prSet/>
      <dgm:spPr/>
      <dgm:t>
        <a:bodyPr/>
        <a:lstStyle/>
        <a:p>
          <a:pPr rtl="0"/>
          <a:r>
            <a:rPr lang="es-MX" dirty="0" smtClean="0"/>
            <a:t>La comprobación de gastos deberá ser remitida formalmente a la VDC posterior al evento. </a:t>
          </a:r>
          <a:endParaRPr lang="es-MX" dirty="0"/>
        </a:p>
      </dgm:t>
    </dgm:pt>
    <dgm:pt modelId="{D2F44C1B-9A51-405D-A889-13422037FD1E}" type="parTrans" cxnId="{B9597192-5998-4742-A2C0-757AE9693091}">
      <dgm:prSet/>
      <dgm:spPr/>
      <dgm:t>
        <a:bodyPr/>
        <a:lstStyle/>
        <a:p>
          <a:endParaRPr lang="es-MX"/>
        </a:p>
      </dgm:t>
    </dgm:pt>
    <dgm:pt modelId="{A70BAAAE-08EF-4780-BE48-BCD94A636D44}" type="sibTrans" cxnId="{B9597192-5998-4742-A2C0-757AE9693091}">
      <dgm:prSet/>
      <dgm:spPr/>
      <dgm:t>
        <a:bodyPr/>
        <a:lstStyle/>
        <a:p>
          <a:endParaRPr lang="es-MX"/>
        </a:p>
      </dgm:t>
    </dgm:pt>
    <dgm:pt modelId="{C3D933C5-9C0E-4CED-9ED7-BC2C59D2EE12}">
      <dgm:prSet/>
      <dgm:spPr/>
      <dgm:t>
        <a:bodyPr/>
        <a:lstStyle/>
        <a:p>
          <a:pPr rtl="0"/>
          <a:r>
            <a:rPr lang="es-MX" dirty="0" smtClean="0"/>
            <a:t>La VDC revisará la comprobación recibida y en su caso la remitirá a la tesorería para su pago. </a:t>
          </a:r>
          <a:endParaRPr lang="es-MX" dirty="0"/>
        </a:p>
      </dgm:t>
    </dgm:pt>
    <dgm:pt modelId="{E2E873B6-03D8-41E5-9092-688802FEDCC0}" type="parTrans" cxnId="{C466A7FE-F698-4E85-B32A-4259A72327CB}">
      <dgm:prSet/>
      <dgm:spPr/>
      <dgm:t>
        <a:bodyPr/>
        <a:lstStyle/>
        <a:p>
          <a:endParaRPr lang="es-MX"/>
        </a:p>
      </dgm:t>
    </dgm:pt>
    <dgm:pt modelId="{87A26F91-212E-49AC-849E-8988712E4F23}" type="sibTrans" cxnId="{C466A7FE-F698-4E85-B32A-4259A72327CB}">
      <dgm:prSet/>
      <dgm:spPr/>
      <dgm:t>
        <a:bodyPr/>
        <a:lstStyle/>
        <a:p>
          <a:endParaRPr lang="es-MX"/>
        </a:p>
      </dgm:t>
    </dgm:pt>
    <dgm:pt modelId="{88CAED4A-B56F-44A1-9AEE-E7CEDECF1EAB}">
      <dgm:prSet/>
      <dgm:spPr/>
      <dgm:t>
        <a:bodyPr/>
        <a:lstStyle/>
        <a:p>
          <a:pPr rtl="0"/>
          <a:r>
            <a:rPr lang="es-MX" dirty="0" smtClean="0"/>
            <a:t>La Tesorería contabilizará y realizará el pago correspondiente</a:t>
          </a:r>
          <a:endParaRPr lang="es-MX" dirty="0"/>
        </a:p>
      </dgm:t>
    </dgm:pt>
    <dgm:pt modelId="{1DBA71E0-3872-4EC1-9CB3-43D039B2B8E8}" type="parTrans" cxnId="{177B1B9A-04F1-4FBB-A0F1-1EAADB174013}">
      <dgm:prSet/>
      <dgm:spPr/>
      <dgm:t>
        <a:bodyPr/>
        <a:lstStyle/>
        <a:p>
          <a:endParaRPr lang="es-MX"/>
        </a:p>
      </dgm:t>
    </dgm:pt>
    <dgm:pt modelId="{C6C705DD-7869-4B84-9933-CECEDEAA9D74}" type="sibTrans" cxnId="{177B1B9A-04F1-4FBB-A0F1-1EAADB174013}">
      <dgm:prSet/>
      <dgm:spPr/>
      <dgm:t>
        <a:bodyPr/>
        <a:lstStyle/>
        <a:p>
          <a:endParaRPr lang="es-MX"/>
        </a:p>
      </dgm:t>
    </dgm:pt>
    <dgm:pt modelId="{D20E7E26-E6CE-4D2D-AE3F-EA1C4F983DD2}" type="pres">
      <dgm:prSet presAssocID="{FF79D43D-FCBF-421E-B6AE-EA8B34BD279D}" presName="Name0" presStyleCnt="0">
        <dgm:presLayoutVars>
          <dgm:dir/>
          <dgm:animLvl val="lvl"/>
          <dgm:resizeHandles val="exact"/>
        </dgm:presLayoutVars>
      </dgm:prSet>
      <dgm:spPr/>
      <dgm:t>
        <a:bodyPr/>
        <a:lstStyle/>
        <a:p>
          <a:endParaRPr lang="es-MX"/>
        </a:p>
      </dgm:t>
    </dgm:pt>
    <dgm:pt modelId="{DCECBEAD-B3BD-4B79-BDD6-08FA7F022F68}" type="pres">
      <dgm:prSet presAssocID="{FF79D43D-FCBF-421E-B6AE-EA8B34BD279D}" presName="tSp" presStyleCnt="0"/>
      <dgm:spPr/>
      <dgm:t>
        <a:bodyPr/>
        <a:lstStyle/>
        <a:p>
          <a:endParaRPr lang="es-MX"/>
        </a:p>
      </dgm:t>
    </dgm:pt>
    <dgm:pt modelId="{F643DAE8-B281-46F2-A14A-B76C1BB84615}" type="pres">
      <dgm:prSet presAssocID="{FF79D43D-FCBF-421E-B6AE-EA8B34BD279D}" presName="bSp" presStyleCnt="0"/>
      <dgm:spPr/>
      <dgm:t>
        <a:bodyPr/>
        <a:lstStyle/>
        <a:p>
          <a:endParaRPr lang="es-MX"/>
        </a:p>
      </dgm:t>
    </dgm:pt>
    <dgm:pt modelId="{B522F1CE-3DC1-45E7-B1E2-FF948BAD9870}" type="pres">
      <dgm:prSet presAssocID="{FF79D43D-FCBF-421E-B6AE-EA8B34BD279D}" presName="process" presStyleCnt="0"/>
      <dgm:spPr/>
      <dgm:t>
        <a:bodyPr/>
        <a:lstStyle/>
        <a:p>
          <a:endParaRPr lang="es-MX"/>
        </a:p>
      </dgm:t>
    </dgm:pt>
    <dgm:pt modelId="{949FC12C-1F42-44A9-9432-A59AA2282856}" type="pres">
      <dgm:prSet presAssocID="{6FB2C7D8-DEB5-4406-B5F4-935A3AEFB093}" presName="composite1" presStyleCnt="0"/>
      <dgm:spPr/>
      <dgm:t>
        <a:bodyPr/>
        <a:lstStyle/>
        <a:p>
          <a:endParaRPr lang="es-MX"/>
        </a:p>
      </dgm:t>
    </dgm:pt>
    <dgm:pt modelId="{C8913B97-A5A7-4F8D-8979-055B9020A832}" type="pres">
      <dgm:prSet presAssocID="{6FB2C7D8-DEB5-4406-B5F4-935A3AEFB093}" presName="dummyNode1" presStyleLbl="node1" presStyleIdx="0" presStyleCnt="5"/>
      <dgm:spPr/>
      <dgm:t>
        <a:bodyPr/>
        <a:lstStyle/>
        <a:p>
          <a:endParaRPr lang="es-MX"/>
        </a:p>
      </dgm:t>
    </dgm:pt>
    <dgm:pt modelId="{83D0A190-7835-426A-AB72-D200A780DD5A}" type="pres">
      <dgm:prSet presAssocID="{6FB2C7D8-DEB5-4406-B5F4-935A3AEFB093}" presName="childNode1" presStyleLbl="bgAcc1" presStyleIdx="0" presStyleCnt="5">
        <dgm:presLayoutVars>
          <dgm:bulletEnabled val="1"/>
        </dgm:presLayoutVars>
      </dgm:prSet>
      <dgm:spPr/>
      <dgm:t>
        <a:bodyPr/>
        <a:lstStyle/>
        <a:p>
          <a:endParaRPr lang="es-MX"/>
        </a:p>
      </dgm:t>
    </dgm:pt>
    <dgm:pt modelId="{12131638-C7A0-488D-8C4D-4A003A6BCA0B}" type="pres">
      <dgm:prSet presAssocID="{6FB2C7D8-DEB5-4406-B5F4-935A3AEFB093}" presName="childNode1tx" presStyleLbl="bgAcc1" presStyleIdx="0" presStyleCnt="5">
        <dgm:presLayoutVars>
          <dgm:bulletEnabled val="1"/>
        </dgm:presLayoutVars>
      </dgm:prSet>
      <dgm:spPr/>
      <dgm:t>
        <a:bodyPr/>
        <a:lstStyle/>
        <a:p>
          <a:endParaRPr lang="es-MX"/>
        </a:p>
      </dgm:t>
    </dgm:pt>
    <dgm:pt modelId="{355C5DD8-5980-4807-B408-CC092F83DC15}" type="pres">
      <dgm:prSet presAssocID="{6FB2C7D8-DEB5-4406-B5F4-935A3AEFB093}" presName="parentNode1" presStyleLbl="node1" presStyleIdx="0" presStyleCnt="5">
        <dgm:presLayoutVars>
          <dgm:chMax val="1"/>
          <dgm:bulletEnabled val="1"/>
        </dgm:presLayoutVars>
      </dgm:prSet>
      <dgm:spPr/>
      <dgm:t>
        <a:bodyPr/>
        <a:lstStyle/>
        <a:p>
          <a:endParaRPr lang="es-MX"/>
        </a:p>
      </dgm:t>
    </dgm:pt>
    <dgm:pt modelId="{C35DE1A6-2188-4954-A6FD-11E1A85E35BD}" type="pres">
      <dgm:prSet presAssocID="{6FB2C7D8-DEB5-4406-B5F4-935A3AEFB093}" presName="connSite1" presStyleCnt="0"/>
      <dgm:spPr/>
      <dgm:t>
        <a:bodyPr/>
        <a:lstStyle/>
        <a:p>
          <a:endParaRPr lang="es-MX"/>
        </a:p>
      </dgm:t>
    </dgm:pt>
    <dgm:pt modelId="{280F0291-CA9C-4EEE-A845-EC57475A1A61}" type="pres">
      <dgm:prSet presAssocID="{043BA23F-38EE-49A1-89B6-5185474A3C31}" presName="Name9" presStyleLbl="sibTrans2D1" presStyleIdx="0" presStyleCnt="4"/>
      <dgm:spPr/>
      <dgm:t>
        <a:bodyPr/>
        <a:lstStyle/>
        <a:p>
          <a:endParaRPr lang="es-MX"/>
        </a:p>
      </dgm:t>
    </dgm:pt>
    <dgm:pt modelId="{1DE7CA8F-1F97-4747-85A5-1ED8F8409569}" type="pres">
      <dgm:prSet presAssocID="{47945CC7-4C46-4280-B89B-9065085F9D05}" presName="composite2" presStyleCnt="0"/>
      <dgm:spPr/>
      <dgm:t>
        <a:bodyPr/>
        <a:lstStyle/>
        <a:p>
          <a:endParaRPr lang="es-MX"/>
        </a:p>
      </dgm:t>
    </dgm:pt>
    <dgm:pt modelId="{39E61D7A-6098-46BF-AC68-4793D3B7108B}" type="pres">
      <dgm:prSet presAssocID="{47945CC7-4C46-4280-B89B-9065085F9D05}" presName="dummyNode2" presStyleLbl="node1" presStyleIdx="0" presStyleCnt="5"/>
      <dgm:spPr/>
      <dgm:t>
        <a:bodyPr/>
        <a:lstStyle/>
        <a:p>
          <a:endParaRPr lang="es-MX"/>
        </a:p>
      </dgm:t>
    </dgm:pt>
    <dgm:pt modelId="{C37F1424-FCFC-427A-989E-9ED00EC1C179}" type="pres">
      <dgm:prSet presAssocID="{47945CC7-4C46-4280-B89B-9065085F9D05}" presName="childNode2" presStyleLbl="bgAcc1" presStyleIdx="1" presStyleCnt="5">
        <dgm:presLayoutVars>
          <dgm:bulletEnabled val="1"/>
        </dgm:presLayoutVars>
      </dgm:prSet>
      <dgm:spPr/>
      <dgm:t>
        <a:bodyPr/>
        <a:lstStyle/>
        <a:p>
          <a:endParaRPr lang="es-MX"/>
        </a:p>
      </dgm:t>
    </dgm:pt>
    <dgm:pt modelId="{163580BA-E49F-4E25-94C9-CAA19A40E079}" type="pres">
      <dgm:prSet presAssocID="{47945CC7-4C46-4280-B89B-9065085F9D05}" presName="childNode2tx" presStyleLbl="bgAcc1" presStyleIdx="1" presStyleCnt="5">
        <dgm:presLayoutVars>
          <dgm:bulletEnabled val="1"/>
        </dgm:presLayoutVars>
      </dgm:prSet>
      <dgm:spPr/>
      <dgm:t>
        <a:bodyPr/>
        <a:lstStyle/>
        <a:p>
          <a:endParaRPr lang="es-MX"/>
        </a:p>
      </dgm:t>
    </dgm:pt>
    <dgm:pt modelId="{76B87EA1-713E-4035-AFCA-089E38C20213}" type="pres">
      <dgm:prSet presAssocID="{47945CC7-4C46-4280-B89B-9065085F9D05}" presName="parentNode2" presStyleLbl="node1" presStyleIdx="1" presStyleCnt="5">
        <dgm:presLayoutVars>
          <dgm:chMax val="0"/>
          <dgm:bulletEnabled val="1"/>
        </dgm:presLayoutVars>
      </dgm:prSet>
      <dgm:spPr/>
      <dgm:t>
        <a:bodyPr/>
        <a:lstStyle/>
        <a:p>
          <a:endParaRPr lang="es-MX"/>
        </a:p>
      </dgm:t>
    </dgm:pt>
    <dgm:pt modelId="{AF1948BC-FA62-4090-99AA-E60751E97816}" type="pres">
      <dgm:prSet presAssocID="{47945CC7-4C46-4280-B89B-9065085F9D05}" presName="connSite2" presStyleCnt="0"/>
      <dgm:spPr/>
      <dgm:t>
        <a:bodyPr/>
        <a:lstStyle/>
        <a:p>
          <a:endParaRPr lang="es-MX"/>
        </a:p>
      </dgm:t>
    </dgm:pt>
    <dgm:pt modelId="{1857430A-B623-46C7-8AE8-F7EFB042AB74}" type="pres">
      <dgm:prSet presAssocID="{F25CF5E1-36D1-4D68-8FAC-007B350F6C97}" presName="Name18" presStyleLbl="sibTrans2D1" presStyleIdx="1" presStyleCnt="4"/>
      <dgm:spPr/>
      <dgm:t>
        <a:bodyPr/>
        <a:lstStyle/>
        <a:p>
          <a:endParaRPr lang="es-MX"/>
        </a:p>
      </dgm:t>
    </dgm:pt>
    <dgm:pt modelId="{CB0B526B-1035-4494-BDB2-2198118C2B7C}" type="pres">
      <dgm:prSet presAssocID="{F416AF94-7C5F-4C61-BE86-804C7D1A45E1}" presName="composite1" presStyleCnt="0"/>
      <dgm:spPr/>
      <dgm:t>
        <a:bodyPr/>
        <a:lstStyle/>
        <a:p>
          <a:endParaRPr lang="es-MX"/>
        </a:p>
      </dgm:t>
    </dgm:pt>
    <dgm:pt modelId="{179CA7F5-A440-4AFA-8671-45D7F963F0BF}" type="pres">
      <dgm:prSet presAssocID="{F416AF94-7C5F-4C61-BE86-804C7D1A45E1}" presName="dummyNode1" presStyleLbl="node1" presStyleIdx="1" presStyleCnt="5"/>
      <dgm:spPr/>
      <dgm:t>
        <a:bodyPr/>
        <a:lstStyle/>
        <a:p>
          <a:endParaRPr lang="es-MX"/>
        </a:p>
      </dgm:t>
    </dgm:pt>
    <dgm:pt modelId="{BAEA1AD3-8FA9-4DF8-A3FE-960F73BB6867}" type="pres">
      <dgm:prSet presAssocID="{F416AF94-7C5F-4C61-BE86-804C7D1A45E1}" presName="childNode1" presStyleLbl="bgAcc1" presStyleIdx="2" presStyleCnt="5">
        <dgm:presLayoutVars>
          <dgm:bulletEnabled val="1"/>
        </dgm:presLayoutVars>
      </dgm:prSet>
      <dgm:spPr/>
      <dgm:t>
        <a:bodyPr/>
        <a:lstStyle/>
        <a:p>
          <a:endParaRPr lang="es-MX"/>
        </a:p>
      </dgm:t>
    </dgm:pt>
    <dgm:pt modelId="{8CA6CA7A-FC64-4B37-81CD-53E17E3EB27B}" type="pres">
      <dgm:prSet presAssocID="{F416AF94-7C5F-4C61-BE86-804C7D1A45E1}" presName="childNode1tx" presStyleLbl="bgAcc1" presStyleIdx="2" presStyleCnt="5">
        <dgm:presLayoutVars>
          <dgm:bulletEnabled val="1"/>
        </dgm:presLayoutVars>
      </dgm:prSet>
      <dgm:spPr/>
      <dgm:t>
        <a:bodyPr/>
        <a:lstStyle/>
        <a:p>
          <a:endParaRPr lang="es-MX"/>
        </a:p>
      </dgm:t>
    </dgm:pt>
    <dgm:pt modelId="{58E941BD-42E4-4EB4-B027-027DCA7D5C8D}" type="pres">
      <dgm:prSet presAssocID="{F416AF94-7C5F-4C61-BE86-804C7D1A45E1}" presName="parentNode1" presStyleLbl="node1" presStyleIdx="2" presStyleCnt="5">
        <dgm:presLayoutVars>
          <dgm:chMax val="1"/>
          <dgm:bulletEnabled val="1"/>
        </dgm:presLayoutVars>
      </dgm:prSet>
      <dgm:spPr/>
      <dgm:t>
        <a:bodyPr/>
        <a:lstStyle/>
        <a:p>
          <a:endParaRPr lang="es-MX"/>
        </a:p>
      </dgm:t>
    </dgm:pt>
    <dgm:pt modelId="{49E6E79C-94C1-4BDE-8510-CBD47B510AFC}" type="pres">
      <dgm:prSet presAssocID="{F416AF94-7C5F-4C61-BE86-804C7D1A45E1}" presName="connSite1" presStyleCnt="0"/>
      <dgm:spPr/>
      <dgm:t>
        <a:bodyPr/>
        <a:lstStyle/>
        <a:p>
          <a:endParaRPr lang="es-MX"/>
        </a:p>
      </dgm:t>
    </dgm:pt>
    <dgm:pt modelId="{0529B9D8-B257-4AA3-A392-5F28E9554E02}" type="pres">
      <dgm:prSet presAssocID="{AB4C5F90-DAEE-43CE-AB99-4DA622322052}" presName="Name9" presStyleLbl="sibTrans2D1" presStyleIdx="2" presStyleCnt="4"/>
      <dgm:spPr/>
      <dgm:t>
        <a:bodyPr/>
        <a:lstStyle/>
        <a:p>
          <a:endParaRPr lang="es-MX"/>
        </a:p>
      </dgm:t>
    </dgm:pt>
    <dgm:pt modelId="{19B30FBE-EBEA-487E-8568-03E436AA9387}" type="pres">
      <dgm:prSet presAssocID="{372E09A3-C372-4824-BF2C-893E1D9EC31B}" presName="composite2" presStyleCnt="0"/>
      <dgm:spPr/>
      <dgm:t>
        <a:bodyPr/>
        <a:lstStyle/>
        <a:p>
          <a:endParaRPr lang="es-MX"/>
        </a:p>
      </dgm:t>
    </dgm:pt>
    <dgm:pt modelId="{308E03B0-94D0-4F75-B2B4-7F512E28E672}" type="pres">
      <dgm:prSet presAssocID="{372E09A3-C372-4824-BF2C-893E1D9EC31B}" presName="dummyNode2" presStyleLbl="node1" presStyleIdx="2" presStyleCnt="5"/>
      <dgm:spPr/>
      <dgm:t>
        <a:bodyPr/>
        <a:lstStyle/>
        <a:p>
          <a:endParaRPr lang="es-MX"/>
        </a:p>
      </dgm:t>
    </dgm:pt>
    <dgm:pt modelId="{DF3C4EB1-EA6B-4E97-BDC5-2B7F1199C19A}" type="pres">
      <dgm:prSet presAssocID="{372E09A3-C372-4824-BF2C-893E1D9EC31B}" presName="childNode2" presStyleLbl="bgAcc1" presStyleIdx="3" presStyleCnt="5">
        <dgm:presLayoutVars>
          <dgm:bulletEnabled val="1"/>
        </dgm:presLayoutVars>
      </dgm:prSet>
      <dgm:spPr/>
      <dgm:t>
        <a:bodyPr/>
        <a:lstStyle/>
        <a:p>
          <a:endParaRPr lang="es-MX"/>
        </a:p>
      </dgm:t>
    </dgm:pt>
    <dgm:pt modelId="{2E00E84A-97C4-44CF-B003-6CD28549CEB4}" type="pres">
      <dgm:prSet presAssocID="{372E09A3-C372-4824-BF2C-893E1D9EC31B}" presName="childNode2tx" presStyleLbl="bgAcc1" presStyleIdx="3" presStyleCnt="5">
        <dgm:presLayoutVars>
          <dgm:bulletEnabled val="1"/>
        </dgm:presLayoutVars>
      </dgm:prSet>
      <dgm:spPr/>
      <dgm:t>
        <a:bodyPr/>
        <a:lstStyle/>
        <a:p>
          <a:endParaRPr lang="es-MX"/>
        </a:p>
      </dgm:t>
    </dgm:pt>
    <dgm:pt modelId="{8E19F9BA-0285-4799-882E-FDAE3FD0F1D5}" type="pres">
      <dgm:prSet presAssocID="{372E09A3-C372-4824-BF2C-893E1D9EC31B}" presName="parentNode2" presStyleLbl="node1" presStyleIdx="3" presStyleCnt="5">
        <dgm:presLayoutVars>
          <dgm:chMax val="0"/>
          <dgm:bulletEnabled val="1"/>
        </dgm:presLayoutVars>
      </dgm:prSet>
      <dgm:spPr/>
      <dgm:t>
        <a:bodyPr/>
        <a:lstStyle/>
        <a:p>
          <a:endParaRPr lang="es-MX"/>
        </a:p>
      </dgm:t>
    </dgm:pt>
    <dgm:pt modelId="{0CD716F0-A203-4BB5-BCD8-CBC5F8D54066}" type="pres">
      <dgm:prSet presAssocID="{372E09A3-C372-4824-BF2C-893E1D9EC31B}" presName="connSite2" presStyleCnt="0"/>
      <dgm:spPr/>
      <dgm:t>
        <a:bodyPr/>
        <a:lstStyle/>
        <a:p>
          <a:endParaRPr lang="es-MX"/>
        </a:p>
      </dgm:t>
    </dgm:pt>
    <dgm:pt modelId="{753B068D-BA2A-4868-9E17-9DA377AEB304}" type="pres">
      <dgm:prSet presAssocID="{3C9E8C88-4DD8-4B89-BB28-7A91411DED45}" presName="Name18" presStyleLbl="sibTrans2D1" presStyleIdx="3" presStyleCnt="4"/>
      <dgm:spPr/>
      <dgm:t>
        <a:bodyPr/>
        <a:lstStyle/>
        <a:p>
          <a:endParaRPr lang="es-MX"/>
        </a:p>
      </dgm:t>
    </dgm:pt>
    <dgm:pt modelId="{195D450C-185B-4F2D-A8D6-DC58E26D8EE6}" type="pres">
      <dgm:prSet presAssocID="{0A06CD37-CC2F-4EC4-9CA3-596CF1D2BED3}" presName="composite1" presStyleCnt="0"/>
      <dgm:spPr/>
      <dgm:t>
        <a:bodyPr/>
        <a:lstStyle/>
        <a:p>
          <a:endParaRPr lang="es-MX"/>
        </a:p>
      </dgm:t>
    </dgm:pt>
    <dgm:pt modelId="{1EC1747D-7006-4E9A-A98B-12F83550BDF6}" type="pres">
      <dgm:prSet presAssocID="{0A06CD37-CC2F-4EC4-9CA3-596CF1D2BED3}" presName="dummyNode1" presStyleLbl="node1" presStyleIdx="3" presStyleCnt="5"/>
      <dgm:spPr/>
      <dgm:t>
        <a:bodyPr/>
        <a:lstStyle/>
        <a:p>
          <a:endParaRPr lang="es-MX"/>
        </a:p>
      </dgm:t>
    </dgm:pt>
    <dgm:pt modelId="{E152DEC8-9B8F-45F9-8275-600A537F18AC}" type="pres">
      <dgm:prSet presAssocID="{0A06CD37-CC2F-4EC4-9CA3-596CF1D2BED3}" presName="childNode1" presStyleLbl="bgAcc1" presStyleIdx="4" presStyleCnt="5">
        <dgm:presLayoutVars>
          <dgm:bulletEnabled val="1"/>
        </dgm:presLayoutVars>
      </dgm:prSet>
      <dgm:spPr/>
      <dgm:t>
        <a:bodyPr/>
        <a:lstStyle/>
        <a:p>
          <a:endParaRPr lang="es-MX"/>
        </a:p>
      </dgm:t>
    </dgm:pt>
    <dgm:pt modelId="{B5E51EA3-98F5-406E-A1DC-09DB95BD85F8}" type="pres">
      <dgm:prSet presAssocID="{0A06CD37-CC2F-4EC4-9CA3-596CF1D2BED3}" presName="childNode1tx" presStyleLbl="bgAcc1" presStyleIdx="4" presStyleCnt="5">
        <dgm:presLayoutVars>
          <dgm:bulletEnabled val="1"/>
        </dgm:presLayoutVars>
      </dgm:prSet>
      <dgm:spPr/>
      <dgm:t>
        <a:bodyPr/>
        <a:lstStyle/>
        <a:p>
          <a:endParaRPr lang="es-MX"/>
        </a:p>
      </dgm:t>
    </dgm:pt>
    <dgm:pt modelId="{CB041818-5A7A-4A1B-97CA-948D38FAF621}" type="pres">
      <dgm:prSet presAssocID="{0A06CD37-CC2F-4EC4-9CA3-596CF1D2BED3}" presName="parentNode1" presStyleLbl="node1" presStyleIdx="4" presStyleCnt="5">
        <dgm:presLayoutVars>
          <dgm:chMax val="1"/>
          <dgm:bulletEnabled val="1"/>
        </dgm:presLayoutVars>
      </dgm:prSet>
      <dgm:spPr/>
      <dgm:t>
        <a:bodyPr/>
        <a:lstStyle/>
        <a:p>
          <a:endParaRPr lang="es-MX"/>
        </a:p>
      </dgm:t>
    </dgm:pt>
    <dgm:pt modelId="{2A359E14-F429-41AB-BB56-278A1CD7491D}" type="pres">
      <dgm:prSet presAssocID="{0A06CD37-CC2F-4EC4-9CA3-596CF1D2BED3}" presName="connSite1" presStyleCnt="0"/>
      <dgm:spPr/>
      <dgm:t>
        <a:bodyPr/>
        <a:lstStyle/>
        <a:p>
          <a:endParaRPr lang="es-MX"/>
        </a:p>
      </dgm:t>
    </dgm:pt>
  </dgm:ptLst>
  <dgm:cxnLst>
    <dgm:cxn modelId="{F4382587-AE77-4560-AD81-E10A92A42EC1}" srcId="{FF79D43D-FCBF-421E-B6AE-EA8B34BD279D}" destId="{0A06CD37-CC2F-4EC4-9CA3-596CF1D2BED3}" srcOrd="4" destOrd="0" parTransId="{C871CD07-C64F-4B08-8094-25F52EFC9345}" sibTransId="{CAC1EF75-6BE6-4ED1-B8CA-3721CBFB5017}"/>
    <dgm:cxn modelId="{8BCBA4FC-0D27-4718-B14E-02294EEE29DA}" type="presOf" srcId="{88CAED4A-B56F-44A1-9AEE-E7CEDECF1EAB}" destId="{B5E51EA3-98F5-406E-A1DC-09DB95BD85F8}" srcOrd="1" destOrd="0" presId="urn:microsoft.com/office/officeart/2005/8/layout/hProcess4"/>
    <dgm:cxn modelId="{CF075F09-EBA7-4BE6-8249-80149C94A914}" srcId="{6FB2C7D8-DEB5-4406-B5F4-935A3AEFB093}" destId="{8BBF052D-D489-4338-B973-A28F08E55367}" srcOrd="0" destOrd="0" parTransId="{0CFCEC78-0D73-4D5E-ADCA-1773B82C7F13}" sibTransId="{C44F6687-7CEB-4DF6-94A0-4E148F59F808}"/>
    <dgm:cxn modelId="{F3274D17-219C-4302-BF04-A028E5BA651A}" type="presOf" srcId="{3C9E8C88-4DD8-4B89-BB28-7A91411DED45}" destId="{753B068D-BA2A-4868-9E17-9DA377AEB304}" srcOrd="0" destOrd="0" presId="urn:microsoft.com/office/officeart/2005/8/layout/hProcess4"/>
    <dgm:cxn modelId="{EEC9DE36-59E4-4061-8F52-FA546D8FC874}" type="presOf" srcId="{043BA23F-38EE-49A1-89B6-5185474A3C31}" destId="{280F0291-CA9C-4EEE-A845-EC57475A1A61}" srcOrd="0" destOrd="0" presId="urn:microsoft.com/office/officeart/2005/8/layout/hProcess4"/>
    <dgm:cxn modelId="{C466A7FE-F698-4E85-B32A-4259A72327CB}" srcId="{372E09A3-C372-4824-BF2C-893E1D9EC31B}" destId="{C3D933C5-9C0E-4CED-9ED7-BC2C59D2EE12}" srcOrd="0" destOrd="0" parTransId="{E2E873B6-03D8-41E5-9092-688802FEDCC0}" sibTransId="{87A26F91-212E-49AC-849E-8988712E4F23}"/>
    <dgm:cxn modelId="{BFED5D3E-2396-4E34-96BB-0A1921593825}" type="presOf" srcId="{F25CF5E1-36D1-4D68-8FAC-007B350F6C97}" destId="{1857430A-B623-46C7-8AE8-F7EFB042AB74}" srcOrd="0" destOrd="0" presId="urn:microsoft.com/office/officeart/2005/8/layout/hProcess4"/>
    <dgm:cxn modelId="{14485BC5-1170-4B9A-A702-E31AC1D5BC70}" type="presOf" srcId="{8BBF052D-D489-4338-B973-A28F08E55367}" destId="{83D0A190-7835-426A-AB72-D200A780DD5A}" srcOrd="0" destOrd="0" presId="urn:microsoft.com/office/officeart/2005/8/layout/hProcess4"/>
    <dgm:cxn modelId="{E97906A0-04AE-4CB1-8315-DA30E25A41F3}" type="presOf" srcId="{372E09A3-C372-4824-BF2C-893E1D9EC31B}" destId="{8E19F9BA-0285-4799-882E-FDAE3FD0F1D5}" srcOrd="0" destOrd="0" presId="urn:microsoft.com/office/officeart/2005/8/layout/hProcess4"/>
    <dgm:cxn modelId="{B9597192-5998-4742-A2C0-757AE9693091}" srcId="{F416AF94-7C5F-4C61-BE86-804C7D1A45E1}" destId="{B0825BDC-DFF7-46F4-A33B-DB42B08A1F8D}" srcOrd="0" destOrd="0" parTransId="{D2F44C1B-9A51-405D-A889-13422037FD1E}" sibTransId="{A70BAAAE-08EF-4780-BE48-BCD94A636D44}"/>
    <dgm:cxn modelId="{CE817582-4582-4715-AC31-A7D54033B94B}" type="presOf" srcId="{8BBF052D-D489-4338-B973-A28F08E55367}" destId="{12131638-C7A0-488D-8C4D-4A003A6BCA0B}" srcOrd="1" destOrd="0" presId="urn:microsoft.com/office/officeart/2005/8/layout/hProcess4"/>
    <dgm:cxn modelId="{A313C78A-414F-4BB8-98AE-F7E7FE779ADC}" srcId="{FF79D43D-FCBF-421E-B6AE-EA8B34BD279D}" destId="{F416AF94-7C5F-4C61-BE86-804C7D1A45E1}" srcOrd="2" destOrd="0" parTransId="{E649BE55-8105-4A37-9E8A-2163B982461D}" sibTransId="{AB4C5F90-DAEE-43CE-AB99-4DA622322052}"/>
    <dgm:cxn modelId="{27D58502-5467-4952-A9F5-E9BAF8577726}" srcId="{47945CC7-4C46-4280-B89B-9065085F9D05}" destId="{3D0B70FF-4A34-4365-A712-88784FEC2EEE}" srcOrd="0" destOrd="0" parTransId="{1AEE16D8-70D1-484E-8B90-478195241E57}" sibTransId="{749B630C-28F8-404B-B200-87235C13F5A5}"/>
    <dgm:cxn modelId="{E41F836D-6CBB-4A91-B2CD-1E7717C285E7}" type="presOf" srcId="{AB4C5F90-DAEE-43CE-AB99-4DA622322052}" destId="{0529B9D8-B257-4AA3-A392-5F28E9554E02}" srcOrd="0" destOrd="0" presId="urn:microsoft.com/office/officeart/2005/8/layout/hProcess4"/>
    <dgm:cxn modelId="{D7B70287-A29A-4F52-BD68-38ED179ABE4F}" srcId="{FF79D43D-FCBF-421E-B6AE-EA8B34BD279D}" destId="{372E09A3-C372-4824-BF2C-893E1D9EC31B}" srcOrd="3" destOrd="0" parTransId="{7E95D930-E49A-4F22-8541-D38042B2DF23}" sibTransId="{3C9E8C88-4DD8-4B89-BB28-7A91411DED45}"/>
    <dgm:cxn modelId="{177B1B9A-04F1-4FBB-A0F1-1EAADB174013}" srcId="{0A06CD37-CC2F-4EC4-9CA3-596CF1D2BED3}" destId="{88CAED4A-B56F-44A1-9AEE-E7CEDECF1EAB}" srcOrd="0" destOrd="0" parTransId="{1DBA71E0-3872-4EC1-9CB3-43D039B2B8E8}" sibTransId="{C6C705DD-7869-4B84-9933-CECEDEAA9D74}"/>
    <dgm:cxn modelId="{F74C2FD9-EB63-483C-84A4-1E21FFD1D227}" type="presOf" srcId="{0A06CD37-CC2F-4EC4-9CA3-596CF1D2BED3}" destId="{CB041818-5A7A-4A1B-97CA-948D38FAF621}" srcOrd="0" destOrd="0" presId="urn:microsoft.com/office/officeart/2005/8/layout/hProcess4"/>
    <dgm:cxn modelId="{FB23BA1F-FF0A-4D08-A738-905A5AD3D00C}" type="presOf" srcId="{B0825BDC-DFF7-46F4-A33B-DB42B08A1F8D}" destId="{BAEA1AD3-8FA9-4DF8-A3FE-960F73BB6867}" srcOrd="0" destOrd="0" presId="urn:microsoft.com/office/officeart/2005/8/layout/hProcess4"/>
    <dgm:cxn modelId="{39EA1FA9-6783-488F-8163-EAFCDEAD7FBF}" type="presOf" srcId="{3D0B70FF-4A34-4365-A712-88784FEC2EEE}" destId="{163580BA-E49F-4E25-94C9-CAA19A40E079}" srcOrd="1" destOrd="0" presId="urn:microsoft.com/office/officeart/2005/8/layout/hProcess4"/>
    <dgm:cxn modelId="{A5014EFC-D708-4586-BD86-E3240FB8C3E6}" type="presOf" srcId="{F416AF94-7C5F-4C61-BE86-804C7D1A45E1}" destId="{58E941BD-42E4-4EB4-B027-027DCA7D5C8D}" srcOrd="0" destOrd="0" presId="urn:microsoft.com/office/officeart/2005/8/layout/hProcess4"/>
    <dgm:cxn modelId="{39AA150B-B20D-4183-8B9E-97CA708C70ED}" type="presOf" srcId="{C3D933C5-9C0E-4CED-9ED7-BC2C59D2EE12}" destId="{2E00E84A-97C4-44CF-B003-6CD28549CEB4}" srcOrd="1" destOrd="0" presId="urn:microsoft.com/office/officeart/2005/8/layout/hProcess4"/>
    <dgm:cxn modelId="{8302D75E-0F59-4206-A96B-C1578728FF25}" type="presOf" srcId="{88CAED4A-B56F-44A1-9AEE-E7CEDECF1EAB}" destId="{E152DEC8-9B8F-45F9-8275-600A537F18AC}" srcOrd="0" destOrd="0" presId="urn:microsoft.com/office/officeart/2005/8/layout/hProcess4"/>
    <dgm:cxn modelId="{3086BBFB-8FD5-43FC-AFE8-3804EE2A8CC6}" type="presOf" srcId="{3D0B70FF-4A34-4365-A712-88784FEC2EEE}" destId="{C37F1424-FCFC-427A-989E-9ED00EC1C179}" srcOrd="0" destOrd="0" presId="urn:microsoft.com/office/officeart/2005/8/layout/hProcess4"/>
    <dgm:cxn modelId="{5CCA0736-1BE7-4EB5-A3C4-0305DD7811F4}" type="presOf" srcId="{FF79D43D-FCBF-421E-B6AE-EA8B34BD279D}" destId="{D20E7E26-E6CE-4D2D-AE3F-EA1C4F983DD2}" srcOrd="0" destOrd="0" presId="urn:microsoft.com/office/officeart/2005/8/layout/hProcess4"/>
    <dgm:cxn modelId="{6ED8D07E-990B-4F1F-890C-5E845500BF43}" type="presOf" srcId="{47945CC7-4C46-4280-B89B-9065085F9D05}" destId="{76B87EA1-713E-4035-AFCA-089E38C20213}" srcOrd="0" destOrd="0" presId="urn:microsoft.com/office/officeart/2005/8/layout/hProcess4"/>
    <dgm:cxn modelId="{BA742C12-2083-4706-8299-C02DF925DA95}" type="presOf" srcId="{C3D933C5-9C0E-4CED-9ED7-BC2C59D2EE12}" destId="{DF3C4EB1-EA6B-4E97-BDC5-2B7F1199C19A}" srcOrd="0" destOrd="0" presId="urn:microsoft.com/office/officeart/2005/8/layout/hProcess4"/>
    <dgm:cxn modelId="{980F1F55-8B92-4E20-9777-BD16B3C4C9C7}" type="presOf" srcId="{6FB2C7D8-DEB5-4406-B5F4-935A3AEFB093}" destId="{355C5DD8-5980-4807-B408-CC092F83DC15}" srcOrd="0" destOrd="0" presId="urn:microsoft.com/office/officeart/2005/8/layout/hProcess4"/>
    <dgm:cxn modelId="{F1998A41-924C-4658-9DF1-3F81EE0D014F}" srcId="{FF79D43D-FCBF-421E-B6AE-EA8B34BD279D}" destId="{6FB2C7D8-DEB5-4406-B5F4-935A3AEFB093}" srcOrd="0" destOrd="0" parTransId="{B6D8581B-8C53-47AC-9A87-8B6E4E3130F0}" sibTransId="{043BA23F-38EE-49A1-89B6-5185474A3C31}"/>
    <dgm:cxn modelId="{4F4A1523-46D7-4B40-836A-7BC467C73BB4}" srcId="{FF79D43D-FCBF-421E-B6AE-EA8B34BD279D}" destId="{47945CC7-4C46-4280-B89B-9065085F9D05}" srcOrd="1" destOrd="0" parTransId="{739D7E67-DA0C-43D3-A69C-E54079ABBC86}" sibTransId="{F25CF5E1-36D1-4D68-8FAC-007B350F6C97}"/>
    <dgm:cxn modelId="{B1191EDF-0042-46AC-8B04-7F0A266D6801}" type="presOf" srcId="{B0825BDC-DFF7-46F4-A33B-DB42B08A1F8D}" destId="{8CA6CA7A-FC64-4B37-81CD-53E17E3EB27B}" srcOrd="1" destOrd="0" presId="urn:microsoft.com/office/officeart/2005/8/layout/hProcess4"/>
    <dgm:cxn modelId="{F548AC85-CDDC-4561-8EE5-51223219EE56}" type="presParOf" srcId="{D20E7E26-E6CE-4D2D-AE3F-EA1C4F983DD2}" destId="{DCECBEAD-B3BD-4B79-BDD6-08FA7F022F68}" srcOrd="0" destOrd="0" presId="urn:microsoft.com/office/officeart/2005/8/layout/hProcess4"/>
    <dgm:cxn modelId="{C1DC6A1D-5DFD-46EA-A90E-FECE67EACE47}" type="presParOf" srcId="{D20E7E26-E6CE-4D2D-AE3F-EA1C4F983DD2}" destId="{F643DAE8-B281-46F2-A14A-B76C1BB84615}" srcOrd="1" destOrd="0" presId="urn:microsoft.com/office/officeart/2005/8/layout/hProcess4"/>
    <dgm:cxn modelId="{7E0731A5-68FB-4721-BBCC-9DAE823672C7}" type="presParOf" srcId="{D20E7E26-E6CE-4D2D-AE3F-EA1C4F983DD2}" destId="{B522F1CE-3DC1-45E7-B1E2-FF948BAD9870}" srcOrd="2" destOrd="0" presId="urn:microsoft.com/office/officeart/2005/8/layout/hProcess4"/>
    <dgm:cxn modelId="{57392215-ACFC-465D-8276-0A63D2746E9E}" type="presParOf" srcId="{B522F1CE-3DC1-45E7-B1E2-FF948BAD9870}" destId="{949FC12C-1F42-44A9-9432-A59AA2282856}" srcOrd="0" destOrd="0" presId="urn:microsoft.com/office/officeart/2005/8/layout/hProcess4"/>
    <dgm:cxn modelId="{9A3B2478-7821-4E73-BD37-5A07C5E053AC}" type="presParOf" srcId="{949FC12C-1F42-44A9-9432-A59AA2282856}" destId="{C8913B97-A5A7-4F8D-8979-055B9020A832}" srcOrd="0" destOrd="0" presId="urn:microsoft.com/office/officeart/2005/8/layout/hProcess4"/>
    <dgm:cxn modelId="{3717E872-B97E-4CFE-9850-1953045BF55C}" type="presParOf" srcId="{949FC12C-1F42-44A9-9432-A59AA2282856}" destId="{83D0A190-7835-426A-AB72-D200A780DD5A}" srcOrd="1" destOrd="0" presId="urn:microsoft.com/office/officeart/2005/8/layout/hProcess4"/>
    <dgm:cxn modelId="{656DBF88-6D0C-451E-82F9-48F32323B01D}" type="presParOf" srcId="{949FC12C-1F42-44A9-9432-A59AA2282856}" destId="{12131638-C7A0-488D-8C4D-4A003A6BCA0B}" srcOrd="2" destOrd="0" presId="urn:microsoft.com/office/officeart/2005/8/layout/hProcess4"/>
    <dgm:cxn modelId="{08116B28-654D-4B5C-AFAA-0BBC78323A4C}" type="presParOf" srcId="{949FC12C-1F42-44A9-9432-A59AA2282856}" destId="{355C5DD8-5980-4807-B408-CC092F83DC15}" srcOrd="3" destOrd="0" presId="urn:microsoft.com/office/officeart/2005/8/layout/hProcess4"/>
    <dgm:cxn modelId="{170F8641-AB2D-42D8-A3AE-257F79A04CCD}" type="presParOf" srcId="{949FC12C-1F42-44A9-9432-A59AA2282856}" destId="{C35DE1A6-2188-4954-A6FD-11E1A85E35BD}" srcOrd="4" destOrd="0" presId="urn:microsoft.com/office/officeart/2005/8/layout/hProcess4"/>
    <dgm:cxn modelId="{E6D070F3-F1B2-401C-A28C-3D3C930CEA9A}" type="presParOf" srcId="{B522F1CE-3DC1-45E7-B1E2-FF948BAD9870}" destId="{280F0291-CA9C-4EEE-A845-EC57475A1A61}" srcOrd="1" destOrd="0" presId="urn:microsoft.com/office/officeart/2005/8/layout/hProcess4"/>
    <dgm:cxn modelId="{9627F201-0482-46AA-B74A-05B6A69A3523}" type="presParOf" srcId="{B522F1CE-3DC1-45E7-B1E2-FF948BAD9870}" destId="{1DE7CA8F-1F97-4747-85A5-1ED8F8409569}" srcOrd="2" destOrd="0" presId="urn:microsoft.com/office/officeart/2005/8/layout/hProcess4"/>
    <dgm:cxn modelId="{77697F8D-853B-4980-8563-11720C3DC670}" type="presParOf" srcId="{1DE7CA8F-1F97-4747-85A5-1ED8F8409569}" destId="{39E61D7A-6098-46BF-AC68-4793D3B7108B}" srcOrd="0" destOrd="0" presId="urn:microsoft.com/office/officeart/2005/8/layout/hProcess4"/>
    <dgm:cxn modelId="{B1C10FA0-6C72-47BE-A6A0-89012E227E33}" type="presParOf" srcId="{1DE7CA8F-1F97-4747-85A5-1ED8F8409569}" destId="{C37F1424-FCFC-427A-989E-9ED00EC1C179}" srcOrd="1" destOrd="0" presId="urn:microsoft.com/office/officeart/2005/8/layout/hProcess4"/>
    <dgm:cxn modelId="{28A964B6-85FF-48E7-BF8E-18E417ADD0DB}" type="presParOf" srcId="{1DE7CA8F-1F97-4747-85A5-1ED8F8409569}" destId="{163580BA-E49F-4E25-94C9-CAA19A40E079}" srcOrd="2" destOrd="0" presId="urn:microsoft.com/office/officeart/2005/8/layout/hProcess4"/>
    <dgm:cxn modelId="{FF25EFF8-716B-4A19-8897-C16A07BEB8F4}" type="presParOf" srcId="{1DE7CA8F-1F97-4747-85A5-1ED8F8409569}" destId="{76B87EA1-713E-4035-AFCA-089E38C20213}" srcOrd="3" destOrd="0" presId="urn:microsoft.com/office/officeart/2005/8/layout/hProcess4"/>
    <dgm:cxn modelId="{60E77012-38FA-4F68-BB9A-B86D87BC94AB}" type="presParOf" srcId="{1DE7CA8F-1F97-4747-85A5-1ED8F8409569}" destId="{AF1948BC-FA62-4090-99AA-E60751E97816}" srcOrd="4" destOrd="0" presId="urn:microsoft.com/office/officeart/2005/8/layout/hProcess4"/>
    <dgm:cxn modelId="{869CB5C5-DAA5-4DE2-A040-CBF7104BF6CB}" type="presParOf" srcId="{B522F1CE-3DC1-45E7-B1E2-FF948BAD9870}" destId="{1857430A-B623-46C7-8AE8-F7EFB042AB74}" srcOrd="3" destOrd="0" presId="urn:microsoft.com/office/officeart/2005/8/layout/hProcess4"/>
    <dgm:cxn modelId="{0A3E0983-DEB8-4846-8AE8-6ED01EF0BC96}" type="presParOf" srcId="{B522F1CE-3DC1-45E7-B1E2-FF948BAD9870}" destId="{CB0B526B-1035-4494-BDB2-2198118C2B7C}" srcOrd="4" destOrd="0" presId="urn:microsoft.com/office/officeart/2005/8/layout/hProcess4"/>
    <dgm:cxn modelId="{1A076D9A-185F-4FAA-A658-EDE71782595F}" type="presParOf" srcId="{CB0B526B-1035-4494-BDB2-2198118C2B7C}" destId="{179CA7F5-A440-4AFA-8671-45D7F963F0BF}" srcOrd="0" destOrd="0" presId="urn:microsoft.com/office/officeart/2005/8/layout/hProcess4"/>
    <dgm:cxn modelId="{7EA62B31-14C6-4E24-B8BC-B70400E19A85}" type="presParOf" srcId="{CB0B526B-1035-4494-BDB2-2198118C2B7C}" destId="{BAEA1AD3-8FA9-4DF8-A3FE-960F73BB6867}" srcOrd="1" destOrd="0" presId="urn:microsoft.com/office/officeart/2005/8/layout/hProcess4"/>
    <dgm:cxn modelId="{311492AD-FDE8-4456-BC4A-8E43338D7EE3}" type="presParOf" srcId="{CB0B526B-1035-4494-BDB2-2198118C2B7C}" destId="{8CA6CA7A-FC64-4B37-81CD-53E17E3EB27B}" srcOrd="2" destOrd="0" presId="urn:microsoft.com/office/officeart/2005/8/layout/hProcess4"/>
    <dgm:cxn modelId="{FDB3313E-62D9-404C-9FBF-712B1F2ED3BE}" type="presParOf" srcId="{CB0B526B-1035-4494-BDB2-2198118C2B7C}" destId="{58E941BD-42E4-4EB4-B027-027DCA7D5C8D}" srcOrd="3" destOrd="0" presId="urn:microsoft.com/office/officeart/2005/8/layout/hProcess4"/>
    <dgm:cxn modelId="{EEE5258A-4301-4598-AE9A-356ADB77830E}" type="presParOf" srcId="{CB0B526B-1035-4494-BDB2-2198118C2B7C}" destId="{49E6E79C-94C1-4BDE-8510-CBD47B510AFC}" srcOrd="4" destOrd="0" presId="urn:microsoft.com/office/officeart/2005/8/layout/hProcess4"/>
    <dgm:cxn modelId="{F8354F96-B9E7-411C-A1FF-81394AADF537}" type="presParOf" srcId="{B522F1CE-3DC1-45E7-B1E2-FF948BAD9870}" destId="{0529B9D8-B257-4AA3-A392-5F28E9554E02}" srcOrd="5" destOrd="0" presId="urn:microsoft.com/office/officeart/2005/8/layout/hProcess4"/>
    <dgm:cxn modelId="{BEBD2A37-DD36-4564-BF17-FB396DC630FA}" type="presParOf" srcId="{B522F1CE-3DC1-45E7-B1E2-FF948BAD9870}" destId="{19B30FBE-EBEA-487E-8568-03E436AA9387}" srcOrd="6" destOrd="0" presId="urn:microsoft.com/office/officeart/2005/8/layout/hProcess4"/>
    <dgm:cxn modelId="{6C1A5017-AB06-4BAD-9B66-4B6EF2B40D54}" type="presParOf" srcId="{19B30FBE-EBEA-487E-8568-03E436AA9387}" destId="{308E03B0-94D0-4F75-B2B4-7F512E28E672}" srcOrd="0" destOrd="0" presId="urn:microsoft.com/office/officeart/2005/8/layout/hProcess4"/>
    <dgm:cxn modelId="{49C9BC04-1C8D-41F3-A16C-43CD32F1455A}" type="presParOf" srcId="{19B30FBE-EBEA-487E-8568-03E436AA9387}" destId="{DF3C4EB1-EA6B-4E97-BDC5-2B7F1199C19A}" srcOrd="1" destOrd="0" presId="urn:microsoft.com/office/officeart/2005/8/layout/hProcess4"/>
    <dgm:cxn modelId="{19ED72F8-96C5-4B03-9CE9-4D8A0D86AA86}" type="presParOf" srcId="{19B30FBE-EBEA-487E-8568-03E436AA9387}" destId="{2E00E84A-97C4-44CF-B003-6CD28549CEB4}" srcOrd="2" destOrd="0" presId="urn:microsoft.com/office/officeart/2005/8/layout/hProcess4"/>
    <dgm:cxn modelId="{5EDC33F0-A615-4CD3-BDD3-A69AA32CDA57}" type="presParOf" srcId="{19B30FBE-EBEA-487E-8568-03E436AA9387}" destId="{8E19F9BA-0285-4799-882E-FDAE3FD0F1D5}" srcOrd="3" destOrd="0" presId="urn:microsoft.com/office/officeart/2005/8/layout/hProcess4"/>
    <dgm:cxn modelId="{AD412C48-4A4A-40C9-99FE-3E3D12B6FC6B}" type="presParOf" srcId="{19B30FBE-EBEA-487E-8568-03E436AA9387}" destId="{0CD716F0-A203-4BB5-BCD8-CBC5F8D54066}" srcOrd="4" destOrd="0" presId="urn:microsoft.com/office/officeart/2005/8/layout/hProcess4"/>
    <dgm:cxn modelId="{24C1C05E-32A7-4E4D-A6F1-46BA304CD851}" type="presParOf" srcId="{B522F1CE-3DC1-45E7-B1E2-FF948BAD9870}" destId="{753B068D-BA2A-4868-9E17-9DA377AEB304}" srcOrd="7" destOrd="0" presId="urn:microsoft.com/office/officeart/2005/8/layout/hProcess4"/>
    <dgm:cxn modelId="{EF4F7960-9437-4C77-833B-D421838A23C4}" type="presParOf" srcId="{B522F1CE-3DC1-45E7-B1E2-FF948BAD9870}" destId="{195D450C-185B-4F2D-A8D6-DC58E26D8EE6}" srcOrd="8" destOrd="0" presId="urn:microsoft.com/office/officeart/2005/8/layout/hProcess4"/>
    <dgm:cxn modelId="{E91ED917-93BA-4523-BB82-33A8061F4A59}" type="presParOf" srcId="{195D450C-185B-4F2D-A8D6-DC58E26D8EE6}" destId="{1EC1747D-7006-4E9A-A98B-12F83550BDF6}" srcOrd="0" destOrd="0" presId="urn:microsoft.com/office/officeart/2005/8/layout/hProcess4"/>
    <dgm:cxn modelId="{109B1839-5AC6-4DDC-A0CE-5CA0344E39DE}" type="presParOf" srcId="{195D450C-185B-4F2D-A8D6-DC58E26D8EE6}" destId="{E152DEC8-9B8F-45F9-8275-600A537F18AC}" srcOrd="1" destOrd="0" presId="urn:microsoft.com/office/officeart/2005/8/layout/hProcess4"/>
    <dgm:cxn modelId="{A818796B-2735-48BE-BBA1-2C28439E05CE}" type="presParOf" srcId="{195D450C-185B-4F2D-A8D6-DC58E26D8EE6}" destId="{B5E51EA3-98F5-406E-A1DC-09DB95BD85F8}" srcOrd="2" destOrd="0" presId="urn:microsoft.com/office/officeart/2005/8/layout/hProcess4"/>
    <dgm:cxn modelId="{B12A2141-C535-478C-B124-7845E44CA019}" type="presParOf" srcId="{195D450C-185B-4F2D-A8D6-DC58E26D8EE6}" destId="{CB041818-5A7A-4A1B-97CA-948D38FAF621}" srcOrd="3" destOrd="0" presId="urn:microsoft.com/office/officeart/2005/8/layout/hProcess4"/>
    <dgm:cxn modelId="{3D851D80-A1AB-4389-8A1C-6CC09354DE76}" type="presParOf" srcId="{195D450C-185B-4F2D-A8D6-DC58E26D8EE6}" destId="{2A359E14-F429-41AB-BB56-278A1CD7491D}"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72A3E9-FDBF-4B1A-947C-7E45BBF4C323}">
      <dsp:nvSpPr>
        <dsp:cNvPr id="0" name=""/>
        <dsp:cNvSpPr/>
      </dsp:nvSpPr>
      <dsp:spPr>
        <a:xfrm>
          <a:off x="531913" y="1386"/>
          <a:ext cx="2049989" cy="1301743"/>
        </a:xfrm>
        <a:prstGeom prst="roundRect">
          <a:avLst>
            <a:gd name="adj" fmla="val 10000"/>
          </a:avLst>
        </a:prstGeom>
        <a:solidFill>
          <a:srgbClr val="79A591"/>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5B37A5B-3A90-4F41-BAA2-2A986EC977B0}">
      <dsp:nvSpPr>
        <dsp:cNvPr id="0" name=""/>
        <dsp:cNvSpPr/>
      </dsp:nvSpPr>
      <dsp:spPr>
        <a:xfrm>
          <a:off x="759690" y="217774"/>
          <a:ext cx="2049989" cy="1301743"/>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just" defTabSz="444500" rtl="0">
            <a:lnSpc>
              <a:spcPct val="90000"/>
            </a:lnSpc>
            <a:spcBef>
              <a:spcPct val="0"/>
            </a:spcBef>
            <a:spcAft>
              <a:spcPct val="35000"/>
            </a:spcAft>
          </a:pPr>
          <a:r>
            <a:rPr lang="es-MX" sz="1000" kern="1200" dirty="0" smtClean="0"/>
            <a:t>Se solicitó mediante oficio VDC-ASOFIS-007-2016 de fecha </a:t>
          </a:r>
          <a:r>
            <a:rPr lang="es-MX" sz="1000" u="sng" kern="1200" dirty="0" smtClean="0"/>
            <a:t>28 de enero </a:t>
          </a:r>
          <a:r>
            <a:rPr lang="es-MX" sz="1000" kern="1200" dirty="0" smtClean="0"/>
            <a:t>del presente año, contestar una encuesta para actualizar el Catálogo de Detección de Necesidades de Capacitación (DNC).</a:t>
          </a:r>
          <a:endParaRPr lang="es-MX" sz="1000" kern="1200" dirty="0"/>
        </a:p>
      </dsp:txBody>
      <dsp:txXfrm>
        <a:off x="797817" y="255901"/>
        <a:ext cx="1973735" cy="12254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306F5C-B5DF-4FEA-8DDE-26AEF7FECB92}">
      <dsp:nvSpPr>
        <dsp:cNvPr id="0" name=""/>
        <dsp:cNvSpPr/>
      </dsp:nvSpPr>
      <dsp:spPr>
        <a:xfrm>
          <a:off x="858635" y="195771"/>
          <a:ext cx="1485939" cy="1486165"/>
        </a:xfrm>
        <a:prstGeom prst="circularArrow">
          <a:avLst>
            <a:gd name="adj1" fmla="val 10980"/>
            <a:gd name="adj2" fmla="val 1142322"/>
            <a:gd name="adj3" fmla="val 4500000"/>
            <a:gd name="adj4" fmla="val 10800000"/>
            <a:gd name="adj5" fmla="val 125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204562-D4FA-4073-95F1-3C2C5FC99D63}">
      <dsp:nvSpPr>
        <dsp:cNvPr id="0" name=""/>
        <dsp:cNvSpPr/>
      </dsp:nvSpPr>
      <dsp:spPr>
        <a:xfrm>
          <a:off x="1187077" y="732322"/>
          <a:ext cx="825708" cy="412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smtClean="0"/>
            <a:t>Se envío un formato para actualizar el DNC a todas las EFSL</a:t>
          </a:r>
          <a:endParaRPr lang="es-MX" sz="1800" kern="1200" dirty="0"/>
        </a:p>
      </dsp:txBody>
      <dsp:txXfrm>
        <a:off x="1187077" y="732322"/>
        <a:ext cx="825708" cy="412755"/>
      </dsp:txXfrm>
    </dsp:sp>
    <dsp:sp modelId="{684B8AC7-4690-408E-8B9F-900949278A1E}">
      <dsp:nvSpPr>
        <dsp:cNvPr id="0" name=""/>
        <dsp:cNvSpPr/>
      </dsp:nvSpPr>
      <dsp:spPr>
        <a:xfrm>
          <a:off x="438031" y="1128509"/>
          <a:ext cx="1485939" cy="1486165"/>
        </a:xfrm>
        <a:prstGeom prst="leftCircularArrow">
          <a:avLst>
            <a:gd name="adj1" fmla="val 10980"/>
            <a:gd name="adj2" fmla="val 1142322"/>
            <a:gd name="adj3" fmla="val 6300000"/>
            <a:gd name="adj4" fmla="val 18900000"/>
            <a:gd name="adj5" fmla="val 12500"/>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1A9F4C-5F5B-45AF-8BA3-0761760574D6}">
      <dsp:nvSpPr>
        <dsp:cNvPr id="0" name=""/>
        <dsp:cNvSpPr/>
      </dsp:nvSpPr>
      <dsp:spPr>
        <a:xfrm>
          <a:off x="776037" y="1591174"/>
          <a:ext cx="825708" cy="412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smtClean="0"/>
            <a:t>Se analizaron las respuestas de cada EFSL</a:t>
          </a:r>
          <a:endParaRPr lang="es-MX" sz="1800" kern="1200" dirty="0"/>
        </a:p>
      </dsp:txBody>
      <dsp:txXfrm>
        <a:off x="776037" y="1591174"/>
        <a:ext cx="825708" cy="412755"/>
      </dsp:txXfrm>
    </dsp:sp>
    <dsp:sp modelId="{7340B1AB-BC4E-4AA1-B00F-54C227987236}">
      <dsp:nvSpPr>
        <dsp:cNvPr id="0" name=""/>
        <dsp:cNvSpPr/>
      </dsp:nvSpPr>
      <dsp:spPr>
        <a:xfrm>
          <a:off x="964395" y="2005781"/>
          <a:ext cx="1276652" cy="1277164"/>
        </a:xfrm>
        <a:prstGeom prst="blockArc">
          <a:avLst>
            <a:gd name="adj1" fmla="val 13500000"/>
            <a:gd name="adj2" fmla="val 10800000"/>
            <a:gd name="adj3" fmla="val 1274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6EDAA0-9E50-43A4-984A-A3F45220A968}">
      <dsp:nvSpPr>
        <dsp:cNvPr id="0" name=""/>
        <dsp:cNvSpPr/>
      </dsp:nvSpPr>
      <dsp:spPr>
        <a:xfrm>
          <a:off x="1189030" y="2451260"/>
          <a:ext cx="825708" cy="412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smtClean="0"/>
            <a:t>Se elaboró un Programa de Capacitación por Grupo Regional</a:t>
          </a:r>
          <a:endParaRPr lang="es-MX" sz="1800" kern="1200" dirty="0"/>
        </a:p>
      </dsp:txBody>
      <dsp:txXfrm>
        <a:off x="1189030" y="2451260"/>
        <a:ext cx="825708" cy="4127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D0A190-7835-426A-AB72-D200A780DD5A}">
      <dsp:nvSpPr>
        <dsp:cNvPr id="0" name=""/>
        <dsp:cNvSpPr/>
      </dsp:nvSpPr>
      <dsp:spPr>
        <a:xfrm>
          <a:off x="5069" y="1181196"/>
          <a:ext cx="965865" cy="7966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57150" lvl="1" indent="-57150" algn="l" defTabSz="311150" rtl="0">
            <a:lnSpc>
              <a:spcPct val="90000"/>
            </a:lnSpc>
            <a:spcBef>
              <a:spcPct val="0"/>
            </a:spcBef>
            <a:spcAft>
              <a:spcPct val="15000"/>
            </a:spcAft>
            <a:buChar char="••"/>
          </a:pPr>
          <a:r>
            <a:rPr lang="es-MX" sz="700" kern="1200" dirty="0" smtClean="0"/>
            <a:t>La EFSL solicitante deberá presentar a la VDC la solicitud de apoyo económico. </a:t>
          </a:r>
          <a:endParaRPr lang="es-MX" sz="700" kern="1200" dirty="0"/>
        </a:p>
      </dsp:txBody>
      <dsp:txXfrm>
        <a:off x="23402" y="1199529"/>
        <a:ext cx="929199" cy="589263"/>
      </dsp:txXfrm>
    </dsp:sp>
    <dsp:sp modelId="{280F0291-CA9C-4EEE-A845-EC57475A1A61}">
      <dsp:nvSpPr>
        <dsp:cNvPr id="0" name=""/>
        <dsp:cNvSpPr/>
      </dsp:nvSpPr>
      <dsp:spPr>
        <a:xfrm>
          <a:off x="549610" y="1377215"/>
          <a:ext cx="1055886" cy="1055886"/>
        </a:xfrm>
        <a:prstGeom prst="leftCircularArrow">
          <a:avLst>
            <a:gd name="adj1" fmla="val 3067"/>
            <a:gd name="adj2" fmla="val 376664"/>
            <a:gd name="adj3" fmla="val 2152175"/>
            <a:gd name="adj4" fmla="val 9024489"/>
            <a:gd name="adj5" fmla="val 357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55C5DD8-5980-4807-B408-CC092F83DC15}">
      <dsp:nvSpPr>
        <dsp:cNvPr id="0" name=""/>
        <dsp:cNvSpPr/>
      </dsp:nvSpPr>
      <dsp:spPr>
        <a:xfrm>
          <a:off x="219706" y="1807125"/>
          <a:ext cx="858547" cy="3414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s-MX" sz="1800" kern="1200" dirty="0" smtClean="0"/>
            <a:t>10 días</a:t>
          </a:r>
          <a:endParaRPr lang="es-MX" sz="1800" kern="1200" dirty="0"/>
        </a:p>
      </dsp:txBody>
      <dsp:txXfrm>
        <a:off x="229706" y="1817125"/>
        <a:ext cx="838547" cy="321415"/>
      </dsp:txXfrm>
    </dsp:sp>
    <dsp:sp modelId="{C37F1424-FCFC-427A-989E-9ED00EC1C179}">
      <dsp:nvSpPr>
        <dsp:cNvPr id="0" name=""/>
        <dsp:cNvSpPr/>
      </dsp:nvSpPr>
      <dsp:spPr>
        <a:xfrm>
          <a:off x="1232465" y="1181196"/>
          <a:ext cx="965865" cy="7966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57150" lvl="1" indent="-57150" algn="l" defTabSz="311150" rtl="0">
            <a:lnSpc>
              <a:spcPct val="90000"/>
            </a:lnSpc>
            <a:spcBef>
              <a:spcPct val="0"/>
            </a:spcBef>
            <a:spcAft>
              <a:spcPct val="15000"/>
            </a:spcAft>
            <a:buChar char="••"/>
          </a:pPr>
          <a:r>
            <a:rPr lang="es-MX" sz="700" kern="1200" dirty="0" smtClean="0"/>
            <a:t>La VDC emitirá respuesta a la EFSL solicitante con copia a la Tesorería. </a:t>
          </a:r>
          <a:endParaRPr lang="es-MX" sz="700" kern="1200" dirty="0"/>
        </a:p>
      </dsp:txBody>
      <dsp:txXfrm>
        <a:off x="1250798" y="1370237"/>
        <a:ext cx="929199" cy="589263"/>
      </dsp:txXfrm>
    </dsp:sp>
    <dsp:sp modelId="{1857430A-B623-46C7-8AE8-F7EFB042AB74}">
      <dsp:nvSpPr>
        <dsp:cNvPr id="0" name=""/>
        <dsp:cNvSpPr/>
      </dsp:nvSpPr>
      <dsp:spPr>
        <a:xfrm>
          <a:off x="1768957" y="694693"/>
          <a:ext cx="1179302" cy="1179302"/>
        </a:xfrm>
        <a:prstGeom prst="circularArrow">
          <a:avLst>
            <a:gd name="adj1" fmla="val 2746"/>
            <a:gd name="adj2" fmla="val 334716"/>
            <a:gd name="adj3" fmla="val 19489773"/>
            <a:gd name="adj4" fmla="val 12575511"/>
            <a:gd name="adj5" fmla="val 320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B87EA1-713E-4035-AFCA-089E38C20213}">
      <dsp:nvSpPr>
        <dsp:cNvPr id="0" name=""/>
        <dsp:cNvSpPr/>
      </dsp:nvSpPr>
      <dsp:spPr>
        <a:xfrm>
          <a:off x="1447102" y="1010488"/>
          <a:ext cx="858547" cy="3414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s-MX" sz="1800" kern="1200" dirty="0" smtClean="0"/>
            <a:t>5 días</a:t>
          </a:r>
          <a:endParaRPr lang="es-MX" sz="1800" kern="1200" dirty="0"/>
        </a:p>
      </dsp:txBody>
      <dsp:txXfrm>
        <a:off x="1457102" y="1020488"/>
        <a:ext cx="838547" cy="321415"/>
      </dsp:txXfrm>
    </dsp:sp>
    <dsp:sp modelId="{BAEA1AD3-8FA9-4DF8-A3FE-960F73BB6867}">
      <dsp:nvSpPr>
        <dsp:cNvPr id="0" name=""/>
        <dsp:cNvSpPr/>
      </dsp:nvSpPr>
      <dsp:spPr>
        <a:xfrm>
          <a:off x="2459861" y="1181196"/>
          <a:ext cx="965865" cy="7966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57150" lvl="1" indent="-57150" algn="l" defTabSz="311150" rtl="0">
            <a:lnSpc>
              <a:spcPct val="90000"/>
            </a:lnSpc>
            <a:spcBef>
              <a:spcPct val="0"/>
            </a:spcBef>
            <a:spcAft>
              <a:spcPct val="15000"/>
            </a:spcAft>
            <a:buChar char="••"/>
          </a:pPr>
          <a:r>
            <a:rPr lang="es-MX" sz="700" kern="1200" dirty="0" smtClean="0"/>
            <a:t>La comprobación de gastos deberá ser remitida formalmente a la VDC posterior al evento. </a:t>
          </a:r>
          <a:endParaRPr lang="es-MX" sz="700" kern="1200" dirty="0"/>
        </a:p>
      </dsp:txBody>
      <dsp:txXfrm>
        <a:off x="2478194" y="1199529"/>
        <a:ext cx="929199" cy="589263"/>
      </dsp:txXfrm>
    </dsp:sp>
    <dsp:sp modelId="{0529B9D8-B257-4AA3-A392-5F28E9554E02}">
      <dsp:nvSpPr>
        <dsp:cNvPr id="0" name=""/>
        <dsp:cNvSpPr/>
      </dsp:nvSpPr>
      <dsp:spPr>
        <a:xfrm>
          <a:off x="3004402" y="1377215"/>
          <a:ext cx="1055886" cy="1055886"/>
        </a:xfrm>
        <a:prstGeom prst="leftCircularArrow">
          <a:avLst>
            <a:gd name="adj1" fmla="val 3067"/>
            <a:gd name="adj2" fmla="val 376664"/>
            <a:gd name="adj3" fmla="val 2152175"/>
            <a:gd name="adj4" fmla="val 9024489"/>
            <a:gd name="adj5" fmla="val 357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E941BD-42E4-4EB4-B027-027DCA7D5C8D}">
      <dsp:nvSpPr>
        <dsp:cNvPr id="0" name=""/>
        <dsp:cNvSpPr/>
      </dsp:nvSpPr>
      <dsp:spPr>
        <a:xfrm>
          <a:off x="2674498" y="1807125"/>
          <a:ext cx="858547" cy="3414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s-MX" sz="1800" kern="1200" dirty="0" smtClean="0"/>
            <a:t>15 días</a:t>
          </a:r>
          <a:endParaRPr lang="es-MX" sz="1800" kern="1200" dirty="0"/>
        </a:p>
      </dsp:txBody>
      <dsp:txXfrm>
        <a:off x="2684498" y="1817125"/>
        <a:ext cx="838547" cy="321415"/>
      </dsp:txXfrm>
    </dsp:sp>
    <dsp:sp modelId="{DF3C4EB1-EA6B-4E97-BDC5-2B7F1199C19A}">
      <dsp:nvSpPr>
        <dsp:cNvPr id="0" name=""/>
        <dsp:cNvSpPr/>
      </dsp:nvSpPr>
      <dsp:spPr>
        <a:xfrm>
          <a:off x="3687257" y="1181196"/>
          <a:ext cx="965865" cy="7966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57150" lvl="1" indent="-57150" algn="l" defTabSz="311150" rtl="0">
            <a:lnSpc>
              <a:spcPct val="90000"/>
            </a:lnSpc>
            <a:spcBef>
              <a:spcPct val="0"/>
            </a:spcBef>
            <a:spcAft>
              <a:spcPct val="15000"/>
            </a:spcAft>
            <a:buChar char="••"/>
          </a:pPr>
          <a:r>
            <a:rPr lang="es-MX" sz="700" kern="1200" dirty="0" smtClean="0"/>
            <a:t>La VDC revisará la comprobación recibida y en su caso la remitirá a la tesorería para su pago. </a:t>
          </a:r>
          <a:endParaRPr lang="es-MX" sz="700" kern="1200" dirty="0"/>
        </a:p>
      </dsp:txBody>
      <dsp:txXfrm>
        <a:off x="3705590" y="1370237"/>
        <a:ext cx="929199" cy="589263"/>
      </dsp:txXfrm>
    </dsp:sp>
    <dsp:sp modelId="{753B068D-BA2A-4868-9E17-9DA377AEB304}">
      <dsp:nvSpPr>
        <dsp:cNvPr id="0" name=""/>
        <dsp:cNvSpPr/>
      </dsp:nvSpPr>
      <dsp:spPr>
        <a:xfrm>
          <a:off x="4223749" y="694693"/>
          <a:ext cx="1179302" cy="1179302"/>
        </a:xfrm>
        <a:prstGeom prst="circularArrow">
          <a:avLst>
            <a:gd name="adj1" fmla="val 2746"/>
            <a:gd name="adj2" fmla="val 334716"/>
            <a:gd name="adj3" fmla="val 19489773"/>
            <a:gd name="adj4" fmla="val 12575511"/>
            <a:gd name="adj5" fmla="val 320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19F9BA-0285-4799-882E-FDAE3FD0F1D5}">
      <dsp:nvSpPr>
        <dsp:cNvPr id="0" name=""/>
        <dsp:cNvSpPr/>
      </dsp:nvSpPr>
      <dsp:spPr>
        <a:xfrm>
          <a:off x="3901894" y="1010488"/>
          <a:ext cx="858547" cy="3414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s-MX" sz="1800" kern="1200" dirty="0" smtClean="0"/>
            <a:t>10 días</a:t>
          </a:r>
          <a:endParaRPr lang="es-MX" sz="1800" kern="1200" dirty="0"/>
        </a:p>
      </dsp:txBody>
      <dsp:txXfrm>
        <a:off x="3911894" y="1020488"/>
        <a:ext cx="838547" cy="321415"/>
      </dsp:txXfrm>
    </dsp:sp>
    <dsp:sp modelId="{E152DEC8-9B8F-45F9-8275-600A537F18AC}">
      <dsp:nvSpPr>
        <dsp:cNvPr id="0" name=""/>
        <dsp:cNvSpPr/>
      </dsp:nvSpPr>
      <dsp:spPr>
        <a:xfrm>
          <a:off x="4914653" y="1181196"/>
          <a:ext cx="965865" cy="79663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57150" lvl="1" indent="-57150" algn="l" defTabSz="311150" rtl="0">
            <a:lnSpc>
              <a:spcPct val="90000"/>
            </a:lnSpc>
            <a:spcBef>
              <a:spcPct val="0"/>
            </a:spcBef>
            <a:spcAft>
              <a:spcPct val="15000"/>
            </a:spcAft>
            <a:buChar char="••"/>
          </a:pPr>
          <a:r>
            <a:rPr lang="es-MX" sz="700" kern="1200" dirty="0" smtClean="0"/>
            <a:t>La Tesorería contabilizará y realizará el pago correspondiente</a:t>
          </a:r>
          <a:endParaRPr lang="es-MX" sz="700" kern="1200" dirty="0"/>
        </a:p>
      </dsp:txBody>
      <dsp:txXfrm>
        <a:off x="4932986" y="1199529"/>
        <a:ext cx="929199" cy="589263"/>
      </dsp:txXfrm>
    </dsp:sp>
    <dsp:sp modelId="{CB041818-5A7A-4A1B-97CA-948D38FAF621}">
      <dsp:nvSpPr>
        <dsp:cNvPr id="0" name=""/>
        <dsp:cNvSpPr/>
      </dsp:nvSpPr>
      <dsp:spPr>
        <a:xfrm>
          <a:off x="5129290" y="1807125"/>
          <a:ext cx="858547" cy="3414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s-MX" sz="1800" kern="1200" dirty="0" smtClean="0"/>
            <a:t>10 días</a:t>
          </a:r>
          <a:endParaRPr lang="es-MX" sz="1800" kern="1200" dirty="0"/>
        </a:p>
      </dsp:txBody>
      <dsp:txXfrm>
        <a:off x="5139290" y="1817125"/>
        <a:ext cx="838547" cy="32141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0.59624</cdr:x>
      <cdr:y>0.76515</cdr:y>
    </cdr:from>
    <cdr:to>
      <cdr:x>0.77565</cdr:x>
      <cdr:y>0.94291</cdr:y>
    </cdr:to>
    <cdr:sp macro="" textlink="">
      <cdr:nvSpPr>
        <cdr:cNvPr id="2" name="14 CuadroTexto"/>
        <cdr:cNvSpPr txBox="1"/>
      </cdr:nvSpPr>
      <cdr:spPr>
        <a:xfrm xmlns:a="http://schemas.openxmlformats.org/drawingml/2006/main">
          <a:off x="4976021" y="2782084"/>
          <a:ext cx="1497225" cy="646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s-MX" dirty="0" smtClean="0"/>
            <a:t>Grupo Cuatro</a:t>
          </a:r>
          <a:endParaRPr lang="es-MX" dirty="0"/>
        </a:p>
      </cdr:txBody>
    </cdr:sp>
  </cdr:relSizeAnchor>
</c:userShapes>
</file>

<file path=ppt/drawings/drawing2.xml><?xml version="1.0" encoding="utf-8"?>
<c:userShapes xmlns:c="http://schemas.openxmlformats.org/drawingml/2006/chart">
  <cdr:relSizeAnchor xmlns:cdr="http://schemas.openxmlformats.org/drawingml/2006/chartDrawing">
    <cdr:from>
      <cdr:x>0.00923</cdr:x>
      <cdr:y>0.7571</cdr:y>
    </cdr:from>
    <cdr:to>
      <cdr:x>0.99219</cdr:x>
      <cdr:y>0.91813</cdr:y>
    </cdr:to>
    <cdr:sp macro="" textlink="">
      <cdr:nvSpPr>
        <cdr:cNvPr id="9" name="CuadroTexto 8"/>
        <cdr:cNvSpPr txBox="1"/>
      </cdr:nvSpPr>
      <cdr:spPr>
        <a:xfrm xmlns:a="http://schemas.openxmlformats.org/drawingml/2006/main">
          <a:off x="106303" y="3292574"/>
          <a:ext cx="11322853" cy="70030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MX" sz="1800" dirty="0" smtClean="0">
              <a:solidFill>
                <a:schemeClr val="bg2">
                  <a:lumMod val="25000"/>
                </a:schemeClr>
              </a:solidFill>
            </a:rPr>
            <a:t>De las 20 EFSL que participaron en el DNC Nacional, 10 EFSL eligieron el curso de Auditoría Forense y 9 EFSL el de Auditoría de Obra Pública.</a:t>
          </a:r>
          <a:endParaRPr lang="es-MX" sz="1800" dirty="0">
            <a:solidFill>
              <a:schemeClr val="bg2">
                <a:lumMod val="25000"/>
              </a:schemeClr>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66733" cy="469779"/>
          </a:xfrm>
          <a:prstGeom prst="rect">
            <a:avLst/>
          </a:prstGeom>
        </p:spPr>
        <p:txBody>
          <a:bodyPr vert="horz" lIns="93932" tIns="46966" rIns="93932" bIns="46966" rtlCol="0"/>
          <a:lstStyle>
            <a:lvl1pPr algn="l">
              <a:defRPr sz="1200"/>
            </a:lvl1pPr>
          </a:lstStyle>
          <a:p>
            <a:endParaRPr lang="es-MX"/>
          </a:p>
        </p:txBody>
      </p:sp>
      <p:sp>
        <p:nvSpPr>
          <p:cNvPr id="3" name="Marcador de fecha 2"/>
          <p:cNvSpPr>
            <a:spLocks noGrp="1"/>
          </p:cNvSpPr>
          <p:nvPr>
            <p:ph type="dt" sz="quarter" idx="1"/>
          </p:nvPr>
        </p:nvSpPr>
        <p:spPr>
          <a:xfrm>
            <a:off x="4008705" y="0"/>
            <a:ext cx="3066733" cy="469779"/>
          </a:xfrm>
          <a:prstGeom prst="rect">
            <a:avLst/>
          </a:prstGeom>
        </p:spPr>
        <p:txBody>
          <a:bodyPr vert="horz" lIns="93932" tIns="46966" rIns="93932" bIns="46966" rtlCol="0"/>
          <a:lstStyle>
            <a:lvl1pPr algn="r">
              <a:defRPr sz="1200"/>
            </a:lvl1pPr>
          </a:lstStyle>
          <a:p>
            <a:r>
              <a:rPr lang="es-MX" smtClean="0"/>
              <a:t>31/03/2016</a:t>
            </a:r>
            <a:endParaRPr lang="es-MX"/>
          </a:p>
        </p:txBody>
      </p:sp>
      <p:sp>
        <p:nvSpPr>
          <p:cNvPr id="4" name="Marcador de pie de página 3"/>
          <p:cNvSpPr>
            <a:spLocks noGrp="1"/>
          </p:cNvSpPr>
          <p:nvPr>
            <p:ph type="ftr" sz="quarter" idx="2"/>
          </p:nvPr>
        </p:nvSpPr>
        <p:spPr>
          <a:xfrm>
            <a:off x="0" y="8893297"/>
            <a:ext cx="3066733" cy="469778"/>
          </a:xfrm>
          <a:prstGeom prst="rect">
            <a:avLst/>
          </a:prstGeom>
        </p:spPr>
        <p:txBody>
          <a:bodyPr vert="horz" lIns="93932" tIns="46966" rIns="93932" bIns="46966"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4008705" y="8893297"/>
            <a:ext cx="3066733" cy="469778"/>
          </a:xfrm>
          <a:prstGeom prst="rect">
            <a:avLst/>
          </a:prstGeom>
        </p:spPr>
        <p:txBody>
          <a:bodyPr vert="horz" lIns="93932" tIns="46966" rIns="93932" bIns="46966" rtlCol="0" anchor="b"/>
          <a:lstStyle>
            <a:lvl1pPr algn="r">
              <a:defRPr sz="1200"/>
            </a:lvl1pPr>
          </a:lstStyle>
          <a:p>
            <a:fld id="{40BE8679-0456-412F-AA10-1F2BAACDC093}" type="slidenum">
              <a:rPr lang="es-MX" smtClean="0"/>
              <a:t>‹Nº›</a:t>
            </a:fld>
            <a:endParaRPr lang="es-MX"/>
          </a:p>
        </p:txBody>
      </p:sp>
    </p:spTree>
    <p:extLst>
      <p:ext uri="{BB962C8B-B14F-4D97-AF65-F5344CB8AC3E}">
        <p14:creationId xmlns:p14="http://schemas.microsoft.com/office/powerpoint/2010/main" val="77979560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66733" cy="469779"/>
          </a:xfrm>
          <a:prstGeom prst="rect">
            <a:avLst/>
          </a:prstGeom>
        </p:spPr>
        <p:txBody>
          <a:bodyPr vert="horz" lIns="93932" tIns="46966" rIns="93932" bIns="46966" rtlCol="0"/>
          <a:lstStyle>
            <a:lvl1pPr algn="l">
              <a:defRPr sz="1200"/>
            </a:lvl1pPr>
          </a:lstStyle>
          <a:p>
            <a:endParaRPr lang="es-MX"/>
          </a:p>
        </p:txBody>
      </p:sp>
      <p:sp>
        <p:nvSpPr>
          <p:cNvPr id="3" name="Marcador de fecha 2"/>
          <p:cNvSpPr>
            <a:spLocks noGrp="1"/>
          </p:cNvSpPr>
          <p:nvPr>
            <p:ph type="dt" idx="1"/>
          </p:nvPr>
        </p:nvSpPr>
        <p:spPr>
          <a:xfrm>
            <a:off x="4008705" y="0"/>
            <a:ext cx="3066733" cy="469779"/>
          </a:xfrm>
          <a:prstGeom prst="rect">
            <a:avLst/>
          </a:prstGeom>
        </p:spPr>
        <p:txBody>
          <a:bodyPr vert="horz" lIns="93932" tIns="46966" rIns="93932" bIns="46966" rtlCol="0"/>
          <a:lstStyle>
            <a:lvl1pPr algn="r">
              <a:defRPr sz="1200"/>
            </a:lvl1pPr>
          </a:lstStyle>
          <a:p>
            <a:r>
              <a:rPr lang="es-MX" smtClean="0"/>
              <a:t>31/03/2016</a:t>
            </a:r>
            <a:endParaRPr lang="es-MX"/>
          </a:p>
        </p:txBody>
      </p:sp>
      <p:sp>
        <p:nvSpPr>
          <p:cNvPr id="4" name="Marcador de imagen de diapositiva 3"/>
          <p:cNvSpPr>
            <a:spLocks noGrp="1" noRot="1" noChangeAspect="1"/>
          </p:cNvSpPr>
          <p:nvPr>
            <p:ph type="sldImg" idx="2"/>
          </p:nvPr>
        </p:nvSpPr>
        <p:spPr>
          <a:xfrm>
            <a:off x="730250" y="1169988"/>
            <a:ext cx="5616575" cy="3159125"/>
          </a:xfrm>
          <a:prstGeom prst="rect">
            <a:avLst/>
          </a:prstGeom>
          <a:noFill/>
          <a:ln w="12700">
            <a:solidFill>
              <a:prstClr val="black"/>
            </a:solidFill>
          </a:ln>
        </p:spPr>
        <p:txBody>
          <a:bodyPr vert="horz" lIns="93932" tIns="46966" rIns="93932" bIns="46966" rtlCol="0" anchor="ctr"/>
          <a:lstStyle/>
          <a:p>
            <a:endParaRPr lang="es-MX"/>
          </a:p>
        </p:txBody>
      </p:sp>
      <p:sp>
        <p:nvSpPr>
          <p:cNvPr id="5" name="Marcador de notas 4"/>
          <p:cNvSpPr>
            <a:spLocks noGrp="1"/>
          </p:cNvSpPr>
          <p:nvPr>
            <p:ph type="body" sz="quarter" idx="3"/>
          </p:nvPr>
        </p:nvSpPr>
        <p:spPr>
          <a:xfrm>
            <a:off x="707708" y="4505979"/>
            <a:ext cx="5661660" cy="3686711"/>
          </a:xfrm>
          <a:prstGeom prst="rect">
            <a:avLst/>
          </a:prstGeom>
        </p:spPr>
        <p:txBody>
          <a:bodyPr vert="horz" lIns="93932" tIns="46966" rIns="93932" bIns="46966"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893297"/>
            <a:ext cx="3066733" cy="469778"/>
          </a:xfrm>
          <a:prstGeom prst="rect">
            <a:avLst/>
          </a:prstGeom>
        </p:spPr>
        <p:txBody>
          <a:bodyPr vert="horz" lIns="93932" tIns="46966" rIns="93932" bIns="46966"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4008705" y="8893297"/>
            <a:ext cx="3066733" cy="469778"/>
          </a:xfrm>
          <a:prstGeom prst="rect">
            <a:avLst/>
          </a:prstGeom>
        </p:spPr>
        <p:txBody>
          <a:bodyPr vert="horz" lIns="93932" tIns="46966" rIns="93932" bIns="46966" rtlCol="0" anchor="b"/>
          <a:lstStyle>
            <a:lvl1pPr algn="r">
              <a:defRPr sz="1200"/>
            </a:lvl1pPr>
          </a:lstStyle>
          <a:p>
            <a:fld id="{BEBFBF4F-83BC-46E3-9A00-062BFFFED78A}" type="slidenum">
              <a:rPr lang="es-MX" smtClean="0"/>
              <a:t>‹Nº›</a:t>
            </a:fld>
            <a:endParaRPr lang="es-MX"/>
          </a:p>
        </p:txBody>
      </p:sp>
    </p:spTree>
    <p:extLst>
      <p:ext uri="{BB962C8B-B14F-4D97-AF65-F5344CB8AC3E}">
        <p14:creationId xmlns:p14="http://schemas.microsoft.com/office/powerpoint/2010/main" val="3772188400"/>
      </p:ext>
    </p:extLst>
  </p:cSld>
  <p:clrMap bg1="lt1" tx1="dk1" bg2="lt2" tx2="dk2" accent1="accent1" accent2="accent2" accent3="accent3" accent4="accent4" accent5="accent5" accent6="accent6" hlink="hlink" folHlink="folHlink"/>
  <p:hf hdr="0" ftr="0"/>
  <p:notesStyle>
    <a:lvl1pPr marL="0" algn="l" defTabSz="457200" rtl="0" eaLnBrk="1" latinLnBrk="0" hangingPunct="1">
      <a:defRPr sz="600" kern="1200">
        <a:solidFill>
          <a:schemeClr val="tx1"/>
        </a:solidFill>
        <a:latin typeface="+mn-lt"/>
        <a:ea typeface="+mn-ea"/>
        <a:cs typeface="+mn-cs"/>
      </a:defRPr>
    </a:lvl1pPr>
    <a:lvl2pPr marL="228600" algn="l" defTabSz="457200" rtl="0" eaLnBrk="1" latinLnBrk="0" hangingPunct="1">
      <a:defRPr sz="600" kern="1200">
        <a:solidFill>
          <a:schemeClr val="tx1"/>
        </a:solidFill>
        <a:latin typeface="+mn-lt"/>
        <a:ea typeface="+mn-ea"/>
        <a:cs typeface="+mn-cs"/>
      </a:defRPr>
    </a:lvl2pPr>
    <a:lvl3pPr marL="457200" algn="l" defTabSz="457200" rtl="0" eaLnBrk="1" latinLnBrk="0" hangingPunct="1">
      <a:defRPr sz="600" kern="1200">
        <a:solidFill>
          <a:schemeClr val="tx1"/>
        </a:solidFill>
        <a:latin typeface="+mn-lt"/>
        <a:ea typeface="+mn-ea"/>
        <a:cs typeface="+mn-cs"/>
      </a:defRPr>
    </a:lvl3pPr>
    <a:lvl4pPr marL="685800" algn="l" defTabSz="457200" rtl="0" eaLnBrk="1" latinLnBrk="0" hangingPunct="1">
      <a:defRPr sz="600" kern="1200">
        <a:solidFill>
          <a:schemeClr val="tx1"/>
        </a:solidFill>
        <a:latin typeface="+mn-lt"/>
        <a:ea typeface="+mn-ea"/>
        <a:cs typeface="+mn-cs"/>
      </a:defRPr>
    </a:lvl4pPr>
    <a:lvl5pPr marL="914400" algn="l" defTabSz="457200" rtl="0" eaLnBrk="1" latinLnBrk="0" hangingPunct="1">
      <a:defRPr sz="600" kern="1200">
        <a:solidFill>
          <a:schemeClr val="tx1"/>
        </a:solidFill>
        <a:latin typeface="+mn-lt"/>
        <a:ea typeface="+mn-ea"/>
        <a:cs typeface="+mn-cs"/>
      </a:defRPr>
    </a:lvl5pPr>
    <a:lvl6pPr marL="1143000" algn="l" defTabSz="457200" rtl="0" eaLnBrk="1" latinLnBrk="0" hangingPunct="1">
      <a:defRPr sz="600" kern="1200">
        <a:solidFill>
          <a:schemeClr val="tx1"/>
        </a:solidFill>
        <a:latin typeface="+mn-lt"/>
        <a:ea typeface="+mn-ea"/>
        <a:cs typeface="+mn-cs"/>
      </a:defRPr>
    </a:lvl6pPr>
    <a:lvl7pPr marL="1371600" algn="l" defTabSz="457200" rtl="0" eaLnBrk="1" latinLnBrk="0" hangingPunct="1">
      <a:defRPr sz="600" kern="1200">
        <a:solidFill>
          <a:schemeClr val="tx1"/>
        </a:solidFill>
        <a:latin typeface="+mn-lt"/>
        <a:ea typeface="+mn-ea"/>
        <a:cs typeface="+mn-cs"/>
      </a:defRPr>
    </a:lvl7pPr>
    <a:lvl8pPr marL="1600200" algn="l" defTabSz="457200" rtl="0" eaLnBrk="1" latinLnBrk="0" hangingPunct="1">
      <a:defRPr sz="600" kern="1200">
        <a:solidFill>
          <a:schemeClr val="tx1"/>
        </a:solidFill>
        <a:latin typeface="+mn-lt"/>
        <a:ea typeface="+mn-ea"/>
        <a:cs typeface="+mn-cs"/>
      </a:defRPr>
    </a:lvl8pPr>
    <a:lvl9pPr marL="1828800" algn="l" defTabSz="457200"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smtClean="0"/>
              <a:t>Esta misma presentación se utilizará para</a:t>
            </a:r>
            <a:r>
              <a:rPr lang="es-MX" baseline="0" dirty="0" smtClean="0"/>
              <a:t> la Asamblea y la Reunión del Consejo Directivo de la ASOFIS</a:t>
            </a:r>
            <a:endParaRPr lang="es-MX" dirty="0"/>
          </a:p>
        </p:txBody>
      </p:sp>
      <p:sp>
        <p:nvSpPr>
          <p:cNvPr id="4" name="Marcador de fecha 3"/>
          <p:cNvSpPr>
            <a:spLocks noGrp="1"/>
          </p:cNvSpPr>
          <p:nvPr>
            <p:ph type="dt" idx="10"/>
          </p:nvPr>
        </p:nvSpPr>
        <p:spPr/>
        <p:txBody>
          <a:bodyPr/>
          <a:lstStyle/>
          <a:p>
            <a:r>
              <a:rPr lang="es-MX" smtClean="0"/>
              <a:t>31/03/2016</a:t>
            </a:r>
            <a:endParaRPr lang="es-MX"/>
          </a:p>
        </p:txBody>
      </p:sp>
      <p:sp>
        <p:nvSpPr>
          <p:cNvPr id="5" name="Marcador de número de diapositiva 4"/>
          <p:cNvSpPr>
            <a:spLocks noGrp="1"/>
          </p:cNvSpPr>
          <p:nvPr>
            <p:ph type="sldNum" sz="quarter" idx="11"/>
          </p:nvPr>
        </p:nvSpPr>
        <p:spPr/>
        <p:txBody>
          <a:bodyPr/>
          <a:lstStyle/>
          <a:p>
            <a:fld id="{BEBFBF4F-83BC-46E3-9A00-062BFFFED78A}" type="slidenum">
              <a:rPr lang="es-MX" smtClean="0"/>
              <a:t>1</a:t>
            </a:fld>
            <a:endParaRPr lang="es-MX"/>
          </a:p>
        </p:txBody>
      </p:sp>
    </p:spTree>
    <p:extLst>
      <p:ext uri="{BB962C8B-B14F-4D97-AF65-F5344CB8AC3E}">
        <p14:creationId xmlns:p14="http://schemas.microsoft.com/office/powerpoint/2010/main" val="2778937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fecha"/>
          <p:cNvSpPr>
            <a:spLocks noGrp="1"/>
          </p:cNvSpPr>
          <p:nvPr>
            <p:ph type="dt" idx="10"/>
          </p:nvPr>
        </p:nvSpPr>
        <p:spPr/>
        <p:txBody>
          <a:bodyPr/>
          <a:lstStyle/>
          <a:p>
            <a:r>
              <a:rPr lang="es-MX" smtClean="0"/>
              <a:t>31/03/2016</a:t>
            </a:r>
            <a:endParaRPr lang="es-MX"/>
          </a:p>
        </p:txBody>
      </p:sp>
      <p:sp>
        <p:nvSpPr>
          <p:cNvPr id="5" name="4 Marcador de número de diapositiva"/>
          <p:cNvSpPr>
            <a:spLocks noGrp="1"/>
          </p:cNvSpPr>
          <p:nvPr>
            <p:ph type="sldNum" sz="quarter" idx="11"/>
          </p:nvPr>
        </p:nvSpPr>
        <p:spPr/>
        <p:txBody>
          <a:bodyPr/>
          <a:lstStyle/>
          <a:p>
            <a:fld id="{BEBFBF4F-83BC-46E3-9A00-062BFFFED78A}" type="slidenum">
              <a:rPr lang="es-MX" smtClean="0"/>
              <a:t>12</a:t>
            </a:fld>
            <a:endParaRPr lang="es-MX"/>
          </a:p>
        </p:txBody>
      </p:sp>
    </p:spTree>
    <p:extLst>
      <p:ext uri="{BB962C8B-B14F-4D97-AF65-F5344CB8AC3E}">
        <p14:creationId xmlns:p14="http://schemas.microsoft.com/office/powerpoint/2010/main" val="3726820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fecha 3"/>
          <p:cNvSpPr>
            <a:spLocks noGrp="1"/>
          </p:cNvSpPr>
          <p:nvPr>
            <p:ph type="dt" idx="10"/>
          </p:nvPr>
        </p:nvSpPr>
        <p:spPr/>
        <p:txBody>
          <a:bodyPr/>
          <a:lstStyle/>
          <a:p>
            <a:r>
              <a:rPr lang="es-MX" smtClean="0"/>
              <a:t>31/03/2016</a:t>
            </a:r>
            <a:endParaRPr lang="es-MX"/>
          </a:p>
        </p:txBody>
      </p:sp>
      <p:sp>
        <p:nvSpPr>
          <p:cNvPr id="5" name="Marcador de número de diapositiva 4"/>
          <p:cNvSpPr>
            <a:spLocks noGrp="1"/>
          </p:cNvSpPr>
          <p:nvPr>
            <p:ph type="sldNum" sz="quarter" idx="11"/>
          </p:nvPr>
        </p:nvSpPr>
        <p:spPr/>
        <p:txBody>
          <a:bodyPr/>
          <a:lstStyle/>
          <a:p>
            <a:fld id="{BEBFBF4F-83BC-46E3-9A00-062BFFFED78A}" type="slidenum">
              <a:rPr lang="es-MX" smtClean="0"/>
              <a:t>16</a:t>
            </a:fld>
            <a:endParaRPr lang="es-MX"/>
          </a:p>
        </p:txBody>
      </p:sp>
    </p:spTree>
    <p:extLst>
      <p:ext uri="{BB962C8B-B14F-4D97-AF65-F5344CB8AC3E}">
        <p14:creationId xmlns:p14="http://schemas.microsoft.com/office/powerpoint/2010/main" val="1766813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fecha"/>
          <p:cNvSpPr>
            <a:spLocks noGrp="1"/>
          </p:cNvSpPr>
          <p:nvPr>
            <p:ph type="dt" idx="10"/>
          </p:nvPr>
        </p:nvSpPr>
        <p:spPr/>
        <p:txBody>
          <a:bodyPr/>
          <a:lstStyle/>
          <a:p>
            <a:r>
              <a:rPr lang="es-MX" smtClean="0"/>
              <a:t>31/03/2016</a:t>
            </a:r>
            <a:endParaRPr lang="es-MX"/>
          </a:p>
        </p:txBody>
      </p:sp>
      <p:sp>
        <p:nvSpPr>
          <p:cNvPr id="5" name="4 Marcador de número de diapositiva"/>
          <p:cNvSpPr>
            <a:spLocks noGrp="1"/>
          </p:cNvSpPr>
          <p:nvPr>
            <p:ph type="sldNum" sz="quarter" idx="11"/>
          </p:nvPr>
        </p:nvSpPr>
        <p:spPr/>
        <p:txBody>
          <a:bodyPr/>
          <a:lstStyle/>
          <a:p>
            <a:fld id="{BEBFBF4F-83BC-46E3-9A00-062BFFFED78A}" type="slidenum">
              <a:rPr lang="es-MX" smtClean="0"/>
              <a:t>21</a:t>
            </a:fld>
            <a:endParaRPr lang="es-MX"/>
          </a:p>
        </p:txBody>
      </p:sp>
    </p:spTree>
    <p:extLst>
      <p:ext uri="{BB962C8B-B14F-4D97-AF65-F5344CB8AC3E}">
        <p14:creationId xmlns:p14="http://schemas.microsoft.com/office/powerpoint/2010/main" val="153894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fecha 3"/>
          <p:cNvSpPr>
            <a:spLocks noGrp="1"/>
          </p:cNvSpPr>
          <p:nvPr>
            <p:ph type="dt" idx="10"/>
          </p:nvPr>
        </p:nvSpPr>
        <p:spPr/>
        <p:txBody>
          <a:bodyPr/>
          <a:lstStyle/>
          <a:p>
            <a:r>
              <a:rPr lang="es-MX" smtClean="0"/>
              <a:t>31/03/2016</a:t>
            </a:r>
            <a:endParaRPr lang="es-MX"/>
          </a:p>
        </p:txBody>
      </p:sp>
      <p:sp>
        <p:nvSpPr>
          <p:cNvPr id="5" name="Marcador de número de diapositiva 4"/>
          <p:cNvSpPr>
            <a:spLocks noGrp="1"/>
          </p:cNvSpPr>
          <p:nvPr>
            <p:ph type="sldNum" sz="quarter" idx="11"/>
          </p:nvPr>
        </p:nvSpPr>
        <p:spPr/>
        <p:txBody>
          <a:bodyPr/>
          <a:lstStyle/>
          <a:p>
            <a:fld id="{BEBFBF4F-83BC-46E3-9A00-062BFFFED78A}" type="slidenum">
              <a:rPr lang="es-MX" smtClean="0"/>
              <a:t>23</a:t>
            </a:fld>
            <a:endParaRPr lang="es-MX"/>
          </a:p>
        </p:txBody>
      </p:sp>
    </p:spTree>
    <p:extLst>
      <p:ext uri="{BB962C8B-B14F-4D97-AF65-F5344CB8AC3E}">
        <p14:creationId xmlns:p14="http://schemas.microsoft.com/office/powerpoint/2010/main" val="2392429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fecha"/>
          <p:cNvSpPr>
            <a:spLocks noGrp="1"/>
          </p:cNvSpPr>
          <p:nvPr>
            <p:ph type="dt" idx="10"/>
          </p:nvPr>
        </p:nvSpPr>
        <p:spPr/>
        <p:txBody>
          <a:bodyPr/>
          <a:lstStyle/>
          <a:p>
            <a:r>
              <a:rPr lang="es-MX" smtClean="0"/>
              <a:t>31/03/2016</a:t>
            </a:r>
            <a:endParaRPr lang="es-MX"/>
          </a:p>
        </p:txBody>
      </p:sp>
      <p:sp>
        <p:nvSpPr>
          <p:cNvPr id="5" name="4 Marcador de número de diapositiva"/>
          <p:cNvSpPr>
            <a:spLocks noGrp="1"/>
          </p:cNvSpPr>
          <p:nvPr>
            <p:ph type="sldNum" sz="quarter" idx="11"/>
          </p:nvPr>
        </p:nvSpPr>
        <p:spPr/>
        <p:txBody>
          <a:bodyPr/>
          <a:lstStyle/>
          <a:p>
            <a:fld id="{BEBFBF4F-83BC-46E3-9A00-062BFFFED78A}" type="slidenum">
              <a:rPr lang="es-MX" smtClean="0"/>
              <a:t>24</a:t>
            </a:fld>
            <a:endParaRPr lang="es-MX"/>
          </a:p>
        </p:txBody>
      </p:sp>
    </p:spTree>
    <p:extLst>
      <p:ext uri="{BB962C8B-B14F-4D97-AF65-F5344CB8AC3E}">
        <p14:creationId xmlns:p14="http://schemas.microsoft.com/office/powerpoint/2010/main" val="37753771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fecha 3"/>
          <p:cNvSpPr>
            <a:spLocks noGrp="1"/>
          </p:cNvSpPr>
          <p:nvPr>
            <p:ph type="dt" idx="10"/>
          </p:nvPr>
        </p:nvSpPr>
        <p:spPr/>
        <p:txBody>
          <a:bodyPr/>
          <a:lstStyle/>
          <a:p>
            <a:r>
              <a:rPr lang="es-MX" smtClean="0"/>
              <a:t>31/03/2016</a:t>
            </a:r>
            <a:endParaRPr lang="es-MX"/>
          </a:p>
        </p:txBody>
      </p:sp>
      <p:sp>
        <p:nvSpPr>
          <p:cNvPr id="5" name="Marcador de número de diapositiva 4"/>
          <p:cNvSpPr>
            <a:spLocks noGrp="1"/>
          </p:cNvSpPr>
          <p:nvPr>
            <p:ph type="sldNum" sz="quarter" idx="11"/>
          </p:nvPr>
        </p:nvSpPr>
        <p:spPr/>
        <p:txBody>
          <a:bodyPr/>
          <a:lstStyle/>
          <a:p>
            <a:fld id="{BEBFBF4F-83BC-46E3-9A00-062BFFFED78A}" type="slidenum">
              <a:rPr lang="es-MX" smtClean="0"/>
              <a:t>25</a:t>
            </a:fld>
            <a:endParaRPr lang="es-MX"/>
          </a:p>
        </p:txBody>
      </p:sp>
    </p:spTree>
    <p:extLst>
      <p:ext uri="{BB962C8B-B14F-4D97-AF65-F5344CB8AC3E}">
        <p14:creationId xmlns:p14="http://schemas.microsoft.com/office/powerpoint/2010/main" val="4175880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fecha 3"/>
          <p:cNvSpPr>
            <a:spLocks noGrp="1"/>
          </p:cNvSpPr>
          <p:nvPr>
            <p:ph type="dt" idx="10"/>
          </p:nvPr>
        </p:nvSpPr>
        <p:spPr/>
        <p:txBody>
          <a:bodyPr/>
          <a:lstStyle/>
          <a:p>
            <a:r>
              <a:rPr lang="es-MX" smtClean="0"/>
              <a:t>31/03/2016</a:t>
            </a:r>
            <a:endParaRPr lang="es-MX"/>
          </a:p>
        </p:txBody>
      </p:sp>
      <p:sp>
        <p:nvSpPr>
          <p:cNvPr id="5" name="Marcador de número de diapositiva 4"/>
          <p:cNvSpPr>
            <a:spLocks noGrp="1"/>
          </p:cNvSpPr>
          <p:nvPr>
            <p:ph type="sldNum" sz="quarter" idx="11"/>
          </p:nvPr>
        </p:nvSpPr>
        <p:spPr/>
        <p:txBody>
          <a:bodyPr/>
          <a:lstStyle/>
          <a:p>
            <a:fld id="{BEBFBF4F-83BC-46E3-9A00-062BFFFED78A}" type="slidenum">
              <a:rPr lang="es-MX" smtClean="0"/>
              <a:t>27</a:t>
            </a:fld>
            <a:endParaRPr lang="es-MX"/>
          </a:p>
        </p:txBody>
      </p:sp>
    </p:spTree>
    <p:extLst>
      <p:ext uri="{BB962C8B-B14F-4D97-AF65-F5344CB8AC3E}">
        <p14:creationId xmlns:p14="http://schemas.microsoft.com/office/powerpoint/2010/main" val="4611471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fecha"/>
          <p:cNvSpPr>
            <a:spLocks noGrp="1"/>
          </p:cNvSpPr>
          <p:nvPr>
            <p:ph type="dt" idx="10"/>
          </p:nvPr>
        </p:nvSpPr>
        <p:spPr/>
        <p:txBody>
          <a:bodyPr/>
          <a:lstStyle/>
          <a:p>
            <a:r>
              <a:rPr lang="es-MX" smtClean="0"/>
              <a:t>31/03/2016</a:t>
            </a:r>
            <a:endParaRPr lang="es-MX"/>
          </a:p>
        </p:txBody>
      </p:sp>
      <p:sp>
        <p:nvSpPr>
          <p:cNvPr id="5" name="4 Marcador de número de diapositiva"/>
          <p:cNvSpPr>
            <a:spLocks noGrp="1"/>
          </p:cNvSpPr>
          <p:nvPr>
            <p:ph type="sldNum" sz="quarter" idx="11"/>
          </p:nvPr>
        </p:nvSpPr>
        <p:spPr/>
        <p:txBody>
          <a:bodyPr/>
          <a:lstStyle/>
          <a:p>
            <a:fld id="{BEBFBF4F-83BC-46E3-9A00-062BFFFED78A}" type="slidenum">
              <a:rPr lang="es-MX" smtClean="0"/>
              <a:t>28</a:t>
            </a:fld>
            <a:endParaRPr lang="es-MX"/>
          </a:p>
        </p:txBody>
      </p:sp>
    </p:spTree>
    <p:extLst>
      <p:ext uri="{BB962C8B-B14F-4D97-AF65-F5344CB8AC3E}">
        <p14:creationId xmlns:p14="http://schemas.microsoft.com/office/powerpoint/2010/main" val="30608329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¿Como</a:t>
            </a:r>
            <a:r>
              <a:rPr lang="es-MX" baseline="0" dirty="0" smtClean="0"/>
              <a:t> es el proceso del reembolso? De acuerdo a las Reglas de Operación del Fondo para la Capacitación y promoción de Certificaciones Profesionales para las Entidades de Fiscalización Superior, el proceso inicia previo a la realización del evento con la solicitud del recursos mediante oficio y anexos, estos son en general: el Anexo 1 “Solicitud del recurso”, copia del programa del evento y copia del presupuesto del evento, estos documentos son revisados y autorizados por la </a:t>
            </a:r>
            <a:r>
              <a:rPr lang="es-MX" baseline="0" dirty="0" err="1" smtClean="0"/>
              <a:t>ViceCapacidades</a:t>
            </a:r>
            <a:r>
              <a:rPr lang="es-MX" baseline="0" dirty="0" smtClean="0"/>
              <a:t> y se envía una copia a Tesorería; posterior al evento se envía mediante oficio la comprobación de gastos mediante el anexo 3, las facturas correspondientes a nombre de la asociación, la relación de asistentes, el informe del evento, el articulo para la revista y fotografías en su caso. Solo para reembolsos que indique Presidencia se utilizará el formato de Anexo 2A “Comprobación de eventos extraordinarios”, el cual no requiere una solicitud previa.</a:t>
            </a:r>
            <a:endParaRPr lang="es-MX" dirty="0"/>
          </a:p>
        </p:txBody>
      </p:sp>
      <p:sp>
        <p:nvSpPr>
          <p:cNvPr id="4" name="3 Marcador de fecha"/>
          <p:cNvSpPr>
            <a:spLocks noGrp="1"/>
          </p:cNvSpPr>
          <p:nvPr>
            <p:ph type="dt" idx="10"/>
          </p:nvPr>
        </p:nvSpPr>
        <p:spPr/>
        <p:txBody>
          <a:bodyPr/>
          <a:lstStyle/>
          <a:p>
            <a:r>
              <a:rPr lang="es-MX" smtClean="0"/>
              <a:t>31/03/2016</a:t>
            </a:r>
            <a:endParaRPr lang="es-MX"/>
          </a:p>
        </p:txBody>
      </p:sp>
      <p:sp>
        <p:nvSpPr>
          <p:cNvPr id="5" name="4 Marcador de número de diapositiva"/>
          <p:cNvSpPr>
            <a:spLocks noGrp="1"/>
          </p:cNvSpPr>
          <p:nvPr>
            <p:ph type="sldNum" sz="quarter" idx="11"/>
          </p:nvPr>
        </p:nvSpPr>
        <p:spPr/>
        <p:txBody>
          <a:bodyPr/>
          <a:lstStyle/>
          <a:p>
            <a:fld id="{BEBFBF4F-83BC-46E3-9A00-062BFFFED78A}" type="slidenum">
              <a:rPr lang="es-MX" smtClean="0"/>
              <a:t>29</a:t>
            </a:fld>
            <a:endParaRPr lang="es-MX"/>
          </a:p>
        </p:txBody>
      </p:sp>
    </p:spTree>
    <p:extLst>
      <p:ext uri="{BB962C8B-B14F-4D97-AF65-F5344CB8AC3E}">
        <p14:creationId xmlns:p14="http://schemas.microsoft.com/office/powerpoint/2010/main" val="29901213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fecha 3"/>
          <p:cNvSpPr>
            <a:spLocks noGrp="1"/>
          </p:cNvSpPr>
          <p:nvPr>
            <p:ph type="dt" idx="10"/>
          </p:nvPr>
        </p:nvSpPr>
        <p:spPr/>
        <p:txBody>
          <a:bodyPr/>
          <a:lstStyle/>
          <a:p>
            <a:r>
              <a:rPr lang="es-MX" smtClean="0"/>
              <a:t>31/03/2016</a:t>
            </a:r>
            <a:endParaRPr lang="es-MX"/>
          </a:p>
        </p:txBody>
      </p:sp>
      <p:sp>
        <p:nvSpPr>
          <p:cNvPr id="5" name="Marcador de número de diapositiva 4"/>
          <p:cNvSpPr>
            <a:spLocks noGrp="1"/>
          </p:cNvSpPr>
          <p:nvPr>
            <p:ph type="sldNum" sz="quarter" idx="11"/>
          </p:nvPr>
        </p:nvSpPr>
        <p:spPr/>
        <p:txBody>
          <a:bodyPr/>
          <a:lstStyle/>
          <a:p>
            <a:fld id="{BEBFBF4F-83BC-46E3-9A00-062BFFFED78A}" type="slidenum">
              <a:rPr lang="es-MX" smtClean="0"/>
              <a:t>30</a:t>
            </a:fld>
            <a:endParaRPr lang="es-MX"/>
          </a:p>
        </p:txBody>
      </p:sp>
    </p:spTree>
    <p:extLst>
      <p:ext uri="{BB962C8B-B14F-4D97-AF65-F5344CB8AC3E}">
        <p14:creationId xmlns:p14="http://schemas.microsoft.com/office/powerpoint/2010/main" val="383375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Aunque</a:t>
            </a:r>
            <a:r>
              <a:rPr lang="es-MX" baseline="0" dirty="0" smtClean="0"/>
              <a:t> el informe presentado en Septiembre de 2015 solo fue dirigido al Consejo Directivo de la ASOFIS, esta presentación hace más hincapié en los resultados obtenidos en el periodo de enero a marzo del 2016. </a:t>
            </a:r>
            <a:r>
              <a:rPr lang="es-MX" sz="1200" i="1" dirty="0" smtClean="0"/>
              <a:t>Periodo enero a marzo de 2016, en seguimiento al presentado en la LXXXVIII Reunión del Consejo Directivo.</a:t>
            </a:r>
          </a:p>
          <a:p>
            <a:endParaRPr lang="es-MX" dirty="0"/>
          </a:p>
        </p:txBody>
      </p:sp>
      <p:sp>
        <p:nvSpPr>
          <p:cNvPr id="4" name="Marcador de fecha 3"/>
          <p:cNvSpPr>
            <a:spLocks noGrp="1"/>
          </p:cNvSpPr>
          <p:nvPr>
            <p:ph type="dt" idx="10"/>
          </p:nvPr>
        </p:nvSpPr>
        <p:spPr/>
        <p:txBody>
          <a:bodyPr/>
          <a:lstStyle/>
          <a:p>
            <a:r>
              <a:rPr lang="es-MX" smtClean="0"/>
              <a:t>31/03/2016</a:t>
            </a:r>
            <a:endParaRPr lang="es-MX"/>
          </a:p>
        </p:txBody>
      </p:sp>
      <p:sp>
        <p:nvSpPr>
          <p:cNvPr id="5" name="Marcador de número de diapositiva 4"/>
          <p:cNvSpPr>
            <a:spLocks noGrp="1"/>
          </p:cNvSpPr>
          <p:nvPr>
            <p:ph type="sldNum" sz="quarter" idx="11"/>
          </p:nvPr>
        </p:nvSpPr>
        <p:spPr/>
        <p:txBody>
          <a:bodyPr/>
          <a:lstStyle/>
          <a:p>
            <a:fld id="{BEBFBF4F-83BC-46E3-9A00-062BFFFED78A}" type="slidenum">
              <a:rPr lang="es-MX" smtClean="0"/>
              <a:t>2</a:t>
            </a:fld>
            <a:endParaRPr lang="es-MX"/>
          </a:p>
        </p:txBody>
      </p:sp>
    </p:spTree>
    <p:extLst>
      <p:ext uri="{BB962C8B-B14F-4D97-AF65-F5344CB8AC3E}">
        <p14:creationId xmlns:p14="http://schemas.microsoft.com/office/powerpoint/2010/main" val="18377050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fecha"/>
          <p:cNvSpPr>
            <a:spLocks noGrp="1"/>
          </p:cNvSpPr>
          <p:nvPr>
            <p:ph type="dt" idx="10"/>
          </p:nvPr>
        </p:nvSpPr>
        <p:spPr/>
        <p:txBody>
          <a:bodyPr/>
          <a:lstStyle/>
          <a:p>
            <a:r>
              <a:rPr lang="es-MX" smtClean="0"/>
              <a:t>31/03/2016</a:t>
            </a:r>
            <a:endParaRPr lang="es-MX"/>
          </a:p>
        </p:txBody>
      </p:sp>
      <p:sp>
        <p:nvSpPr>
          <p:cNvPr id="5" name="4 Marcador de número de diapositiva"/>
          <p:cNvSpPr>
            <a:spLocks noGrp="1"/>
          </p:cNvSpPr>
          <p:nvPr>
            <p:ph type="sldNum" sz="quarter" idx="11"/>
          </p:nvPr>
        </p:nvSpPr>
        <p:spPr/>
        <p:txBody>
          <a:bodyPr/>
          <a:lstStyle/>
          <a:p>
            <a:fld id="{BEBFBF4F-83BC-46E3-9A00-062BFFFED78A}" type="slidenum">
              <a:rPr lang="es-MX" smtClean="0"/>
              <a:t>31</a:t>
            </a:fld>
            <a:endParaRPr lang="es-MX"/>
          </a:p>
        </p:txBody>
      </p:sp>
    </p:spTree>
    <p:extLst>
      <p:ext uri="{BB962C8B-B14F-4D97-AF65-F5344CB8AC3E}">
        <p14:creationId xmlns:p14="http://schemas.microsoft.com/office/powerpoint/2010/main" val="17094859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b="1" i="0" kern="1200" dirty="0" smtClean="0">
                <a:solidFill>
                  <a:schemeClr val="tx1"/>
                </a:solidFill>
                <a:effectLst/>
                <a:latin typeface="+mn-lt"/>
                <a:ea typeface="+mn-ea"/>
                <a:cs typeface="+mn-cs"/>
              </a:rPr>
              <a:t>Carl Friedrich Gauss</a:t>
            </a:r>
            <a:r>
              <a:rPr lang="es-MX" sz="1200" b="0" i="0" kern="1200" dirty="0" smtClean="0">
                <a:solidFill>
                  <a:schemeClr val="tx1"/>
                </a:solidFill>
                <a:effectLst/>
                <a:latin typeface="+mn-lt"/>
                <a:ea typeface="+mn-ea"/>
                <a:cs typeface="+mn-cs"/>
              </a:rPr>
              <a:t>: Matemático, astrónomo y físico alemán considerado "el príncipe de las matemáticas", es uno de los matemáticos más importantes de la historia.</a:t>
            </a:r>
          </a:p>
          <a:p>
            <a:r>
              <a:rPr lang="es-MX" sz="1200" b="0" i="0" kern="1200" dirty="0" smtClean="0">
                <a:solidFill>
                  <a:schemeClr val="tx1"/>
                </a:solidFill>
                <a:effectLst/>
                <a:latin typeface="+mn-lt"/>
                <a:ea typeface="+mn-ea"/>
                <a:cs typeface="+mn-cs"/>
              </a:rPr>
              <a:t>En 1823 publica un libro dedicado a la estadística, concretamente a la distribución normal cuya curva característica, denominada como "Campana de Gauss", es muy usada.</a:t>
            </a:r>
          </a:p>
          <a:p>
            <a:r>
              <a:rPr lang="es-MX" sz="1200" b="0" i="0" kern="1200" dirty="0" smtClean="0">
                <a:solidFill>
                  <a:schemeClr val="tx1"/>
                </a:solidFill>
                <a:effectLst/>
                <a:latin typeface="+mn-lt"/>
                <a:ea typeface="+mn-ea"/>
                <a:cs typeface="+mn-cs"/>
              </a:rPr>
              <a:t>Su fama como matemático creció considerablemente en 1831, cuando fue capaz de predecir con exactitud el comportamiento orbital del asteroide "Ceres", para lo cual empleó el método de los mínimos cuadrados, desarrollado por él mismo en 1794.</a:t>
            </a:r>
          </a:p>
          <a:p>
            <a:r>
              <a:rPr lang="es-MX" sz="1200" b="0" i="0" kern="1200" dirty="0" smtClean="0">
                <a:solidFill>
                  <a:schemeClr val="tx1"/>
                </a:solidFill>
                <a:effectLst/>
                <a:latin typeface="+mn-lt"/>
                <a:ea typeface="+mn-ea"/>
                <a:cs typeface="+mn-cs"/>
              </a:rPr>
              <a:t>En 1807 aceptó el puesto de profesor de astronomía en el Observatorio de Gotinga, cargo en el que permaneció toda su vida.</a:t>
            </a:r>
          </a:p>
          <a:p>
            <a:r>
              <a:rPr lang="es-MX" sz="1200" b="0" i="1" kern="1200" dirty="0" smtClean="0">
                <a:solidFill>
                  <a:schemeClr val="tx1"/>
                </a:solidFill>
                <a:effectLst/>
                <a:latin typeface="+mn-lt"/>
                <a:ea typeface="+mn-ea"/>
                <a:cs typeface="+mn-cs"/>
              </a:rPr>
              <a:t>Carl Friedrich Gauss</a:t>
            </a:r>
            <a:r>
              <a:rPr lang="es-MX" sz="1200" b="0" i="0" kern="1200" dirty="0" smtClean="0">
                <a:solidFill>
                  <a:schemeClr val="tx1"/>
                </a:solidFill>
                <a:effectLst/>
                <a:latin typeface="+mn-lt"/>
                <a:ea typeface="+mn-ea"/>
                <a:cs typeface="+mn-cs"/>
              </a:rPr>
              <a:t> contribuyó significativamente en muchos campos, incluida la teoría de números, el análisis matemático, la geometría diferencial, la geodesia, el magnetismo y la óptica.</a:t>
            </a:r>
          </a:p>
        </p:txBody>
      </p:sp>
      <p:sp>
        <p:nvSpPr>
          <p:cNvPr id="4" name="3 Marcador de fecha"/>
          <p:cNvSpPr>
            <a:spLocks noGrp="1"/>
          </p:cNvSpPr>
          <p:nvPr>
            <p:ph type="dt" idx="10"/>
          </p:nvPr>
        </p:nvSpPr>
        <p:spPr/>
        <p:txBody>
          <a:bodyPr/>
          <a:lstStyle/>
          <a:p>
            <a:r>
              <a:rPr lang="es-MX" smtClean="0"/>
              <a:t>31/03/2016</a:t>
            </a:r>
            <a:endParaRPr lang="es-MX"/>
          </a:p>
        </p:txBody>
      </p:sp>
      <p:sp>
        <p:nvSpPr>
          <p:cNvPr id="5" name="4 Marcador de número de diapositiva"/>
          <p:cNvSpPr>
            <a:spLocks noGrp="1"/>
          </p:cNvSpPr>
          <p:nvPr>
            <p:ph type="sldNum" sz="quarter" idx="11"/>
          </p:nvPr>
        </p:nvSpPr>
        <p:spPr/>
        <p:txBody>
          <a:bodyPr/>
          <a:lstStyle/>
          <a:p>
            <a:fld id="{BEBFBF4F-83BC-46E3-9A00-062BFFFED78A}" type="slidenum">
              <a:rPr lang="es-MX" smtClean="0"/>
              <a:t>32</a:t>
            </a:fld>
            <a:endParaRPr lang="es-MX"/>
          </a:p>
        </p:txBody>
      </p:sp>
    </p:spTree>
    <p:extLst>
      <p:ext uri="{BB962C8B-B14F-4D97-AF65-F5344CB8AC3E}">
        <p14:creationId xmlns:p14="http://schemas.microsoft.com/office/powerpoint/2010/main" val="4228592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fecha 3"/>
          <p:cNvSpPr>
            <a:spLocks noGrp="1"/>
          </p:cNvSpPr>
          <p:nvPr>
            <p:ph type="dt" idx="10"/>
          </p:nvPr>
        </p:nvSpPr>
        <p:spPr/>
        <p:txBody>
          <a:bodyPr/>
          <a:lstStyle/>
          <a:p>
            <a:r>
              <a:rPr lang="es-MX" smtClean="0"/>
              <a:t>31/03/2016</a:t>
            </a:r>
            <a:endParaRPr lang="es-MX"/>
          </a:p>
        </p:txBody>
      </p:sp>
      <p:sp>
        <p:nvSpPr>
          <p:cNvPr id="5" name="Marcador de número de diapositiva 4"/>
          <p:cNvSpPr>
            <a:spLocks noGrp="1"/>
          </p:cNvSpPr>
          <p:nvPr>
            <p:ph type="sldNum" sz="quarter" idx="11"/>
          </p:nvPr>
        </p:nvSpPr>
        <p:spPr/>
        <p:txBody>
          <a:bodyPr/>
          <a:lstStyle/>
          <a:p>
            <a:fld id="{BEBFBF4F-83BC-46E3-9A00-062BFFFED78A}" type="slidenum">
              <a:rPr lang="es-MX" smtClean="0"/>
              <a:t>3</a:t>
            </a:fld>
            <a:endParaRPr lang="es-MX"/>
          </a:p>
        </p:txBody>
      </p:sp>
    </p:spTree>
    <p:extLst>
      <p:ext uri="{BB962C8B-B14F-4D97-AF65-F5344CB8AC3E}">
        <p14:creationId xmlns:p14="http://schemas.microsoft.com/office/powerpoint/2010/main" val="3909863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fecha 3"/>
          <p:cNvSpPr>
            <a:spLocks noGrp="1"/>
          </p:cNvSpPr>
          <p:nvPr>
            <p:ph type="dt" idx="10"/>
          </p:nvPr>
        </p:nvSpPr>
        <p:spPr/>
        <p:txBody>
          <a:bodyPr/>
          <a:lstStyle/>
          <a:p>
            <a:r>
              <a:rPr lang="es-MX" smtClean="0"/>
              <a:t>31/03/2016</a:t>
            </a:r>
            <a:endParaRPr lang="es-MX"/>
          </a:p>
        </p:txBody>
      </p:sp>
      <p:sp>
        <p:nvSpPr>
          <p:cNvPr id="5" name="Marcador de número de diapositiva 4"/>
          <p:cNvSpPr>
            <a:spLocks noGrp="1"/>
          </p:cNvSpPr>
          <p:nvPr>
            <p:ph type="sldNum" sz="quarter" idx="11"/>
          </p:nvPr>
        </p:nvSpPr>
        <p:spPr/>
        <p:txBody>
          <a:bodyPr/>
          <a:lstStyle/>
          <a:p>
            <a:fld id="{BEBFBF4F-83BC-46E3-9A00-062BFFFED78A}" type="slidenum">
              <a:rPr lang="es-MX" smtClean="0"/>
              <a:t>4</a:t>
            </a:fld>
            <a:endParaRPr lang="es-MX"/>
          </a:p>
        </p:txBody>
      </p:sp>
    </p:spTree>
    <p:extLst>
      <p:ext uri="{BB962C8B-B14F-4D97-AF65-F5344CB8AC3E}">
        <p14:creationId xmlns:p14="http://schemas.microsoft.com/office/powerpoint/2010/main" val="2445498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fecha"/>
          <p:cNvSpPr>
            <a:spLocks noGrp="1"/>
          </p:cNvSpPr>
          <p:nvPr>
            <p:ph type="dt" idx="10"/>
          </p:nvPr>
        </p:nvSpPr>
        <p:spPr/>
        <p:txBody>
          <a:bodyPr/>
          <a:lstStyle/>
          <a:p>
            <a:r>
              <a:rPr lang="es-MX" smtClean="0"/>
              <a:t>31/03/2016</a:t>
            </a:r>
            <a:endParaRPr lang="es-MX"/>
          </a:p>
        </p:txBody>
      </p:sp>
      <p:sp>
        <p:nvSpPr>
          <p:cNvPr id="5" name="4 Marcador de número de diapositiva"/>
          <p:cNvSpPr>
            <a:spLocks noGrp="1"/>
          </p:cNvSpPr>
          <p:nvPr>
            <p:ph type="sldNum" sz="quarter" idx="11"/>
          </p:nvPr>
        </p:nvSpPr>
        <p:spPr/>
        <p:txBody>
          <a:bodyPr/>
          <a:lstStyle/>
          <a:p>
            <a:fld id="{BEBFBF4F-83BC-46E3-9A00-062BFFFED78A}" type="slidenum">
              <a:rPr lang="es-MX" smtClean="0"/>
              <a:t>5</a:t>
            </a:fld>
            <a:endParaRPr lang="es-MX"/>
          </a:p>
        </p:txBody>
      </p:sp>
    </p:spTree>
    <p:extLst>
      <p:ext uri="{BB962C8B-B14F-4D97-AF65-F5344CB8AC3E}">
        <p14:creationId xmlns:p14="http://schemas.microsoft.com/office/powerpoint/2010/main" val="2195544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730250" y="1169988"/>
            <a:ext cx="5616575" cy="3159125"/>
          </a:xfrm>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BEBFBF4F-83BC-46E3-9A00-062BFFFED78A}" type="slidenum">
              <a:rPr lang="es-MX" smtClean="0"/>
              <a:t>6</a:t>
            </a:fld>
            <a:endParaRPr lang="es-MX"/>
          </a:p>
        </p:txBody>
      </p:sp>
      <p:sp>
        <p:nvSpPr>
          <p:cNvPr id="5" name="Marcador de fecha 4"/>
          <p:cNvSpPr>
            <a:spLocks noGrp="1"/>
          </p:cNvSpPr>
          <p:nvPr>
            <p:ph type="dt" idx="11"/>
          </p:nvPr>
        </p:nvSpPr>
        <p:spPr/>
        <p:txBody>
          <a:bodyPr/>
          <a:lstStyle/>
          <a:p>
            <a:r>
              <a:rPr lang="es-MX" smtClean="0"/>
              <a:t>31/03/2016</a:t>
            </a:r>
            <a:endParaRPr lang="es-MX"/>
          </a:p>
        </p:txBody>
      </p:sp>
    </p:spTree>
    <p:extLst>
      <p:ext uri="{BB962C8B-B14F-4D97-AF65-F5344CB8AC3E}">
        <p14:creationId xmlns:p14="http://schemas.microsoft.com/office/powerpoint/2010/main" val="3478884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fecha 3"/>
          <p:cNvSpPr>
            <a:spLocks noGrp="1"/>
          </p:cNvSpPr>
          <p:nvPr>
            <p:ph type="dt" idx="10"/>
          </p:nvPr>
        </p:nvSpPr>
        <p:spPr/>
        <p:txBody>
          <a:bodyPr/>
          <a:lstStyle/>
          <a:p>
            <a:r>
              <a:rPr lang="es-MX" smtClean="0"/>
              <a:t>31/03/2016</a:t>
            </a:r>
            <a:endParaRPr lang="es-MX"/>
          </a:p>
        </p:txBody>
      </p:sp>
      <p:sp>
        <p:nvSpPr>
          <p:cNvPr id="5" name="Marcador de número de diapositiva 4"/>
          <p:cNvSpPr>
            <a:spLocks noGrp="1"/>
          </p:cNvSpPr>
          <p:nvPr>
            <p:ph type="sldNum" sz="quarter" idx="11"/>
          </p:nvPr>
        </p:nvSpPr>
        <p:spPr/>
        <p:txBody>
          <a:bodyPr/>
          <a:lstStyle/>
          <a:p>
            <a:fld id="{BEBFBF4F-83BC-46E3-9A00-062BFFFED78A}" type="slidenum">
              <a:rPr lang="es-MX" smtClean="0"/>
              <a:t>7</a:t>
            </a:fld>
            <a:endParaRPr lang="es-MX"/>
          </a:p>
        </p:txBody>
      </p:sp>
    </p:spTree>
    <p:extLst>
      <p:ext uri="{BB962C8B-B14F-4D97-AF65-F5344CB8AC3E}">
        <p14:creationId xmlns:p14="http://schemas.microsoft.com/office/powerpoint/2010/main" val="4095802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fecha 3"/>
          <p:cNvSpPr>
            <a:spLocks noGrp="1"/>
          </p:cNvSpPr>
          <p:nvPr>
            <p:ph type="dt" idx="10"/>
          </p:nvPr>
        </p:nvSpPr>
        <p:spPr/>
        <p:txBody>
          <a:bodyPr/>
          <a:lstStyle/>
          <a:p>
            <a:r>
              <a:rPr lang="es-MX" smtClean="0"/>
              <a:t>31/03/2016</a:t>
            </a:r>
            <a:endParaRPr lang="es-MX"/>
          </a:p>
        </p:txBody>
      </p:sp>
      <p:sp>
        <p:nvSpPr>
          <p:cNvPr id="5" name="Marcador de número de diapositiva 4"/>
          <p:cNvSpPr>
            <a:spLocks noGrp="1"/>
          </p:cNvSpPr>
          <p:nvPr>
            <p:ph type="sldNum" sz="quarter" idx="11"/>
          </p:nvPr>
        </p:nvSpPr>
        <p:spPr/>
        <p:txBody>
          <a:bodyPr/>
          <a:lstStyle/>
          <a:p>
            <a:fld id="{BEBFBF4F-83BC-46E3-9A00-062BFFFED78A}" type="slidenum">
              <a:rPr lang="es-MX" smtClean="0"/>
              <a:t>8</a:t>
            </a:fld>
            <a:endParaRPr lang="es-MX"/>
          </a:p>
        </p:txBody>
      </p:sp>
    </p:spTree>
    <p:extLst>
      <p:ext uri="{BB962C8B-B14F-4D97-AF65-F5344CB8AC3E}">
        <p14:creationId xmlns:p14="http://schemas.microsoft.com/office/powerpoint/2010/main" val="4929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fecha 3"/>
          <p:cNvSpPr>
            <a:spLocks noGrp="1"/>
          </p:cNvSpPr>
          <p:nvPr>
            <p:ph type="dt" idx="10"/>
          </p:nvPr>
        </p:nvSpPr>
        <p:spPr/>
        <p:txBody>
          <a:bodyPr/>
          <a:lstStyle/>
          <a:p>
            <a:r>
              <a:rPr lang="es-MX" smtClean="0"/>
              <a:t>31/03/2016</a:t>
            </a:r>
            <a:endParaRPr lang="es-MX"/>
          </a:p>
        </p:txBody>
      </p:sp>
      <p:sp>
        <p:nvSpPr>
          <p:cNvPr id="5" name="Marcador de número de diapositiva 4"/>
          <p:cNvSpPr>
            <a:spLocks noGrp="1"/>
          </p:cNvSpPr>
          <p:nvPr>
            <p:ph type="sldNum" sz="quarter" idx="11"/>
          </p:nvPr>
        </p:nvSpPr>
        <p:spPr/>
        <p:txBody>
          <a:bodyPr/>
          <a:lstStyle/>
          <a:p>
            <a:fld id="{BEBFBF4F-83BC-46E3-9A00-062BFFFED78A}" type="slidenum">
              <a:rPr lang="es-MX" smtClean="0"/>
              <a:t>10</a:t>
            </a:fld>
            <a:endParaRPr lang="es-MX"/>
          </a:p>
        </p:txBody>
      </p:sp>
    </p:spTree>
    <p:extLst>
      <p:ext uri="{BB962C8B-B14F-4D97-AF65-F5344CB8AC3E}">
        <p14:creationId xmlns:p14="http://schemas.microsoft.com/office/powerpoint/2010/main" val="765572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762000" y="561182"/>
            <a:ext cx="4572000" cy="1193800"/>
          </a:xfrm>
        </p:spPr>
        <p:txBody>
          <a:bodyPr anchor="b"/>
          <a:lstStyle>
            <a:lvl1pPr algn="ctr">
              <a:defRPr sz="3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762000" y="1801019"/>
            <a:ext cx="4572000" cy="827881"/>
          </a:xfrm>
        </p:spPr>
        <p:txBody>
          <a:bodyPr/>
          <a:lstStyle>
            <a:lvl1pPr marL="0" indent="0" algn="ctr">
              <a:buNone/>
              <a:defRPr sz="1200"/>
            </a:lvl1pPr>
            <a:lvl2pPr marL="228595" indent="0" algn="ctr">
              <a:buNone/>
              <a:defRPr sz="1000"/>
            </a:lvl2pPr>
            <a:lvl3pPr marL="457189" indent="0" algn="ctr">
              <a:buNone/>
              <a:defRPr sz="900"/>
            </a:lvl3pPr>
            <a:lvl4pPr marL="685783" indent="0" algn="ctr">
              <a:buNone/>
              <a:defRPr sz="800"/>
            </a:lvl4pPr>
            <a:lvl5pPr marL="914377" indent="0" algn="ctr">
              <a:buNone/>
              <a:defRPr sz="800"/>
            </a:lvl5pPr>
            <a:lvl6pPr marL="1142972" indent="0" algn="ctr">
              <a:buNone/>
              <a:defRPr sz="800"/>
            </a:lvl6pPr>
            <a:lvl7pPr marL="1371566" indent="0" algn="ctr">
              <a:buNone/>
              <a:defRPr sz="800"/>
            </a:lvl7pPr>
            <a:lvl8pPr marL="1600160" indent="0" algn="ctr">
              <a:buNone/>
              <a:defRPr sz="800"/>
            </a:lvl8pPr>
            <a:lvl9pPr marL="1828755" indent="0" algn="ctr">
              <a:buNone/>
              <a:defRPr sz="8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5C5F23FE-D595-48F0-84D6-23A040F6DFA9}" type="datetime1">
              <a:rPr lang="es-MX" smtClean="0"/>
              <a:t>18/05/2016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3D15B1F-1E9B-4DE6-B696-6A74DD2F9DDB}" type="slidenum">
              <a:rPr lang="es-MX" smtClean="0"/>
              <a:t>‹Nº›</a:t>
            </a:fld>
            <a:endParaRPr lang="es-MX"/>
          </a:p>
        </p:txBody>
      </p:sp>
    </p:spTree>
    <p:extLst>
      <p:ext uri="{BB962C8B-B14F-4D97-AF65-F5344CB8AC3E}">
        <p14:creationId xmlns:p14="http://schemas.microsoft.com/office/powerpoint/2010/main" val="2547572214"/>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3D0691D-2257-4AE4-A659-CA9785A4F06A}" type="datetime1">
              <a:rPr lang="es-MX" smtClean="0"/>
              <a:t>18/05/2016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3D15B1F-1E9B-4DE6-B696-6A74DD2F9DDB}" type="slidenum">
              <a:rPr lang="es-MX" smtClean="0"/>
              <a:t>‹Nº›</a:t>
            </a:fld>
            <a:endParaRPr lang="es-MX"/>
          </a:p>
        </p:txBody>
      </p:sp>
    </p:spTree>
    <p:extLst>
      <p:ext uri="{BB962C8B-B14F-4D97-AF65-F5344CB8AC3E}">
        <p14:creationId xmlns:p14="http://schemas.microsoft.com/office/powerpoint/2010/main" val="2653121001"/>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4362451" y="182563"/>
            <a:ext cx="1314450" cy="2905919"/>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419101" y="182563"/>
            <a:ext cx="3867150" cy="290591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2BB7587D-E7E8-4384-A968-BBF733FF43E4}" type="datetime1">
              <a:rPr lang="es-MX" smtClean="0"/>
              <a:t>18/05/2016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3D15B1F-1E9B-4DE6-B696-6A74DD2F9DDB}" type="slidenum">
              <a:rPr lang="es-MX" smtClean="0"/>
              <a:t>‹Nº›</a:t>
            </a:fld>
            <a:endParaRPr lang="es-MX"/>
          </a:p>
        </p:txBody>
      </p:sp>
    </p:spTree>
    <p:extLst>
      <p:ext uri="{BB962C8B-B14F-4D97-AF65-F5344CB8AC3E}">
        <p14:creationId xmlns:p14="http://schemas.microsoft.com/office/powerpoint/2010/main" val="57843634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C7584D5-9404-4515-9048-1454BA442E09}" type="datetime1">
              <a:rPr lang="es-MX" smtClean="0"/>
              <a:t>18/05/2016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3D15B1F-1E9B-4DE6-B696-6A74DD2F9DDB}" type="slidenum">
              <a:rPr lang="es-MX" smtClean="0"/>
              <a:t>‹Nº›</a:t>
            </a:fld>
            <a:endParaRPr lang="es-MX"/>
          </a:p>
        </p:txBody>
      </p:sp>
    </p:spTree>
    <p:extLst>
      <p:ext uri="{BB962C8B-B14F-4D97-AF65-F5344CB8AC3E}">
        <p14:creationId xmlns:p14="http://schemas.microsoft.com/office/powerpoint/2010/main" val="1690591676"/>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415926" y="854870"/>
            <a:ext cx="5257800" cy="1426369"/>
          </a:xfrm>
        </p:spPr>
        <p:txBody>
          <a:bodyPr anchor="b"/>
          <a:lstStyle>
            <a:lvl1pPr>
              <a:defRPr sz="3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415926" y="2294733"/>
            <a:ext cx="5257800" cy="750094"/>
          </a:xfrm>
        </p:spPr>
        <p:txBody>
          <a:bodyPr/>
          <a:lstStyle>
            <a:lvl1pPr marL="0" indent="0">
              <a:buNone/>
              <a:defRPr sz="1200">
                <a:solidFill>
                  <a:schemeClr val="tx1">
                    <a:tint val="75000"/>
                  </a:schemeClr>
                </a:solidFill>
              </a:defRPr>
            </a:lvl1pPr>
            <a:lvl2pPr marL="228595" indent="0">
              <a:buNone/>
              <a:defRPr sz="1000">
                <a:solidFill>
                  <a:schemeClr val="tx1">
                    <a:tint val="75000"/>
                  </a:schemeClr>
                </a:solidFill>
              </a:defRPr>
            </a:lvl2pPr>
            <a:lvl3pPr marL="457189" indent="0">
              <a:buNone/>
              <a:defRPr sz="900">
                <a:solidFill>
                  <a:schemeClr val="tx1">
                    <a:tint val="75000"/>
                  </a:schemeClr>
                </a:solidFill>
              </a:defRPr>
            </a:lvl3pPr>
            <a:lvl4pPr marL="685783" indent="0">
              <a:buNone/>
              <a:defRPr sz="800">
                <a:solidFill>
                  <a:schemeClr val="tx1">
                    <a:tint val="75000"/>
                  </a:schemeClr>
                </a:solidFill>
              </a:defRPr>
            </a:lvl4pPr>
            <a:lvl5pPr marL="914377" indent="0">
              <a:buNone/>
              <a:defRPr sz="800">
                <a:solidFill>
                  <a:schemeClr val="tx1">
                    <a:tint val="75000"/>
                  </a:schemeClr>
                </a:solidFill>
              </a:defRPr>
            </a:lvl5pPr>
            <a:lvl6pPr marL="1142972" indent="0">
              <a:buNone/>
              <a:defRPr sz="800">
                <a:solidFill>
                  <a:schemeClr val="tx1">
                    <a:tint val="75000"/>
                  </a:schemeClr>
                </a:solidFill>
              </a:defRPr>
            </a:lvl6pPr>
            <a:lvl7pPr marL="1371566" indent="0">
              <a:buNone/>
              <a:defRPr sz="800">
                <a:solidFill>
                  <a:schemeClr val="tx1">
                    <a:tint val="75000"/>
                  </a:schemeClr>
                </a:solidFill>
              </a:defRPr>
            </a:lvl7pPr>
            <a:lvl8pPr marL="1600160" indent="0">
              <a:buNone/>
              <a:defRPr sz="800">
                <a:solidFill>
                  <a:schemeClr val="tx1">
                    <a:tint val="75000"/>
                  </a:schemeClr>
                </a:solidFill>
              </a:defRPr>
            </a:lvl8pPr>
            <a:lvl9pPr marL="1828755" indent="0">
              <a:buNone/>
              <a:defRPr sz="8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2941E3E9-D507-47D0-917D-52E041CDD52B}" type="datetime1">
              <a:rPr lang="es-MX" smtClean="0"/>
              <a:t>18/05/2016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3D15B1F-1E9B-4DE6-B696-6A74DD2F9DDB}" type="slidenum">
              <a:rPr lang="es-MX" smtClean="0"/>
              <a:t>‹Nº›</a:t>
            </a:fld>
            <a:endParaRPr lang="es-MX"/>
          </a:p>
        </p:txBody>
      </p:sp>
    </p:spTree>
    <p:extLst>
      <p:ext uri="{BB962C8B-B14F-4D97-AF65-F5344CB8AC3E}">
        <p14:creationId xmlns:p14="http://schemas.microsoft.com/office/powerpoint/2010/main" val="1758572468"/>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419100" y="912812"/>
            <a:ext cx="2590800" cy="217566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3086100" y="912812"/>
            <a:ext cx="2590800" cy="217566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DD9D5436-62AE-4674-B508-4C3F91930924}" type="datetime1">
              <a:rPr lang="es-MX" smtClean="0"/>
              <a:t>18/05/2016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3D15B1F-1E9B-4DE6-B696-6A74DD2F9DDB}" type="slidenum">
              <a:rPr lang="es-MX" smtClean="0"/>
              <a:t>‹Nº›</a:t>
            </a:fld>
            <a:endParaRPr lang="es-MX"/>
          </a:p>
        </p:txBody>
      </p:sp>
    </p:spTree>
    <p:extLst>
      <p:ext uri="{BB962C8B-B14F-4D97-AF65-F5344CB8AC3E}">
        <p14:creationId xmlns:p14="http://schemas.microsoft.com/office/powerpoint/2010/main" val="1871169354"/>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19894" y="182564"/>
            <a:ext cx="5257800" cy="662782"/>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419895" y="840582"/>
            <a:ext cx="2578894" cy="411956"/>
          </a:xfrm>
        </p:spPr>
        <p:txBody>
          <a:bodyPr anchor="b"/>
          <a:lstStyle>
            <a:lvl1pPr marL="0" indent="0">
              <a:buNone/>
              <a:defRPr sz="1200" b="1"/>
            </a:lvl1pPr>
            <a:lvl2pPr marL="228595" indent="0">
              <a:buNone/>
              <a:defRPr sz="1000" b="1"/>
            </a:lvl2pPr>
            <a:lvl3pPr marL="457189" indent="0">
              <a:buNone/>
              <a:defRPr sz="900" b="1"/>
            </a:lvl3pPr>
            <a:lvl4pPr marL="685783" indent="0">
              <a:buNone/>
              <a:defRPr sz="800" b="1"/>
            </a:lvl4pPr>
            <a:lvl5pPr marL="914377" indent="0">
              <a:buNone/>
              <a:defRPr sz="800" b="1"/>
            </a:lvl5pPr>
            <a:lvl6pPr marL="1142972" indent="0">
              <a:buNone/>
              <a:defRPr sz="800" b="1"/>
            </a:lvl6pPr>
            <a:lvl7pPr marL="1371566" indent="0">
              <a:buNone/>
              <a:defRPr sz="800" b="1"/>
            </a:lvl7pPr>
            <a:lvl8pPr marL="1600160" indent="0">
              <a:buNone/>
              <a:defRPr sz="800" b="1"/>
            </a:lvl8pPr>
            <a:lvl9pPr marL="1828755" indent="0">
              <a:buNone/>
              <a:defRPr sz="8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419895" y="1252538"/>
            <a:ext cx="2578894" cy="184229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3086101" y="840582"/>
            <a:ext cx="2591594" cy="411956"/>
          </a:xfrm>
        </p:spPr>
        <p:txBody>
          <a:bodyPr anchor="b"/>
          <a:lstStyle>
            <a:lvl1pPr marL="0" indent="0">
              <a:buNone/>
              <a:defRPr sz="1200" b="1"/>
            </a:lvl1pPr>
            <a:lvl2pPr marL="228595" indent="0">
              <a:buNone/>
              <a:defRPr sz="1000" b="1"/>
            </a:lvl2pPr>
            <a:lvl3pPr marL="457189" indent="0">
              <a:buNone/>
              <a:defRPr sz="900" b="1"/>
            </a:lvl3pPr>
            <a:lvl4pPr marL="685783" indent="0">
              <a:buNone/>
              <a:defRPr sz="800" b="1"/>
            </a:lvl4pPr>
            <a:lvl5pPr marL="914377" indent="0">
              <a:buNone/>
              <a:defRPr sz="800" b="1"/>
            </a:lvl5pPr>
            <a:lvl6pPr marL="1142972" indent="0">
              <a:buNone/>
              <a:defRPr sz="800" b="1"/>
            </a:lvl6pPr>
            <a:lvl7pPr marL="1371566" indent="0">
              <a:buNone/>
              <a:defRPr sz="800" b="1"/>
            </a:lvl7pPr>
            <a:lvl8pPr marL="1600160" indent="0">
              <a:buNone/>
              <a:defRPr sz="800" b="1"/>
            </a:lvl8pPr>
            <a:lvl9pPr marL="1828755" indent="0">
              <a:buNone/>
              <a:defRPr sz="8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3086101" y="1252538"/>
            <a:ext cx="2591594" cy="184229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4BE3D94B-018D-4D3A-A007-9C1EA8A81DCB}" type="datetime1">
              <a:rPr lang="es-MX" smtClean="0"/>
              <a:t>18/05/2016</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A3D15B1F-1E9B-4DE6-B696-6A74DD2F9DDB}" type="slidenum">
              <a:rPr lang="es-MX" smtClean="0"/>
              <a:t>‹Nº›</a:t>
            </a:fld>
            <a:endParaRPr lang="es-MX"/>
          </a:p>
        </p:txBody>
      </p:sp>
    </p:spTree>
    <p:extLst>
      <p:ext uri="{BB962C8B-B14F-4D97-AF65-F5344CB8AC3E}">
        <p14:creationId xmlns:p14="http://schemas.microsoft.com/office/powerpoint/2010/main" val="3990542901"/>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DAE60862-7E18-4377-918A-9C053766F2E1}" type="datetime1">
              <a:rPr lang="es-MX" smtClean="0"/>
              <a:t>18/05/2016</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A3D15B1F-1E9B-4DE6-B696-6A74DD2F9DDB}" type="slidenum">
              <a:rPr lang="es-MX" smtClean="0"/>
              <a:t>‹Nº›</a:t>
            </a:fld>
            <a:endParaRPr lang="es-MX"/>
          </a:p>
        </p:txBody>
      </p:sp>
    </p:spTree>
    <p:extLst>
      <p:ext uri="{BB962C8B-B14F-4D97-AF65-F5344CB8AC3E}">
        <p14:creationId xmlns:p14="http://schemas.microsoft.com/office/powerpoint/2010/main" val="1609802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5F042C9-6972-48E7-A712-5953E8697189}" type="datetime1">
              <a:rPr lang="es-MX" smtClean="0"/>
              <a:t>18/05/2016</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A3D15B1F-1E9B-4DE6-B696-6A74DD2F9DDB}" type="slidenum">
              <a:rPr lang="es-MX" smtClean="0"/>
              <a:t>‹Nº›</a:t>
            </a:fld>
            <a:endParaRPr lang="es-MX"/>
          </a:p>
        </p:txBody>
      </p:sp>
    </p:spTree>
    <p:extLst>
      <p:ext uri="{BB962C8B-B14F-4D97-AF65-F5344CB8AC3E}">
        <p14:creationId xmlns:p14="http://schemas.microsoft.com/office/powerpoint/2010/main" val="2722784332"/>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19894" y="228600"/>
            <a:ext cx="1966119" cy="800100"/>
          </a:xfrm>
        </p:spPr>
        <p:txBody>
          <a:bodyPr anchor="b"/>
          <a:lstStyle>
            <a:lvl1pPr>
              <a:defRPr sz="16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2591594" y="493714"/>
            <a:ext cx="3086100" cy="2436813"/>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419894" y="1028700"/>
            <a:ext cx="1966119" cy="1905794"/>
          </a:xfrm>
        </p:spPr>
        <p:txBody>
          <a:bodyPr/>
          <a:lstStyle>
            <a:lvl1pPr marL="0" indent="0">
              <a:buNone/>
              <a:defRPr sz="800"/>
            </a:lvl1pPr>
            <a:lvl2pPr marL="228595" indent="0">
              <a:buNone/>
              <a:defRPr sz="700"/>
            </a:lvl2pPr>
            <a:lvl3pPr marL="457189" indent="0">
              <a:buNone/>
              <a:defRPr sz="600"/>
            </a:lvl3pPr>
            <a:lvl4pPr marL="685783" indent="0">
              <a:buNone/>
              <a:defRPr sz="500"/>
            </a:lvl4pPr>
            <a:lvl5pPr marL="914377" indent="0">
              <a:buNone/>
              <a:defRPr sz="500"/>
            </a:lvl5pPr>
            <a:lvl6pPr marL="1142972" indent="0">
              <a:buNone/>
              <a:defRPr sz="500"/>
            </a:lvl6pPr>
            <a:lvl7pPr marL="1371566" indent="0">
              <a:buNone/>
              <a:defRPr sz="500"/>
            </a:lvl7pPr>
            <a:lvl8pPr marL="1600160" indent="0">
              <a:buNone/>
              <a:defRPr sz="500"/>
            </a:lvl8pPr>
            <a:lvl9pPr marL="1828755" indent="0">
              <a:buNone/>
              <a:defRPr sz="5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EBAEC0E-79AE-4065-8661-4D82B8F2DA2D}" type="datetime1">
              <a:rPr lang="es-MX" smtClean="0"/>
              <a:t>18/05/2016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3D15B1F-1E9B-4DE6-B696-6A74DD2F9DDB}" type="slidenum">
              <a:rPr lang="es-MX" smtClean="0"/>
              <a:t>‹Nº›</a:t>
            </a:fld>
            <a:endParaRPr lang="es-MX"/>
          </a:p>
        </p:txBody>
      </p:sp>
    </p:spTree>
    <p:extLst>
      <p:ext uri="{BB962C8B-B14F-4D97-AF65-F5344CB8AC3E}">
        <p14:creationId xmlns:p14="http://schemas.microsoft.com/office/powerpoint/2010/main" val="6109054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19894" y="228600"/>
            <a:ext cx="1966119" cy="800100"/>
          </a:xfrm>
        </p:spPr>
        <p:txBody>
          <a:bodyPr anchor="b"/>
          <a:lstStyle>
            <a:lvl1pPr>
              <a:defRPr sz="16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2591594" y="493714"/>
            <a:ext cx="3086100" cy="2436813"/>
          </a:xfrm>
        </p:spPr>
        <p:txBody>
          <a:bodyPr/>
          <a:lstStyle>
            <a:lvl1pPr marL="0" indent="0">
              <a:buNone/>
              <a:defRPr sz="1600"/>
            </a:lvl1pPr>
            <a:lvl2pPr marL="228595" indent="0">
              <a:buNone/>
              <a:defRPr sz="1400"/>
            </a:lvl2pPr>
            <a:lvl3pPr marL="457189" indent="0">
              <a:buNone/>
              <a:defRPr sz="1200"/>
            </a:lvl3pPr>
            <a:lvl4pPr marL="685783" indent="0">
              <a:buNone/>
              <a:defRPr sz="1000"/>
            </a:lvl4pPr>
            <a:lvl5pPr marL="914377" indent="0">
              <a:buNone/>
              <a:defRPr sz="1000"/>
            </a:lvl5pPr>
            <a:lvl6pPr marL="1142972" indent="0">
              <a:buNone/>
              <a:defRPr sz="1000"/>
            </a:lvl6pPr>
            <a:lvl7pPr marL="1371566" indent="0">
              <a:buNone/>
              <a:defRPr sz="1000"/>
            </a:lvl7pPr>
            <a:lvl8pPr marL="1600160" indent="0">
              <a:buNone/>
              <a:defRPr sz="1000"/>
            </a:lvl8pPr>
            <a:lvl9pPr marL="1828755" indent="0">
              <a:buNone/>
              <a:defRPr sz="1000"/>
            </a:lvl9pPr>
          </a:lstStyle>
          <a:p>
            <a:r>
              <a:rPr lang="es-ES" smtClean="0"/>
              <a:t>Haga clic en el icono para agregar una imagen</a:t>
            </a:r>
            <a:endParaRPr lang="es-MX"/>
          </a:p>
        </p:txBody>
      </p:sp>
      <p:sp>
        <p:nvSpPr>
          <p:cNvPr id="4" name="Marcador de texto 3"/>
          <p:cNvSpPr>
            <a:spLocks noGrp="1"/>
          </p:cNvSpPr>
          <p:nvPr>
            <p:ph type="body" sz="half" idx="2"/>
          </p:nvPr>
        </p:nvSpPr>
        <p:spPr>
          <a:xfrm>
            <a:off x="419894" y="1028700"/>
            <a:ext cx="1966119" cy="1905794"/>
          </a:xfrm>
        </p:spPr>
        <p:txBody>
          <a:bodyPr/>
          <a:lstStyle>
            <a:lvl1pPr marL="0" indent="0">
              <a:buNone/>
              <a:defRPr sz="800"/>
            </a:lvl1pPr>
            <a:lvl2pPr marL="228595" indent="0">
              <a:buNone/>
              <a:defRPr sz="700"/>
            </a:lvl2pPr>
            <a:lvl3pPr marL="457189" indent="0">
              <a:buNone/>
              <a:defRPr sz="600"/>
            </a:lvl3pPr>
            <a:lvl4pPr marL="685783" indent="0">
              <a:buNone/>
              <a:defRPr sz="500"/>
            </a:lvl4pPr>
            <a:lvl5pPr marL="914377" indent="0">
              <a:buNone/>
              <a:defRPr sz="500"/>
            </a:lvl5pPr>
            <a:lvl6pPr marL="1142972" indent="0">
              <a:buNone/>
              <a:defRPr sz="500"/>
            </a:lvl6pPr>
            <a:lvl7pPr marL="1371566" indent="0">
              <a:buNone/>
              <a:defRPr sz="500"/>
            </a:lvl7pPr>
            <a:lvl8pPr marL="1600160" indent="0">
              <a:buNone/>
              <a:defRPr sz="500"/>
            </a:lvl8pPr>
            <a:lvl9pPr marL="1828755" indent="0">
              <a:buNone/>
              <a:defRPr sz="5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7D40CE3-3017-45BB-B566-66F203756F76}" type="datetime1">
              <a:rPr lang="es-MX" smtClean="0"/>
              <a:t>18/05/2016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3D15B1F-1E9B-4DE6-B696-6A74DD2F9DDB}" type="slidenum">
              <a:rPr lang="es-MX" smtClean="0"/>
              <a:t>‹Nº›</a:t>
            </a:fld>
            <a:endParaRPr lang="es-MX"/>
          </a:p>
        </p:txBody>
      </p:sp>
    </p:spTree>
    <p:extLst>
      <p:ext uri="{BB962C8B-B14F-4D97-AF65-F5344CB8AC3E}">
        <p14:creationId xmlns:p14="http://schemas.microsoft.com/office/powerpoint/2010/main" val="1612027845"/>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19100" y="182564"/>
            <a:ext cx="5257800" cy="662782"/>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419100" y="912812"/>
            <a:ext cx="5257800" cy="217566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419100" y="3178176"/>
            <a:ext cx="1371600" cy="182563"/>
          </a:xfrm>
          <a:prstGeom prst="rect">
            <a:avLst/>
          </a:prstGeom>
        </p:spPr>
        <p:txBody>
          <a:bodyPr vert="horz" lIns="91440" tIns="45720" rIns="91440" bIns="45720" rtlCol="0" anchor="ctr"/>
          <a:lstStyle>
            <a:lvl1pPr algn="l">
              <a:defRPr sz="600">
                <a:solidFill>
                  <a:schemeClr val="tx1">
                    <a:tint val="75000"/>
                  </a:schemeClr>
                </a:solidFill>
              </a:defRPr>
            </a:lvl1pPr>
          </a:lstStyle>
          <a:p>
            <a:fld id="{05C31519-9AC5-4FDA-8651-93D969F8B6F0}" type="datetime1">
              <a:rPr lang="es-MX" smtClean="0"/>
              <a:t>18/05/2016</a:t>
            </a:fld>
            <a:endParaRPr lang="es-MX"/>
          </a:p>
        </p:txBody>
      </p:sp>
      <p:sp>
        <p:nvSpPr>
          <p:cNvPr id="5" name="Marcador de pie de página 4"/>
          <p:cNvSpPr>
            <a:spLocks noGrp="1"/>
          </p:cNvSpPr>
          <p:nvPr>
            <p:ph type="ftr" sz="quarter" idx="3"/>
          </p:nvPr>
        </p:nvSpPr>
        <p:spPr>
          <a:xfrm>
            <a:off x="2019300" y="3178176"/>
            <a:ext cx="2057400" cy="182563"/>
          </a:xfrm>
          <a:prstGeom prst="rect">
            <a:avLst/>
          </a:prstGeom>
        </p:spPr>
        <p:txBody>
          <a:bodyPr vert="horz" lIns="91440" tIns="45720" rIns="91440" bIns="45720" rtlCol="0" anchor="ctr"/>
          <a:lstStyle>
            <a:lvl1pPr algn="ctr">
              <a:defRPr sz="6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4305300" y="3178176"/>
            <a:ext cx="1371600" cy="182563"/>
          </a:xfrm>
          <a:prstGeom prst="rect">
            <a:avLst/>
          </a:prstGeom>
        </p:spPr>
        <p:txBody>
          <a:bodyPr vert="horz" lIns="91440" tIns="45720" rIns="91440" bIns="45720" rtlCol="0" anchor="ctr"/>
          <a:lstStyle>
            <a:lvl1pPr algn="r">
              <a:defRPr sz="600">
                <a:solidFill>
                  <a:schemeClr val="tx1">
                    <a:tint val="75000"/>
                  </a:schemeClr>
                </a:solidFill>
              </a:defRPr>
            </a:lvl1pPr>
          </a:lstStyle>
          <a:p>
            <a:fld id="{A3D15B1F-1E9B-4DE6-B696-6A74DD2F9DDB}" type="slidenum">
              <a:rPr lang="es-MX" smtClean="0"/>
              <a:t>‹Nº›</a:t>
            </a:fld>
            <a:endParaRPr lang="es-MX"/>
          </a:p>
        </p:txBody>
      </p:sp>
    </p:spTree>
    <p:extLst>
      <p:ext uri="{BB962C8B-B14F-4D97-AF65-F5344CB8AC3E}">
        <p14:creationId xmlns:p14="http://schemas.microsoft.com/office/powerpoint/2010/main" val="15401457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iming>
    <p:tnLst>
      <p:par>
        <p:cTn id="1" dur="indefinite" restart="never" nodeType="tmRoot"/>
      </p:par>
    </p:tnLst>
  </p:timing>
  <p:hf hdr="0" ftr="0" dt="0"/>
  <p:txStyles>
    <p:titleStyle>
      <a:lvl1pPr algn="l" defTabSz="457189" rtl="0" eaLnBrk="1" latinLnBrk="0" hangingPunct="1">
        <a:lnSpc>
          <a:spcPct val="90000"/>
        </a:lnSpc>
        <a:spcBef>
          <a:spcPct val="0"/>
        </a:spcBef>
        <a:buNone/>
        <a:defRPr sz="2200" kern="1200">
          <a:solidFill>
            <a:schemeClr val="tx1"/>
          </a:solidFill>
          <a:latin typeface="+mj-lt"/>
          <a:ea typeface="+mj-ea"/>
          <a:cs typeface="+mj-cs"/>
        </a:defRPr>
      </a:lvl1pPr>
    </p:titleStyle>
    <p:bodyStyle>
      <a:lvl1pPr marL="114297" indent="-114297" algn="l" defTabSz="457189"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1pPr>
      <a:lvl2pPr marL="342892" indent="-114297" algn="l" defTabSz="457189" rtl="0" eaLnBrk="1" latinLnBrk="0" hangingPunct="1">
        <a:lnSpc>
          <a:spcPct val="90000"/>
        </a:lnSpc>
        <a:spcBef>
          <a:spcPts val="250"/>
        </a:spcBef>
        <a:buFont typeface="Arial" panose="020B0604020202020204" pitchFamily="34" charset="0"/>
        <a:buChar char="•"/>
        <a:defRPr sz="1200" kern="1200">
          <a:solidFill>
            <a:schemeClr val="tx1"/>
          </a:solidFill>
          <a:latin typeface="+mn-lt"/>
          <a:ea typeface="+mn-ea"/>
          <a:cs typeface="+mn-cs"/>
        </a:defRPr>
      </a:lvl2pPr>
      <a:lvl3pPr marL="571486" indent="-114297" algn="l" defTabSz="457189" rtl="0" eaLnBrk="1" latinLnBrk="0" hangingPunct="1">
        <a:lnSpc>
          <a:spcPct val="90000"/>
        </a:lnSpc>
        <a:spcBef>
          <a:spcPts val="250"/>
        </a:spcBef>
        <a:buFont typeface="Arial" panose="020B0604020202020204" pitchFamily="34" charset="0"/>
        <a:buChar char="•"/>
        <a:defRPr sz="1000" kern="1200">
          <a:solidFill>
            <a:schemeClr val="tx1"/>
          </a:solidFill>
          <a:latin typeface="+mn-lt"/>
          <a:ea typeface="+mn-ea"/>
          <a:cs typeface="+mn-cs"/>
        </a:defRPr>
      </a:lvl3pPr>
      <a:lvl4pPr marL="800080" indent="-114297" algn="l" defTabSz="457189"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4pPr>
      <a:lvl5pPr marL="1028675" indent="-114297" algn="l" defTabSz="457189"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5pPr>
      <a:lvl6pPr marL="1257269" indent="-114297" algn="l" defTabSz="457189"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6pPr>
      <a:lvl7pPr marL="1485863" indent="-114297" algn="l" defTabSz="457189"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7pPr>
      <a:lvl8pPr marL="1714457" indent="-114297" algn="l" defTabSz="457189"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8pPr>
      <a:lvl9pPr marL="1943052" indent="-114297" algn="l" defTabSz="457189"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9pPr>
    </p:bodyStyle>
    <p:otherStyle>
      <a:defPPr>
        <a:defRPr lang="es-MX"/>
      </a:defPPr>
      <a:lvl1pPr marL="0" algn="l" defTabSz="457189" rtl="0" eaLnBrk="1" latinLnBrk="0" hangingPunct="1">
        <a:defRPr sz="900" kern="1200">
          <a:solidFill>
            <a:schemeClr val="tx1"/>
          </a:solidFill>
          <a:latin typeface="+mn-lt"/>
          <a:ea typeface="+mn-ea"/>
          <a:cs typeface="+mn-cs"/>
        </a:defRPr>
      </a:lvl1pPr>
      <a:lvl2pPr marL="228595" algn="l" defTabSz="457189" rtl="0" eaLnBrk="1" latinLnBrk="0" hangingPunct="1">
        <a:defRPr sz="900" kern="1200">
          <a:solidFill>
            <a:schemeClr val="tx1"/>
          </a:solidFill>
          <a:latin typeface="+mn-lt"/>
          <a:ea typeface="+mn-ea"/>
          <a:cs typeface="+mn-cs"/>
        </a:defRPr>
      </a:lvl2pPr>
      <a:lvl3pPr marL="457189" algn="l" defTabSz="457189" rtl="0" eaLnBrk="1" latinLnBrk="0" hangingPunct="1">
        <a:defRPr sz="900" kern="1200">
          <a:solidFill>
            <a:schemeClr val="tx1"/>
          </a:solidFill>
          <a:latin typeface="+mn-lt"/>
          <a:ea typeface="+mn-ea"/>
          <a:cs typeface="+mn-cs"/>
        </a:defRPr>
      </a:lvl3pPr>
      <a:lvl4pPr marL="685783" algn="l" defTabSz="457189" rtl="0" eaLnBrk="1" latinLnBrk="0" hangingPunct="1">
        <a:defRPr sz="900" kern="1200">
          <a:solidFill>
            <a:schemeClr val="tx1"/>
          </a:solidFill>
          <a:latin typeface="+mn-lt"/>
          <a:ea typeface="+mn-ea"/>
          <a:cs typeface="+mn-cs"/>
        </a:defRPr>
      </a:lvl4pPr>
      <a:lvl5pPr marL="914377" algn="l" defTabSz="457189" rtl="0" eaLnBrk="1" latinLnBrk="0" hangingPunct="1">
        <a:defRPr sz="900" kern="1200">
          <a:solidFill>
            <a:schemeClr val="tx1"/>
          </a:solidFill>
          <a:latin typeface="+mn-lt"/>
          <a:ea typeface="+mn-ea"/>
          <a:cs typeface="+mn-cs"/>
        </a:defRPr>
      </a:lvl5pPr>
      <a:lvl6pPr marL="1142972" algn="l" defTabSz="457189" rtl="0" eaLnBrk="1" latinLnBrk="0" hangingPunct="1">
        <a:defRPr sz="900" kern="1200">
          <a:solidFill>
            <a:schemeClr val="tx1"/>
          </a:solidFill>
          <a:latin typeface="+mn-lt"/>
          <a:ea typeface="+mn-ea"/>
          <a:cs typeface="+mn-cs"/>
        </a:defRPr>
      </a:lvl6pPr>
      <a:lvl7pPr marL="1371566" algn="l" defTabSz="457189" rtl="0" eaLnBrk="1" latinLnBrk="0" hangingPunct="1">
        <a:defRPr sz="900" kern="1200">
          <a:solidFill>
            <a:schemeClr val="tx1"/>
          </a:solidFill>
          <a:latin typeface="+mn-lt"/>
          <a:ea typeface="+mn-ea"/>
          <a:cs typeface="+mn-cs"/>
        </a:defRPr>
      </a:lvl7pPr>
      <a:lvl8pPr marL="1600160" algn="l" defTabSz="457189" rtl="0" eaLnBrk="1" latinLnBrk="0" hangingPunct="1">
        <a:defRPr sz="900" kern="1200">
          <a:solidFill>
            <a:schemeClr val="tx1"/>
          </a:solidFill>
          <a:latin typeface="+mn-lt"/>
          <a:ea typeface="+mn-ea"/>
          <a:cs typeface="+mn-cs"/>
        </a:defRPr>
      </a:lvl8pPr>
      <a:lvl9pPr marL="1828755" algn="l" defTabSz="457189"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microsoft.com/office/2007/relationships/hdphoto" Target="../media/hdphoto2.wdp"/></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 Id="rId4" Type="http://schemas.microsoft.com/office/2007/relationships/hdphoto" Target="../media/hdphoto3.wdp"/></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auditor.superior@asey.gob.m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a 2"/>
          <p:cNvSpPr/>
          <p:nvPr/>
        </p:nvSpPr>
        <p:spPr>
          <a:xfrm rot="21010423">
            <a:off x="-153459" y="2414953"/>
            <a:ext cx="6458947" cy="253904"/>
          </a:xfrm>
          <a:prstGeom prst="wave">
            <a:avLst>
              <a:gd name="adj1" fmla="val 20000"/>
              <a:gd name="adj2" fmla="val 111"/>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
        <p:nvSpPr>
          <p:cNvPr id="7" name="Onda 6"/>
          <p:cNvSpPr/>
          <p:nvPr/>
        </p:nvSpPr>
        <p:spPr>
          <a:xfrm rot="21010423">
            <a:off x="-135203" y="2552440"/>
            <a:ext cx="6458947" cy="253904"/>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
        <p:nvSpPr>
          <p:cNvPr id="8" name="Onda 7"/>
          <p:cNvSpPr/>
          <p:nvPr/>
        </p:nvSpPr>
        <p:spPr>
          <a:xfrm rot="21010423">
            <a:off x="-135203" y="2689926"/>
            <a:ext cx="6458947" cy="253904"/>
          </a:xfrm>
          <a:prstGeom prst="wave">
            <a:avLst>
              <a:gd name="adj1" fmla="val 20000"/>
              <a:gd name="adj2" fmla="val 111"/>
            </a:avLst>
          </a:prstGeom>
          <a:solidFill>
            <a:srgbClr val="B8E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
        <p:nvSpPr>
          <p:cNvPr id="2" name="Título 1"/>
          <p:cNvSpPr>
            <a:spLocks noGrp="1"/>
          </p:cNvSpPr>
          <p:nvPr>
            <p:ph type="ctrTitle"/>
          </p:nvPr>
        </p:nvSpPr>
        <p:spPr>
          <a:xfrm>
            <a:off x="1401061" y="1542949"/>
            <a:ext cx="3386418" cy="683540"/>
          </a:xfrm>
        </p:spPr>
        <p:txBody>
          <a:bodyPr>
            <a:noAutofit/>
          </a:bodyPr>
          <a:lstStyle/>
          <a:p>
            <a:r>
              <a:rPr lang="es-MX" sz="2000" dirty="0"/>
              <a:t>XIX Asamblea General Ordinaria de la ASOFIS </a:t>
            </a:r>
            <a:r>
              <a:rPr lang="es-MX" sz="1600" dirty="0"/>
              <a:t/>
            </a:r>
            <a:br>
              <a:rPr lang="es-MX" sz="1600" dirty="0"/>
            </a:br>
            <a:r>
              <a:rPr lang="es-MX" sz="1150" dirty="0"/>
              <a:t>Quintana Roo, 12 de Mayo de 2016</a:t>
            </a:r>
            <a:endParaRPr lang="es-MX" sz="1150" dirty="0"/>
          </a:p>
        </p:txBody>
      </p:sp>
      <p:sp>
        <p:nvSpPr>
          <p:cNvPr id="4" name="Rectángulo 3"/>
          <p:cNvSpPr/>
          <p:nvPr/>
        </p:nvSpPr>
        <p:spPr>
          <a:xfrm>
            <a:off x="329480" y="149490"/>
            <a:ext cx="5493070" cy="1292662"/>
          </a:xfrm>
          <a:prstGeom prst="rect">
            <a:avLst/>
          </a:prstGeom>
        </p:spPr>
        <p:txBody>
          <a:bodyPr wrap="square">
            <a:spAutoFit/>
          </a:bodyPr>
          <a:lstStyle/>
          <a:p>
            <a:pPr algn="ctr"/>
            <a:r>
              <a:rPr lang="es-MX" sz="2700" dirty="0">
                <a:latin typeface="+mj-lt"/>
              </a:rPr>
              <a:t>Informe de la Vicepresidencia de Desarrollo de Capacidades</a:t>
            </a:r>
          </a:p>
          <a:p>
            <a:pPr algn="ctr"/>
            <a:r>
              <a:rPr lang="es-MX" sz="1200" dirty="0">
                <a:latin typeface="+mj-lt"/>
              </a:rPr>
              <a:t>Dr. René Humberto Márquez Arcila</a:t>
            </a:r>
          </a:p>
          <a:p>
            <a:pPr algn="ctr"/>
            <a:r>
              <a:rPr lang="es-MX" sz="1200" i="1" dirty="0">
                <a:latin typeface="+mj-lt"/>
              </a:rPr>
              <a:t>Auditor Superior del Estado de Yucatán</a:t>
            </a:r>
            <a:endParaRPr lang="es-MX" sz="1200" dirty="0">
              <a:latin typeface="+mj-lt"/>
            </a:endParaRPr>
          </a:p>
        </p:txBody>
      </p:sp>
      <p:pic>
        <p:nvPicPr>
          <p:cNvPr id="9" name="Imagen 8"/>
          <p:cNvPicPr/>
          <p:nvPr/>
        </p:nvPicPr>
        <p:blipFill>
          <a:blip r:embed="rId3" cstate="email">
            <a:extLst>
              <a:ext uri="{28A0092B-C50C-407E-A947-70E740481C1C}">
                <a14:useLocalDpi xmlns:a14="http://schemas.microsoft.com/office/drawing/2010/main"/>
              </a:ext>
            </a:extLst>
          </a:blip>
          <a:stretch>
            <a:fillRect/>
          </a:stretch>
        </p:blipFill>
        <p:spPr>
          <a:xfrm>
            <a:off x="5229923" y="2597660"/>
            <a:ext cx="748744" cy="598887"/>
          </a:xfrm>
          <a:prstGeom prst="rect">
            <a:avLst/>
          </a:prstGeom>
        </p:spPr>
      </p:pic>
      <p:sp>
        <p:nvSpPr>
          <p:cNvPr id="10" name="Cuadro de texto 11"/>
          <p:cNvSpPr txBox="1"/>
          <p:nvPr/>
        </p:nvSpPr>
        <p:spPr>
          <a:xfrm>
            <a:off x="5067300" y="3176447"/>
            <a:ext cx="1028700" cy="243785"/>
          </a:xfrm>
          <a:prstGeom prst="rect">
            <a:avLst/>
          </a:prstGeom>
          <a:noFill/>
          <a:ln>
            <a:noFill/>
          </a:ln>
          <a:effectLst/>
        </p:spPr>
        <p:txBody>
          <a:bodyPr rot="0" spcFirstLastPara="0" vert="horz" wrap="square" lIns="45720" tIns="22860" rIns="45720" bIns="22860" numCol="1" spcCol="0" rtlCol="0" fromWordArt="0" anchor="t" anchorCtr="0" forceAA="0" compatLnSpc="1">
            <a:prstTxWarp prst="textNoShape">
              <a:avLst/>
            </a:prstTxWarp>
            <a:spAutoFit/>
          </a:bodyPr>
          <a:lstStyle/>
          <a:p>
            <a:pPr algn="ctr">
              <a:lnSpc>
                <a:spcPct val="107000"/>
              </a:lnSpc>
              <a:spcAft>
                <a:spcPts val="400"/>
              </a:spcAft>
            </a:pPr>
            <a:r>
              <a:rPr lang="es-MX" sz="1200" dirty="0">
                <a:solidFill>
                  <a:srgbClr val="000000"/>
                </a:solidFill>
                <a:effectLst>
                  <a:outerShdw blurRad="38100" dist="19050" dir="2700000" algn="tl">
                    <a:schemeClr val="dk1">
                      <a:alpha val="40000"/>
                    </a:schemeClr>
                  </a:outerShdw>
                </a:effectLst>
                <a:latin typeface="Arial Black" panose="020B0A04020102020204" pitchFamily="34" charset="0"/>
                <a:ea typeface="Calibri" panose="020F0502020204030204" pitchFamily="34" charset="0"/>
                <a:cs typeface="Times New Roman" panose="02020603050405020304" pitchFamily="18" charset="0"/>
              </a:rPr>
              <a:t>ASOFIS</a:t>
            </a:r>
            <a:endParaRPr lang="es-MX" sz="525"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4 Marcador de número de diapositiva"/>
          <p:cNvSpPr>
            <a:spLocks noGrp="1"/>
          </p:cNvSpPr>
          <p:nvPr>
            <p:ph type="sldNum" sz="quarter" idx="12"/>
          </p:nvPr>
        </p:nvSpPr>
        <p:spPr/>
        <p:txBody>
          <a:bodyPr/>
          <a:lstStyle/>
          <a:p>
            <a:fld id="{A3D15B1F-1E9B-4DE6-B696-6A74DD2F9DDB}" type="slidenum">
              <a:rPr lang="es-MX" smtClean="0"/>
              <a:t>1</a:t>
            </a:fld>
            <a:endParaRPr lang="es-MX"/>
          </a:p>
        </p:txBody>
      </p:sp>
    </p:spTree>
    <p:extLst>
      <p:ext uri="{BB962C8B-B14F-4D97-AF65-F5344CB8AC3E}">
        <p14:creationId xmlns:p14="http://schemas.microsoft.com/office/powerpoint/2010/main" val="423356745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a:xfrm>
            <a:off x="4579626" y="3248516"/>
            <a:ext cx="1371600" cy="182563"/>
          </a:xfrm>
        </p:spPr>
        <p:txBody>
          <a:bodyPr/>
          <a:lstStyle/>
          <a:p>
            <a:fld id="{A3D15B1F-1E9B-4DE6-B696-6A74DD2F9DDB}" type="slidenum">
              <a:rPr lang="es-MX" smtClean="0"/>
              <a:t>10</a:t>
            </a:fld>
            <a:endParaRPr lang="es-MX"/>
          </a:p>
        </p:txBody>
      </p:sp>
      <p:graphicFrame>
        <p:nvGraphicFramePr>
          <p:cNvPr id="8" name="7 Marcador de contenido"/>
          <p:cNvGraphicFramePr>
            <a:graphicFrameLocks noGrp="1"/>
          </p:cNvGraphicFramePr>
          <p:nvPr>
            <p:ph idx="1"/>
            <p:extLst>
              <p:ext uri="{D42A27DB-BD31-4B8C-83A1-F6EECF244321}">
                <p14:modId xmlns:p14="http://schemas.microsoft.com/office/powerpoint/2010/main" val="1289723769"/>
              </p:ext>
            </p:extLst>
          </p:nvPr>
        </p:nvGraphicFramePr>
        <p:xfrm>
          <a:off x="84666" y="76825"/>
          <a:ext cx="5895201" cy="3073792"/>
        </p:xfrm>
        <a:graphic>
          <a:graphicData uri="http://schemas.openxmlformats.org/drawingml/2006/table">
            <a:tbl>
              <a:tblPr/>
              <a:tblGrid>
                <a:gridCol w="268064"/>
                <a:gridCol w="1233791"/>
                <a:gridCol w="1818216"/>
                <a:gridCol w="1576735"/>
                <a:gridCol w="487023"/>
                <a:gridCol w="127844"/>
                <a:gridCol w="133932"/>
                <a:gridCol w="116840"/>
                <a:gridCol w="140019"/>
              </a:tblGrid>
              <a:tr h="275698">
                <a:tc>
                  <a:txBody>
                    <a:bodyPr/>
                    <a:lstStyle/>
                    <a:p>
                      <a:pPr algn="l" fontAlgn="b"/>
                      <a:endParaRPr lang="es-MX" sz="700" b="0" i="0" u="none" strike="noStrike" dirty="0">
                        <a:solidFill>
                          <a:srgbClr val="000000"/>
                        </a:solidFill>
                        <a:effectLst/>
                        <a:latin typeface="+mj-lt"/>
                      </a:endParaRPr>
                    </a:p>
                  </a:txBody>
                  <a:tcPr marL="45720" marR="45720" marT="22860" marB="2286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700" b="0" i="0" u="none" strike="noStrike">
                        <a:solidFill>
                          <a:srgbClr val="000000"/>
                        </a:solidFill>
                        <a:effectLst/>
                        <a:latin typeface="+mj-lt"/>
                      </a:endParaRPr>
                    </a:p>
                  </a:txBody>
                  <a:tcPr marL="45720" marR="45720" marT="22860" marB="2286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700" b="0" i="0" u="none" strike="noStrike">
                        <a:solidFill>
                          <a:srgbClr val="000000"/>
                        </a:solidFill>
                        <a:effectLst/>
                        <a:latin typeface="+mj-lt"/>
                      </a:endParaRPr>
                    </a:p>
                  </a:txBody>
                  <a:tcPr marL="45720" marR="45720" marT="22860" marB="2286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700" b="0" i="0" u="none" strike="noStrike">
                        <a:solidFill>
                          <a:srgbClr val="000000"/>
                        </a:solidFill>
                        <a:effectLst/>
                        <a:latin typeface="+mj-lt"/>
                      </a:endParaRPr>
                    </a:p>
                  </a:txBody>
                  <a:tcPr marL="45720" marR="45720" marT="22860" marB="2286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700" b="0" i="0" u="none" strike="noStrike">
                        <a:solidFill>
                          <a:srgbClr val="000000"/>
                        </a:solidFill>
                        <a:effectLst/>
                        <a:latin typeface="+mj-lt"/>
                      </a:endParaRPr>
                    </a:p>
                  </a:txBody>
                  <a:tcPr marL="45720" marR="45720" marT="22860" marB="2286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4">
                  <a:txBody>
                    <a:bodyPr/>
                    <a:lstStyle/>
                    <a:p>
                      <a:pPr algn="ctr" fontAlgn="ctr"/>
                      <a:r>
                        <a:rPr lang="es-MX" sz="700" b="1" i="0" u="none" strike="noStrike" dirty="0">
                          <a:solidFill>
                            <a:srgbClr val="FFFFFF"/>
                          </a:solidFill>
                          <a:effectLst/>
                          <a:latin typeface="+mj-lt"/>
                        </a:rPr>
                        <a:t>Grupo Regional</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391781">
                <a:tc>
                  <a:txBody>
                    <a:bodyPr/>
                    <a:lstStyle/>
                    <a:p>
                      <a:pPr algn="ctr" fontAlgn="ctr"/>
                      <a:r>
                        <a:rPr lang="es-MX" sz="700" b="1" i="0" u="none" strike="noStrike" dirty="0" smtClean="0">
                          <a:solidFill>
                            <a:srgbClr val="000000"/>
                          </a:solidFill>
                          <a:effectLst/>
                          <a:latin typeface="+mj-lt"/>
                        </a:rPr>
                        <a:t>No.</a:t>
                      </a:r>
                      <a:endParaRPr lang="es-MX" sz="700" b="1" i="0" u="none" strike="noStrike" dirty="0">
                        <a:solidFill>
                          <a:srgbClr val="000000"/>
                        </a:solidFill>
                        <a:effectLst/>
                        <a:latin typeface="+mj-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dirty="0">
                          <a:solidFill>
                            <a:srgbClr val="FFFFFF"/>
                          </a:solidFill>
                          <a:effectLst/>
                          <a:latin typeface="+mj-lt"/>
                        </a:rPr>
                        <a:t>Tema</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dirty="0">
                          <a:solidFill>
                            <a:srgbClr val="FFFFFF"/>
                          </a:solidFill>
                          <a:effectLst/>
                          <a:latin typeface="+mj-lt"/>
                        </a:rPr>
                        <a:t>Objetivo</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dirty="0">
                          <a:solidFill>
                            <a:srgbClr val="FFFFFF"/>
                          </a:solidFill>
                          <a:effectLst/>
                          <a:latin typeface="+mj-lt"/>
                        </a:rPr>
                        <a:t>Instructores Propuestos en el Catálogo de Instructores 2016</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dirty="0">
                          <a:solidFill>
                            <a:srgbClr val="FFFFFF"/>
                          </a:solidFill>
                          <a:effectLst/>
                          <a:latin typeface="+mj-lt"/>
                        </a:rPr>
                        <a:t># EFSL que lo solicitan</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a:solidFill>
                            <a:srgbClr val="FFFFFF"/>
                          </a:solidFill>
                          <a:effectLst/>
                          <a:latin typeface="+mj-lt"/>
                        </a:rPr>
                        <a:t>1</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s-MX" sz="700" b="1" i="0" u="none" strike="noStrike">
                          <a:solidFill>
                            <a:srgbClr val="FFFFFF"/>
                          </a:solidFill>
                          <a:effectLst/>
                          <a:latin typeface="+mj-lt"/>
                        </a:rPr>
                        <a:t>2</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s-MX" sz="700" b="1" i="0" u="none" strike="noStrike">
                          <a:solidFill>
                            <a:srgbClr val="FFFFFF"/>
                          </a:solidFill>
                          <a:effectLst/>
                          <a:latin typeface="+mj-lt"/>
                        </a:rPr>
                        <a:t>3</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s-MX" sz="700" b="1" i="0" u="none" strike="noStrike">
                          <a:solidFill>
                            <a:srgbClr val="FFFFFF"/>
                          </a:solidFill>
                          <a:effectLst/>
                          <a:latin typeface="+mj-lt"/>
                        </a:rPr>
                        <a:t>4</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341480">
                <a:tc>
                  <a:txBody>
                    <a:bodyPr/>
                    <a:lstStyle/>
                    <a:p>
                      <a:pPr algn="l" fontAlgn="ctr"/>
                      <a:r>
                        <a:rPr lang="es-MX" sz="700" b="1" i="0" u="none" strike="noStrike" dirty="0">
                          <a:solidFill>
                            <a:srgbClr val="000000"/>
                          </a:solidFill>
                          <a:effectLst/>
                          <a:latin typeface="+mj-lt"/>
                        </a:rPr>
                        <a:t> </a:t>
                      </a:r>
                      <a:r>
                        <a:rPr lang="es-MX" sz="700" b="1" i="0" u="none" strike="noStrike" dirty="0" smtClean="0">
                          <a:solidFill>
                            <a:srgbClr val="000000"/>
                          </a:solidFill>
                          <a:effectLst/>
                          <a:latin typeface="+mj-lt"/>
                        </a:rPr>
                        <a:t>11</a:t>
                      </a:r>
                      <a:endParaRPr lang="es-MX" sz="700" b="1" i="0" u="none" strike="noStrike" dirty="0">
                        <a:solidFill>
                          <a:srgbClr val="000000"/>
                        </a:solidFill>
                        <a:effectLst/>
                        <a:latin typeface="+mj-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1" i="0" u="none" strike="noStrike" dirty="0">
                          <a:solidFill>
                            <a:srgbClr val="000000"/>
                          </a:solidFill>
                          <a:effectLst/>
                          <a:latin typeface="+mj-lt"/>
                        </a:rPr>
                        <a:t>Liderazgos de 360 grados</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0" i="0" u="none" strike="noStrike" dirty="0">
                          <a:solidFill>
                            <a:srgbClr val="000000"/>
                          </a:solidFill>
                          <a:effectLst/>
                          <a:latin typeface="+mj-lt"/>
                        </a:rPr>
                        <a:t>Conocer las actitudes y aptitudes que deben tener los servidores </a:t>
                      </a:r>
                      <a:r>
                        <a:rPr lang="es-MX" sz="700" b="0" i="0" u="none" strike="noStrike" dirty="0" smtClean="0">
                          <a:solidFill>
                            <a:srgbClr val="000000"/>
                          </a:solidFill>
                          <a:effectLst/>
                          <a:latin typeface="+mj-lt"/>
                        </a:rPr>
                        <a:t>públicos.</a:t>
                      </a:r>
                      <a:endParaRPr lang="es-MX" sz="700" b="0" i="0" u="none" strike="noStrike" dirty="0">
                        <a:solidFill>
                          <a:srgbClr val="000000"/>
                        </a:solidFill>
                        <a:effectLst/>
                        <a:latin typeface="+mj-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MX" sz="700" b="1" i="0" u="none" strike="noStrike" dirty="0">
                          <a:solidFill>
                            <a:srgbClr val="000000"/>
                          </a:solidFill>
                          <a:effectLst/>
                          <a:latin typeface="+mj-lt"/>
                        </a:rPr>
                        <a:t>José Enrique Negrón Castillejos</a:t>
                      </a:r>
                      <a:r>
                        <a:rPr lang="es-MX" sz="700" b="0" i="0" u="none" strike="noStrike" dirty="0">
                          <a:solidFill>
                            <a:srgbClr val="000000"/>
                          </a:solidFill>
                          <a:effectLst/>
                          <a:latin typeface="+mj-lt"/>
                        </a:rPr>
                        <a:t> ING.</a:t>
                      </a:r>
                      <a:endParaRPr lang="es-MX" sz="700" b="1" i="0" u="none" strike="noStrike" dirty="0">
                        <a:solidFill>
                          <a:srgbClr val="000000"/>
                        </a:solidFill>
                        <a:effectLst/>
                        <a:latin typeface="+mj-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MX" sz="700" b="1" i="0" u="none" strike="noStrike" dirty="0">
                          <a:solidFill>
                            <a:srgbClr val="000000"/>
                          </a:solidFill>
                          <a:effectLst/>
                          <a:latin typeface="+mj-lt"/>
                        </a:rPr>
                        <a:t>6</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MX" sz="700" b="0" i="0" u="none" strike="noStrike" dirty="0">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dirty="0">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565906">
                <a:tc>
                  <a:txBody>
                    <a:bodyPr/>
                    <a:lstStyle/>
                    <a:p>
                      <a:pPr algn="l" fontAlgn="ctr"/>
                      <a:r>
                        <a:rPr lang="es-MX" sz="700" b="1" i="0" u="none" strike="noStrike" dirty="0">
                          <a:solidFill>
                            <a:srgbClr val="000000"/>
                          </a:solidFill>
                          <a:effectLst/>
                          <a:latin typeface="+mj-lt"/>
                        </a:rPr>
                        <a:t> </a:t>
                      </a:r>
                      <a:r>
                        <a:rPr lang="es-MX" sz="700" b="1" i="0" u="none" strike="noStrike" dirty="0" smtClean="0">
                          <a:solidFill>
                            <a:srgbClr val="000000"/>
                          </a:solidFill>
                          <a:effectLst/>
                          <a:latin typeface="+mj-lt"/>
                        </a:rPr>
                        <a:t>12</a:t>
                      </a:r>
                      <a:endParaRPr lang="es-MX" sz="700" b="1" i="0" u="none" strike="noStrike" dirty="0">
                        <a:solidFill>
                          <a:srgbClr val="000000"/>
                        </a:solidFill>
                        <a:effectLst/>
                        <a:latin typeface="+mj-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1" i="0" u="none" strike="noStrike" dirty="0">
                          <a:solidFill>
                            <a:srgbClr val="000000"/>
                          </a:solidFill>
                          <a:effectLst/>
                          <a:latin typeface="+mj-lt"/>
                        </a:rPr>
                        <a:t>Auditoria al Fondo de Aportaciones para la Infraestructura Social Municipal</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0" i="0" u="none" strike="noStrike" dirty="0">
                          <a:solidFill>
                            <a:srgbClr val="000000"/>
                          </a:solidFill>
                          <a:effectLst/>
                          <a:latin typeface="+mj-lt"/>
                        </a:rPr>
                        <a:t>Los rubros de aplicación de los recursos federales trasferidos conforme a su normativa. </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just" fontAlgn="ctr"/>
                      <a:r>
                        <a:rPr lang="es-MX" sz="700" b="1" i="0" u="none" strike="noStrike" dirty="0">
                          <a:solidFill>
                            <a:srgbClr val="000000"/>
                          </a:solidFill>
                          <a:effectLst/>
                          <a:latin typeface="+mj-lt"/>
                        </a:rPr>
                        <a:t>José Luis Naranjo </a:t>
                      </a:r>
                      <a:r>
                        <a:rPr lang="es-MX" sz="700" b="1" i="0" u="none" strike="noStrike" dirty="0" err="1" smtClean="0">
                          <a:solidFill>
                            <a:srgbClr val="000000"/>
                          </a:solidFill>
                          <a:effectLst/>
                          <a:latin typeface="+mj-lt"/>
                        </a:rPr>
                        <a:t>Aguiñiga</a:t>
                      </a:r>
                      <a:endParaRPr lang="es-MX" sz="700" b="1" i="0" u="none" strike="noStrike" dirty="0" smtClean="0">
                        <a:solidFill>
                          <a:srgbClr val="000000"/>
                        </a:solidFill>
                        <a:effectLst/>
                        <a:latin typeface="+mj-lt"/>
                      </a:endParaRPr>
                    </a:p>
                    <a:p>
                      <a:pPr algn="just" fontAlgn="ctr"/>
                      <a:r>
                        <a:rPr lang="es-MX" sz="700" b="0" i="0" u="none" strike="noStrike" dirty="0" smtClean="0">
                          <a:solidFill>
                            <a:srgbClr val="000000"/>
                          </a:solidFill>
                          <a:effectLst/>
                          <a:latin typeface="+mj-lt"/>
                        </a:rPr>
                        <a:t>Ing</a:t>
                      </a:r>
                      <a:r>
                        <a:rPr lang="es-MX" sz="700" b="0" i="0" u="none" strike="noStrike" dirty="0">
                          <a:solidFill>
                            <a:srgbClr val="000000"/>
                          </a:solidFill>
                          <a:effectLst/>
                          <a:latin typeface="+mj-lt"/>
                        </a:rPr>
                        <a:t>. Mecánico, Diseño mecánico de recipientes a presión, Especialidad en Economía de la Construcción, Certificado Profesional en Contabilidad y Auditoría Gubernamental (junio 2015) número 546 por el IMCP.</a:t>
                      </a:r>
                      <a:endParaRPr lang="es-MX" sz="700" b="1" i="0" u="none" strike="noStrike" dirty="0">
                        <a:solidFill>
                          <a:srgbClr val="000000"/>
                        </a:solidFill>
                        <a:effectLst/>
                        <a:latin typeface="+mj-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MX" sz="700" b="1" i="0" u="none" strike="noStrike">
                          <a:solidFill>
                            <a:srgbClr val="000000"/>
                          </a:solidFill>
                          <a:effectLst/>
                          <a:latin typeface="+mj-lt"/>
                        </a:rPr>
                        <a:t>4</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MX" sz="700" b="0" i="0" u="none" strike="noStrike">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s-MX" sz="700" b="0" i="0" u="none" strike="noStrike" dirty="0">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7864">
                <a:tc>
                  <a:txBody>
                    <a:bodyPr/>
                    <a:lstStyle/>
                    <a:p>
                      <a:pPr algn="l" fontAlgn="ctr"/>
                      <a:r>
                        <a:rPr lang="es-MX" sz="700" b="1" i="0" u="none" strike="noStrike" dirty="0">
                          <a:solidFill>
                            <a:srgbClr val="000000"/>
                          </a:solidFill>
                          <a:effectLst/>
                          <a:latin typeface="+mj-lt"/>
                        </a:rPr>
                        <a:t> </a:t>
                      </a:r>
                      <a:r>
                        <a:rPr lang="es-MX" sz="700" b="1" i="0" u="none" strike="noStrike" dirty="0" smtClean="0">
                          <a:solidFill>
                            <a:srgbClr val="000000"/>
                          </a:solidFill>
                          <a:effectLst/>
                          <a:latin typeface="+mj-lt"/>
                        </a:rPr>
                        <a:t>13</a:t>
                      </a:r>
                      <a:endParaRPr lang="es-MX" sz="700" b="1" i="0" u="none" strike="noStrike" dirty="0">
                        <a:solidFill>
                          <a:srgbClr val="000000"/>
                        </a:solidFill>
                        <a:effectLst/>
                        <a:latin typeface="+mj-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1" i="0" u="none" strike="noStrike" dirty="0">
                          <a:solidFill>
                            <a:srgbClr val="000000"/>
                          </a:solidFill>
                          <a:effectLst/>
                          <a:latin typeface="+mj-lt"/>
                        </a:rPr>
                        <a:t>Observaciones recurrentes en materia de Obra Pública</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0" i="0" u="none" strike="noStrike" dirty="0">
                          <a:solidFill>
                            <a:srgbClr val="000000"/>
                          </a:solidFill>
                          <a:effectLst/>
                          <a:latin typeface="+mj-lt"/>
                        </a:rPr>
                        <a:t>Análisis de tipo de observaciones que más se presentan en materia de obra pública, como se determinaron y su conclusión.</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s-MX"/>
                    </a:p>
                  </a:txBody>
                  <a:tcPr/>
                </a:tc>
                <a:tc>
                  <a:txBody>
                    <a:bodyPr/>
                    <a:lstStyle/>
                    <a:p>
                      <a:pPr algn="ctr" fontAlgn="ctr"/>
                      <a:r>
                        <a:rPr lang="es-MX" sz="700" b="1" i="0" u="none" strike="noStrike">
                          <a:solidFill>
                            <a:srgbClr val="000000"/>
                          </a:solidFill>
                          <a:effectLst/>
                          <a:latin typeface="+mj-lt"/>
                        </a:rPr>
                        <a:t>7</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MX" sz="700" b="0" i="0" u="none" strike="noStrike">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s-MX" sz="700" b="0" i="0" u="none" strike="noStrike">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s-MX" sz="700" b="0" i="0" u="none" strike="noStrike">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3201">
                <a:tc>
                  <a:txBody>
                    <a:bodyPr/>
                    <a:lstStyle/>
                    <a:p>
                      <a:pPr algn="l" fontAlgn="ctr"/>
                      <a:r>
                        <a:rPr lang="es-MX" sz="700" b="1" i="0" u="none" strike="noStrike" dirty="0">
                          <a:solidFill>
                            <a:srgbClr val="000000"/>
                          </a:solidFill>
                          <a:effectLst/>
                          <a:latin typeface="+mj-lt"/>
                        </a:rPr>
                        <a:t> </a:t>
                      </a:r>
                      <a:r>
                        <a:rPr lang="es-MX" sz="700" b="1" i="0" u="none" strike="noStrike" dirty="0" smtClean="0">
                          <a:solidFill>
                            <a:srgbClr val="000000"/>
                          </a:solidFill>
                          <a:effectLst/>
                          <a:latin typeface="+mj-lt"/>
                        </a:rPr>
                        <a:t>14</a:t>
                      </a:r>
                      <a:endParaRPr lang="es-MX" sz="700" b="1" i="0" u="none" strike="noStrike" dirty="0">
                        <a:solidFill>
                          <a:srgbClr val="000000"/>
                        </a:solidFill>
                        <a:effectLst/>
                        <a:latin typeface="+mj-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1" i="0" u="none" strike="noStrike" dirty="0">
                          <a:solidFill>
                            <a:srgbClr val="000000"/>
                          </a:solidFill>
                          <a:effectLst/>
                          <a:latin typeface="+mj-lt"/>
                        </a:rPr>
                        <a:t>Ley General de Contabilidad Gubernamental</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0" i="0" u="none" strike="noStrike" dirty="0">
                          <a:solidFill>
                            <a:srgbClr val="000000"/>
                          </a:solidFill>
                          <a:effectLst/>
                          <a:latin typeface="+mj-lt"/>
                        </a:rPr>
                        <a:t>Proporcionar las herramientas en materia de armonización contable a los entes públicos </a:t>
                      </a:r>
                      <a:r>
                        <a:rPr lang="es-MX" sz="700" b="0" i="0" u="none" strike="noStrike" dirty="0" smtClean="0">
                          <a:solidFill>
                            <a:srgbClr val="000000"/>
                          </a:solidFill>
                          <a:effectLst/>
                          <a:latin typeface="+mj-lt"/>
                        </a:rPr>
                        <a:t>municipales.</a:t>
                      </a:r>
                      <a:endParaRPr lang="es-MX" sz="700" b="0" i="0" u="none" strike="noStrike" dirty="0">
                        <a:solidFill>
                          <a:srgbClr val="000000"/>
                        </a:solidFill>
                        <a:effectLst/>
                        <a:latin typeface="+mj-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MX" sz="700" b="1" i="0" u="none" strike="noStrike" dirty="0">
                          <a:solidFill>
                            <a:srgbClr val="000000"/>
                          </a:solidFill>
                          <a:effectLst/>
                          <a:latin typeface="+mj-lt"/>
                        </a:rPr>
                        <a:t>Karla Julieta Cardona Infante                    </a:t>
                      </a:r>
                      <a:r>
                        <a:rPr lang="es-MX" sz="700" b="0" i="0" u="none" strike="noStrike" dirty="0">
                          <a:solidFill>
                            <a:srgbClr val="000000"/>
                          </a:solidFill>
                          <a:effectLst/>
                          <a:latin typeface="+mj-lt"/>
                        </a:rPr>
                        <a:t> Licenciado en Contaduría con Maestría en Auditoría</a:t>
                      </a:r>
                      <a:endParaRPr lang="es-MX" sz="700" b="1" i="0" u="none" strike="noStrike" dirty="0">
                        <a:solidFill>
                          <a:srgbClr val="000000"/>
                        </a:solidFill>
                        <a:effectLst/>
                        <a:latin typeface="+mj-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MX" sz="700" b="1" i="0" u="none" strike="noStrike">
                          <a:solidFill>
                            <a:srgbClr val="000000"/>
                          </a:solidFill>
                          <a:effectLst/>
                          <a:latin typeface="+mj-lt"/>
                        </a:rPr>
                        <a:t>5</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MX" sz="700" b="0" i="0" u="none" strike="noStrike">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507864">
                <a:tc>
                  <a:txBody>
                    <a:bodyPr/>
                    <a:lstStyle/>
                    <a:p>
                      <a:pPr algn="l" fontAlgn="ctr"/>
                      <a:r>
                        <a:rPr lang="es-MX" sz="700" b="1" i="0" u="none" strike="noStrike" dirty="0">
                          <a:solidFill>
                            <a:srgbClr val="000000"/>
                          </a:solidFill>
                          <a:effectLst/>
                          <a:latin typeface="+mj-lt"/>
                        </a:rPr>
                        <a:t> </a:t>
                      </a:r>
                      <a:r>
                        <a:rPr lang="es-MX" sz="700" b="1" i="0" u="none" strike="noStrike" dirty="0" smtClean="0">
                          <a:solidFill>
                            <a:srgbClr val="000000"/>
                          </a:solidFill>
                          <a:effectLst/>
                          <a:latin typeface="+mj-lt"/>
                        </a:rPr>
                        <a:t>15</a:t>
                      </a:r>
                      <a:endParaRPr lang="es-MX" sz="700" b="1" i="0" u="none" strike="noStrike" dirty="0">
                        <a:solidFill>
                          <a:srgbClr val="000000"/>
                        </a:solidFill>
                        <a:effectLst/>
                        <a:latin typeface="+mj-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1" i="0" u="none" strike="noStrike" dirty="0">
                          <a:solidFill>
                            <a:srgbClr val="000000"/>
                          </a:solidFill>
                          <a:effectLst/>
                          <a:latin typeface="+mj-lt"/>
                        </a:rPr>
                        <a:t>Normas Internacionales de Auditoría</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0" i="0" u="none" strike="noStrike">
                          <a:solidFill>
                            <a:srgbClr val="000000"/>
                          </a:solidFill>
                          <a:effectLst/>
                          <a:latin typeface="+mj-lt"/>
                        </a:rPr>
                        <a:t>Comprender el proceso de adopción de las normas internacionales de auditoría en México</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MX" sz="700" b="1" i="0" u="none" strike="noStrike" dirty="0">
                          <a:solidFill>
                            <a:srgbClr val="000000"/>
                          </a:solidFill>
                          <a:effectLst/>
                          <a:latin typeface="+mj-lt"/>
                        </a:rPr>
                        <a:t>Luz Adriana León Sandoval            </a:t>
                      </a:r>
                      <a:r>
                        <a:rPr lang="es-MX" sz="700" b="0" i="0" u="none" strike="noStrike" dirty="0">
                          <a:solidFill>
                            <a:srgbClr val="000000"/>
                          </a:solidFill>
                          <a:effectLst/>
                          <a:latin typeface="+mj-lt"/>
                        </a:rPr>
                        <a:t>Licenciada en Contaduría, Estudiante de la Maestría en Auditoría.</a:t>
                      </a:r>
                      <a:endParaRPr lang="es-MX" sz="700" b="1" i="0" u="none" strike="noStrike" dirty="0">
                        <a:solidFill>
                          <a:srgbClr val="000000"/>
                        </a:solidFill>
                        <a:effectLst/>
                        <a:latin typeface="+mj-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MX" sz="700" b="1" i="0" u="none" strike="noStrike" dirty="0">
                          <a:solidFill>
                            <a:srgbClr val="000000"/>
                          </a:solidFill>
                          <a:effectLst/>
                          <a:latin typeface="+mj-lt"/>
                        </a:rPr>
                        <a:t>6</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MX" sz="700" b="0" i="0" u="none" strike="noStrike">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s-MX" sz="700" b="0" i="0" u="none" strike="noStrike" dirty="0">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s-MX" sz="700" b="0" i="0" u="none" strike="noStrike" dirty="0">
                          <a:solidFill>
                            <a:srgbClr val="000000"/>
                          </a:solidFill>
                          <a:effectLst/>
                          <a:latin typeface="+mj-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3987193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a:xfrm>
            <a:off x="4604238" y="3231516"/>
            <a:ext cx="1371600" cy="182563"/>
          </a:xfrm>
        </p:spPr>
        <p:txBody>
          <a:bodyPr/>
          <a:lstStyle/>
          <a:p>
            <a:fld id="{A3D15B1F-1E9B-4DE6-B696-6A74DD2F9DDB}" type="slidenum">
              <a:rPr lang="es-MX" smtClean="0"/>
              <a:t>11</a:t>
            </a:fld>
            <a:endParaRPr lang="es-MX"/>
          </a:p>
        </p:txBody>
      </p:sp>
      <p:graphicFrame>
        <p:nvGraphicFramePr>
          <p:cNvPr id="8" name="7 Marcador de contenido"/>
          <p:cNvGraphicFramePr>
            <a:graphicFrameLocks noGrp="1"/>
          </p:cNvGraphicFramePr>
          <p:nvPr>
            <p:ph idx="1"/>
            <p:extLst>
              <p:ext uri="{D42A27DB-BD31-4B8C-83A1-F6EECF244321}">
                <p14:modId xmlns:p14="http://schemas.microsoft.com/office/powerpoint/2010/main" val="1179510226"/>
              </p:ext>
            </p:extLst>
          </p:nvPr>
        </p:nvGraphicFramePr>
        <p:xfrm>
          <a:off x="117726" y="284873"/>
          <a:ext cx="5839495" cy="2712327"/>
        </p:xfrm>
        <a:graphic>
          <a:graphicData uri="http://schemas.openxmlformats.org/drawingml/2006/table">
            <a:tbl>
              <a:tblPr/>
              <a:tblGrid>
                <a:gridCol w="262890"/>
                <a:gridCol w="1222711"/>
                <a:gridCol w="1801889"/>
                <a:gridCol w="1562575"/>
                <a:gridCol w="482650"/>
                <a:gridCol w="126696"/>
                <a:gridCol w="132728"/>
                <a:gridCol w="116840"/>
                <a:gridCol w="138761"/>
              </a:tblGrid>
              <a:tr h="282031">
                <a:tc>
                  <a:txBody>
                    <a:bodyPr/>
                    <a:lstStyle/>
                    <a:p>
                      <a:pPr algn="l" fontAlgn="b"/>
                      <a:endParaRPr lang="es-MX" sz="700" b="0" i="0" u="none" strike="noStrike" dirty="0">
                        <a:solidFill>
                          <a:srgbClr val="000000"/>
                        </a:solidFill>
                        <a:effectLst/>
                        <a:latin typeface="+mn-lt"/>
                      </a:endParaRPr>
                    </a:p>
                  </a:txBody>
                  <a:tcPr marL="45720" marR="45720" marT="22860" marB="2286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700" b="0" i="0" u="none" strike="noStrike" dirty="0">
                        <a:solidFill>
                          <a:srgbClr val="000000"/>
                        </a:solidFill>
                        <a:effectLst/>
                        <a:latin typeface="+mn-lt"/>
                      </a:endParaRPr>
                    </a:p>
                  </a:txBody>
                  <a:tcPr marL="45720" marR="45720" marT="22860" marB="2286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700" b="0" i="0" u="none" strike="noStrike">
                        <a:solidFill>
                          <a:srgbClr val="000000"/>
                        </a:solidFill>
                        <a:effectLst/>
                        <a:latin typeface="+mn-lt"/>
                      </a:endParaRPr>
                    </a:p>
                  </a:txBody>
                  <a:tcPr marL="45720" marR="45720" marT="22860" marB="2286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700" b="0" i="0" u="none" strike="noStrike">
                        <a:solidFill>
                          <a:srgbClr val="000000"/>
                        </a:solidFill>
                        <a:effectLst/>
                        <a:latin typeface="+mn-lt"/>
                      </a:endParaRPr>
                    </a:p>
                  </a:txBody>
                  <a:tcPr marL="45720" marR="45720" marT="22860" marB="2286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700" b="0" i="0" u="none" strike="noStrike">
                        <a:solidFill>
                          <a:srgbClr val="000000"/>
                        </a:solidFill>
                        <a:effectLst/>
                        <a:latin typeface="+mn-lt"/>
                      </a:endParaRPr>
                    </a:p>
                  </a:txBody>
                  <a:tcPr marL="45720" marR="45720" marT="22860" marB="2286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4">
                  <a:txBody>
                    <a:bodyPr/>
                    <a:lstStyle/>
                    <a:p>
                      <a:pPr algn="ctr" fontAlgn="ctr"/>
                      <a:r>
                        <a:rPr lang="es-MX" sz="700" b="1" i="0" u="none" strike="noStrike" dirty="0">
                          <a:solidFill>
                            <a:srgbClr val="FFFFFF"/>
                          </a:solidFill>
                          <a:effectLst/>
                          <a:latin typeface="+mn-lt"/>
                        </a:rPr>
                        <a:t>Grupo Regional</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365760">
                <a:tc>
                  <a:txBody>
                    <a:bodyPr/>
                    <a:lstStyle/>
                    <a:p>
                      <a:pPr algn="ctr" fontAlgn="ctr"/>
                      <a:r>
                        <a:rPr lang="es-MX" sz="700" b="1" i="0" u="none" strike="noStrike" dirty="0" smtClean="0">
                          <a:solidFill>
                            <a:srgbClr val="000000"/>
                          </a:solidFill>
                          <a:effectLst/>
                          <a:latin typeface="+mn-lt"/>
                        </a:rPr>
                        <a:t>No.</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dirty="0">
                          <a:solidFill>
                            <a:srgbClr val="FFFFFF"/>
                          </a:solidFill>
                          <a:effectLst/>
                          <a:latin typeface="+mn-lt"/>
                        </a:rPr>
                        <a:t>Tema</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dirty="0">
                          <a:solidFill>
                            <a:srgbClr val="FFFFFF"/>
                          </a:solidFill>
                          <a:effectLst/>
                          <a:latin typeface="+mn-lt"/>
                        </a:rPr>
                        <a:t>Objetivo</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dirty="0">
                          <a:solidFill>
                            <a:srgbClr val="FFFFFF"/>
                          </a:solidFill>
                          <a:effectLst/>
                          <a:latin typeface="+mn-lt"/>
                        </a:rPr>
                        <a:t>Instructores Propuestos en el Catálogo de Instructores 2016</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dirty="0">
                          <a:solidFill>
                            <a:srgbClr val="FFFFFF"/>
                          </a:solidFill>
                          <a:effectLst/>
                          <a:latin typeface="+mn-lt"/>
                        </a:rPr>
                        <a:t># EFSL que lo solicitan</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a:solidFill>
                            <a:srgbClr val="FFFFFF"/>
                          </a:solidFill>
                          <a:effectLst/>
                          <a:latin typeface="+mn-lt"/>
                        </a:rPr>
                        <a:t>1</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s-MX" sz="700" b="1" i="0" u="none" strike="noStrike">
                          <a:solidFill>
                            <a:srgbClr val="FFFFFF"/>
                          </a:solidFill>
                          <a:effectLst/>
                          <a:latin typeface="+mn-lt"/>
                        </a:rPr>
                        <a:t>2</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s-MX" sz="700" b="1" i="0" u="none" strike="noStrike">
                          <a:solidFill>
                            <a:srgbClr val="FFFFFF"/>
                          </a:solidFill>
                          <a:effectLst/>
                          <a:latin typeface="+mn-lt"/>
                        </a:rPr>
                        <a:t>3</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s-MX" sz="700" b="1" i="0" u="none" strike="noStrike">
                          <a:solidFill>
                            <a:srgbClr val="FFFFFF"/>
                          </a:solidFill>
                          <a:effectLst/>
                          <a:latin typeface="+mn-lt"/>
                        </a:rPr>
                        <a:t>4</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603155">
                <a:tc>
                  <a:txBody>
                    <a:bodyPr/>
                    <a:lstStyle/>
                    <a:p>
                      <a:pPr algn="l" fontAlgn="ctr"/>
                      <a:r>
                        <a:rPr lang="es-MX" sz="700" b="1" i="0" u="none" strike="noStrike" dirty="0">
                          <a:solidFill>
                            <a:srgbClr val="000000"/>
                          </a:solidFill>
                          <a:effectLst/>
                          <a:latin typeface="+mn-lt"/>
                        </a:rPr>
                        <a:t> </a:t>
                      </a:r>
                      <a:r>
                        <a:rPr lang="es-MX" sz="700" b="1" i="0" u="none" strike="noStrike" dirty="0" smtClean="0">
                          <a:solidFill>
                            <a:srgbClr val="000000"/>
                          </a:solidFill>
                          <a:effectLst/>
                          <a:latin typeface="+mn-lt"/>
                        </a:rPr>
                        <a:t>16</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1" i="0" u="none" strike="noStrike" dirty="0">
                          <a:solidFill>
                            <a:srgbClr val="000000"/>
                          </a:solidFill>
                          <a:effectLst/>
                          <a:latin typeface="+mn-lt"/>
                        </a:rPr>
                        <a:t>Auditoría Forense</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0" i="0" u="none" strike="noStrike" dirty="0">
                          <a:solidFill>
                            <a:srgbClr val="000000"/>
                          </a:solidFill>
                          <a:effectLst/>
                          <a:latin typeface="+mn-lt"/>
                        </a:rPr>
                        <a:t>Al término del curso el servidor público podrá identificar la función de la auditoría forense, aplicar procedimientos y </a:t>
                      </a:r>
                      <a:r>
                        <a:rPr lang="es-MX" sz="700" b="0" i="0" u="none" strike="noStrike" dirty="0" smtClean="0">
                          <a:solidFill>
                            <a:srgbClr val="000000"/>
                          </a:solidFill>
                          <a:effectLst/>
                          <a:latin typeface="+mn-lt"/>
                        </a:rPr>
                        <a:t>técnicas.</a:t>
                      </a:r>
                      <a:endParaRPr lang="es-MX" sz="700" b="0"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MX" sz="700" b="1" i="0" u="none" strike="noStrike" dirty="0">
                          <a:solidFill>
                            <a:srgbClr val="000000"/>
                          </a:solidFill>
                          <a:effectLst/>
                          <a:latin typeface="+mn-lt"/>
                        </a:rPr>
                        <a:t>Michael Herbé Baños Cortés Contador </a:t>
                      </a:r>
                      <a:r>
                        <a:rPr lang="es-MX" sz="700" b="0" i="0" u="none" strike="noStrike" dirty="0">
                          <a:solidFill>
                            <a:srgbClr val="000000"/>
                          </a:solidFill>
                          <a:effectLst/>
                          <a:latin typeface="+mn-lt"/>
                        </a:rPr>
                        <a:t>Público, MANF, CGAP, CFE.</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MX" sz="700" b="1" i="0" u="none" strike="noStrike" dirty="0">
                          <a:solidFill>
                            <a:srgbClr val="000000"/>
                          </a:solidFill>
                          <a:effectLst/>
                          <a:latin typeface="+mn-lt"/>
                        </a:rPr>
                        <a:t>10</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537">
                <a:tc>
                  <a:txBody>
                    <a:bodyPr/>
                    <a:lstStyle/>
                    <a:p>
                      <a:pPr algn="l" fontAlgn="ctr"/>
                      <a:r>
                        <a:rPr lang="es-MX" sz="700" b="1" i="0" u="none" strike="noStrike" dirty="0">
                          <a:solidFill>
                            <a:srgbClr val="000000"/>
                          </a:solidFill>
                          <a:effectLst/>
                          <a:latin typeface="+mn-lt"/>
                        </a:rPr>
                        <a:t> </a:t>
                      </a:r>
                      <a:r>
                        <a:rPr lang="es-MX" sz="700" b="1" i="0" u="none" strike="noStrike" dirty="0" smtClean="0">
                          <a:solidFill>
                            <a:srgbClr val="000000"/>
                          </a:solidFill>
                          <a:effectLst/>
                          <a:latin typeface="+mn-lt"/>
                        </a:rPr>
                        <a:t>17</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1" i="0" u="none" strike="noStrike" dirty="0">
                          <a:solidFill>
                            <a:srgbClr val="000000"/>
                          </a:solidFill>
                          <a:effectLst/>
                          <a:latin typeface="+mn-lt"/>
                        </a:rPr>
                        <a:t>Lineamientos y Reglas de Operación del FAIS</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0" i="0" u="none" strike="noStrike" dirty="0">
                          <a:solidFill>
                            <a:srgbClr val="000000"/>
                          </a:solidFill>
                          <a:effectLst/>
                          <a:latin typeface="+mn-lt"/>
                        </a:rPr>
                        <a:t>Cumplir con Marco Normativo del FAIS para su </a:t>
                      </a:r>
                      <a:r>
                        <a:rPr lang="es-MX" sz="700" b="0" i="0" u="none" strike="noStrike" dirty="0" smtClean="0">
                          <a:solidFill>
                            <a:srgbClr val="000000"/>
                          </a:solidFill>
                          <a:effectLst/>
                          <a:latin typeface="+mn-lt"/>
                        </a:rPr>
                        <a:t>aplicación.</a:t>
                      </a:r>
                      <a:endParaRPr lang="es-MX" sz="700" b="0"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pt-BR" sz="700" b="1" i="0" u="none" strike="noStrike" dirty="0">
                          <a:solidFill>
                            <a:srgbClr val="000000"/>
                          </a:solidFill>
                          <a:effectLst/>
                          <a:latin typeface="+mn-lt"/>
                        </a:rPr>
                        <a:t>Norma Lizeth Mercado Ramírez     </a:t>
                      </a:r>
                      <a:r>
                        <a:rPr lang="pt-BR" sz="700" b="0" i="0" u="none" strike="noStrike" dirty="0">
                          <a:solidFill>
                            <a:srgbClr val="000000"/>
                          </a:solidFill>
                          <a:effectLst/>
                          <a:latin typeface="+mn-lt"/>
                        </a:rPr>
                        <a:t>Arquitecto</a:t>
                      </a:r>
                      <a:endParaRPr lang="pt-BR"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MX" sz="700" b="1" i="0" u="none" strike="noStrike">
                          <a:solidFill>
                            <a:srgbClr val="000000"/>
                          </a:solidFill>
                          <a:effectLst/>
                          <a:latin typeface="+mn-lt"/>
                        </a:rPr>
                        <a:t>6</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423046">
                <a:tc>
                  <a:txBody>
                    <a:bodyPr/>
                    <a:lstStyle/>
                    <a:p>
                      <a:pPr algn="l" fontAlgn="ctr"/>
                      <a:r>
                        <a:rPr lang="es-MX" sz="700" b="1" i="0" u="none" strike="noStrike" dirty="0">
                          <a:solidFill>
                            <a:srgbClr val="000000"/>
                          </a:solidFill>
                          <a:effectLst/>
                          <a:latin typeface="+mn-lt"/>
                        </a:rPr>
                        <a:t> </a:t>
                      </a:r>
                      <a:r>
                        <a:rPr lang="es-MX" sz="700" b="1" i="0" u="none" strike="noStrike" dirty="0" smtClean="0">
                          <a:solidFill>
                            <a:srgbClr val="000000"/>
                          </a:solidFill>
                          <a:effectLst/>
                          <a:latin typeface="+mn-lt"/>
                        </a:rPr>
                        <a:t>18</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1" i="0" u="none" strike="noStrike" dirty="0">
                          <a:solidFill>
                            <a:srgbClr val="000000"/>
                          </a:solidFill>
                          <a:effectLst/>
                          <a:latin typeface="+mn-lt"/>
                        </a:rPr>
                        <a:t>Fondo del ramo 33</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0" i="0" u="none" strike="noStrike" dirty="0">
                          <a:solidFill>
                            <a:srgbClr val="000000"/>
                          </a:solidFill>
                          <a:effectLst/>
                          <a:latin typeface="+mn-lt"/>
                        </a:rPr>
                        <a:t>Brindar los conocimientos necesarios para la aplicación y evaluación de los recursos de los fondos.</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MX" sz="700" b="1" i="0" u="none" strike="noStrike" dirty="0">
                          <a:solidFill>
                            <a:srgbClr val="000000"/>
                          </a:solidFill>
                          <a:effectLst/>
                          <a:latin typeface="+mn-lt"/>
                        </a:rPr>
                        <a:t>Víctor José Ladrón de Guevara Tejada </a:t>
                      </a:r>
                      <a:r>
                        <a:rPr lang="es-MX" sz="700" b="0" i="0" u="none" strike="noStrike" dirty="0">
                          <a:solidFill>
                            <a:srgbClr val="000000"/>
                          </a:solidFill>
                          <a:effectLst/>
                          <a:latin typeface="+mn-lt"/>
                        </a:rPr>
                        <a:t>Licenciado en Arquitectura</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MX" sz="700" b="1" i="0" u="none" strike="noStrike">
                          <a:solidFill>
                            <a:srgbClr val="000000"/>
                          </a:solidFill>
                          <a:effectLst/>
                          <a:latin typeface="+mn-lt"/>
                        </a:rPr>
                        <a:t>6</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5800">
                <a:tc>
                  <a:txBody>
                    <a:bodyPr/>
                    <a:lstStyle/>
                    <a:p>
                      <a:pPr algn="l" fontAlgn="ctr"/>
                      <a:r>
                        <a:rPr lang="es-MX" sz="700" b="1" i="0" u="none" strike="noStrike" dirty="0">
                          <a:solidFill>
                            <a:srgbClr val="000000"/>
                          </a:solidFill>
                          <a:effectLst/>
                          <a:latin typeface="+mn-lt"/>
                        </a:rPr>
                        <a:t> </a:t>
                      </a:r>
                      <a:r>
                        <a:rPr lang="es-MX" sz="700" b="1" i="0" u="none" strike="noStrike" dirty="0" smtClean="0">
                          <a:solidFill>
                            <a:srgbClr val="000000"/>
                          </a:solidFill>
                          <a:effectLst/>
                          <a:latin typeface="+mn-lt"/>
                        </a:rPr>
                        <a:t>19</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1" i="0" u="none" strike="noStrike" dirty="0">
                          <a:solidFill>
                            <a:srgbClr val="000000"/>
                          </a:solidFill>
                          <a:effectLst/>
                          <a:latin typeface="+mn-lt"/>
                        </a:rPr>
                        <a:t>Los precios unitarios en el ámbito de la Auditoría a la Obra Pública</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0" i="0" u="none" strike="noStrike" dirty="0">
                          <a:solidFill>
                            <a:srgbClr val="000000"/>
                          </a:solidFill>
                          <a:effectLst/>
                          <a:latin typeface="+mn-lt"/>
                        </a:rPr>
                        <a:t>Plantear la problemática con la legalidad y situaciones relevantes que se presentan en los procesos de auditoría de obra.</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MX" sz="700" b="1" i="0" u="none" strike="noStrike" dirty="0">
                          <a:solidFill>
                            <a:srgbClr val="000000"/>
                          </a:solidFill>
                          <a:effectLst/>
                          <a:latin typeface="+mn-lt"/>
                        </a:rPr>
                        <a:t>Víctor Manuel Centeno y Rojas</a:t>
                      </a:r>
                      <a:r>
                        <a:rPr lang="es-MX" sz="700" b="0" i="0" u="none" strike="noStrike" dirty="0">
                          <a:solidFill>
                            <a:srgbClr val="000000"/>
                          </a:solidFill>
                          <a:effectLst/>
                          <a:latin typeface="+mn-lt"/>
                        </a:rPr>
                        <a:t>             Ingeniero Civil -Certificación en Estructuras por la Facultad de Ing. Civil de la UAQ, en Auditoria Gubernamental por el IMAI y en Precios Unitarios por el IMIC</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MX" sz="700" b="1" i="0" u="none" strike="noStrike" dirty="0">
                          <a:solidFill>
                            <a:srgbClr val="000000"/>
                          </a:solidFill>
                          <a:effectLst/>
                          <a:latin typeface="+mn-lt"/>
                        </a:rPr>
                        <a:t>6</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MX" sz="700" b="0" i="0" u="none" strike="noStrike" dirty="0">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s-MX" sz="700" b="0" i="0" u="none" strike="noStrike" dirty="0">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dirty="0">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5433124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05452" y="170597"/>
            <a:ext cx="5257800" cy="504151"/>
          </a:xfrm>
        </p:spPr>
        <p:txBody>
          <a:bodyPr/>
          <a:lstStyle/>
          <a:p>
            <a:r>
              <a:rPr lang="es-MX" dirty="0" smtClean="0"/>
              <a:t>DNC Grupo Regional Uno</a:t>
            </a:r>
            <a:endParaRPr lang="es-MX" dirty="0"/>
          </a:p>
        </p:txBody>
      </p:sp>
      <p:sp>
        <p:nvSpPr>
          <p:cNvPr id="6" name="5 Marcador de número de diapositiva"/>
          <p:cNvSpPr>
            <a:spLocks noGrp="1"/>
          </p:cNvSpPr>
          <p:nvPr>
            <p:ph type="sldNum" sz="quarter" idx="12"/>
          </p:nvPr>
        </p:nvSpPr>
        <p:spPr/>
        <p:txBody>
          <a:bodyPr/>
          <a:lstStyle/>
          <a:p>
            <a:fld id="{A3D15B1F-1E9B-4DE6-B696-6A74DD2F9DDB}" type="slidenum">
              <a:rPr lang="es-MX" smtClean="0"/>
              <a:t>12</a:t>
            </a:fld>
            <a:endParaRPr lang="es-MX"/>
          </a:p>
        </p:txBody>
      </p:sp>
      <p:sp>
        <p:nvSpPr>
          <p:cNvPr id="9" name="CuadroTexto 4"/>
          <p:cNvSpPr txBox="1"/>
          <p:nvPr/>
        </p:nvSpPr>
        <p:spPr>
          <a:xfrm>
            <a:off x="418163" y="2866165"/>
            <a:ext cx="5125571" cy="161583"/>
          </a:xfrm>
          <a:prstGeom prst="rect">
            <a:avLst/>
          </a:prstGeom>
          <a:noFill/>
        </p:spPr>
        <p:txBody>
          <a:bodyPr wrap="square" rtlCol="0">
            <a:spAutoFit/>
          </a:bodyPr>
          <a:lstStyle/>
          <a:p>
            <a:r>
              <a:rPr lang="es-MX" sz="450" b="1" dirty="0"/>
              <a:t>*Número de personal interesado en el tema en las EFSL que conforman el Grupo Regional Uno.</a:t>
            </a:r>
            <a:endParaRPr lang="es-MX" sz="450" b="1" dirty="0"/>
          </a:p>
        </p:txBody>
      </p:sp>
      <p:graphicFrame>
        <p:nvGraphicFramePr>
          <p:cNvPr id="7" name="Gráfico 6"/>
          <p:cNvGraphicFramePr>
            <a:graphicFrameLocks/>
          </p:cNvGraphicFramePr>
          <p:nvPr>
            <p:extLst>
              <p:ext uri="{D42A27DB-BD31-4B8C-83A1-F6EECF244321}">
                <p14:modId xmlns:p14="http://schemas.microsoft.com/office/powerpoint/2010/main" val="1653940782"/>
              </p:ext>
            </p:extLst>
          </p:nvPr>
        </p:nvGraphicFramePr>
        <p:xfrm>
          <a:off x="295694" y="762762"/>
          <a:ext cx="5370508" cy="1859415"/>
        </p:xfrm>
        <a:graphic>
          <a:graphicData uri="http://schemas.openxmlformats.org/drawingml/2006/chart">
            <c:chart xmlns:c="http://schemas.openxmlformats.org/drawingml/2006/chart" xmlns:r="http://schemas.openxmlformats.org/officeDocument/2006/relationships" r:id="rId3"/>
          </a:graphicData>
        </a:graphic>
      </p:graphicFrame>
      <p:sp>
        <p:nvSpPr>
          <p:cNvPr id="10" name="Onda 6"/>
          <p:cNvSpPr/>
          <p:nvPr/>
        </p:nvSpPr>
        <p:spPr>
          <a:xfrm>
            <a:off x="-135203" y="330239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Tree>
    <p:extLst>
      <p:ext uri="{BB962C8B-B14F-4D97-AF65-F5344CB8AC3E}">
        <p14:creationId xmlns:p14="http://schemas.microsoft.com/office/powerpoint/2010/main" val="389987990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5549" y="120521"/>
            <a:ext cx="5257800" cy="517799"/>
          </a:xfrm>
        </p:spPr>
        <p:txBody>
          <a:bodyPr/>
          <a:lstStyle/>
          <a:p>
            <a:r>
              <a:rPr lang="es-MX" dirty="0" smtClean="0"/>
              <a:t>DNC Grupo Regional Dos*</a:t>
            </a:r>
            <a:endParaRPr lang="es-MX" dirty="0"/>
          </a:p>
        </p:txBody>
      </p:sp>
      <p:sp>
        <p:nvSpPr>
          <p:cNvPr id="5" name="CuadroTexto 4"/>
          <p:cNvSpPr txBox="1"/>
          <p:nvPr/>
        </p:nvSpPr>
        <p:spPr>
          <a:xfrm>
            <a:off x="238011" y="2962527"/>
            <a:ext cx="5396101" cy="161583"/>
          </a:xfrm>
          <a:prstGeom prst="rect">
            <a:avLst/>
          </a:prstGeom>
          <a:noFill/>
        </p:spPr>
        <p:txBody>
          <a:bodyPr wrap="square" rtlCol="0">
            <a:spAutoFit/>
          </a:bodyPr>
          <a:lstStyle/>
          <a:p>
            <a:r>
              <a:rPr lang="es-MX" sz="450" b="1" dirty="0"/>
              <a:t>*Número de personal interesado en el tema en las EFSL que conforman el Grupo Regional Dos.</a:t>
            </a:r>
            <a:endParaRPr lang="es-MX" sz="450" b="1" dirty="0"/>
          </a:p>
        </p:txBody>
      </p:sp>
      <p:sp>
        <p:nvSpPr>
          <p:cNvPr id="6" name="5 Marcador de número de diapositiva"/>
          <p:cNvSpPr>
            <a:spLocks noGrp="1"/>
          </p:cNvSpPr>
          <p:nvPr>
            <p:ph type="sldNum" sz="quarter" idx="12"/>
          </p:nvPr>
        </p:nvSpPr>
        <p:spPr/>
        <p:txBody>
          <a:bodyPr/>
          <a:lstStyle/>
          <a:p>
            <a:fld id="{A3D15B1F-1E9B-4DE6-B696-6A74DD2F9DDB}" type="slidenum">
              <a:rPr lang="es-MX" smtClean="0"/>
              <a:t>13</a:t>
            </a:fld>
            <a:endParaRPr lang="es-MX"/>
          </a:p>
        </p:txBody>
      </p:sp>
      <p:graphicFrame>
        <p:nvGraphicFramePr>
          <p:cNvPr id="9" name="8 Gráfico"/>
          <p:cNvGraphicFramePr>
            <a:graphicFrameLocks/>
          </p:cNvGraphicFramePr>
          <p:nvPr>
            <p:extLst>
              <p:ext uri="{D42A27DB-BD31-4B8C-83A1-F6EECF244321}">
                <p14:modId xmlns:p14="http://schemas.microsoft.com/office/powerpoint/2010/main" val="2471737188"/>
              </p:ext>
            </p:extLst>
          </p:nvPr>
        </p:nvGraphicFramePr>
        <p:xfrm>
          <a:off x="309524" y="661182"/>
          <a:ext cx="5324588" cy="2202180"/>
        </p:xfrm>
        <a:graphic>
          <a:graphicData uri="http://schemas.openxmlformats.org/drawingml/2006/chart">
            <c:chart xmlns:c="http://schemas.openxmlformats.org/drawingml/2006/chart" xmlns:r="http://schemas.openxmlformats.org/officeDocument/2006/relationships" r:id="rId2"/>
          </a:graphicData>
        </a:graphic>
      </p:graphicFrame>
      <p:sp>
        <p:nvSpPr>
          <p:cNvPr id="10" name="Onda 6"/>
          <p:cNvSpPr/>
          <p:nvPr/>
        </p:nvSpPr>
        <p:spPr>
          <a:xfrm>
            <a:off x="-135203" y="330239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Tree>
    <p:extLst>
      <p:ext uri="{BB962C8B-B14F-4D97-AF65-F5344CB8AC3E}">
        <p14:creationId xmlns:p14="http://schemas.microsoft.com/office/powerpoint/2010/main" val="97353460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2067" y="161779"/>
            <a:ext cx="5257800" cy="563991"/>
          </a:xfrm>
        </p:spPr>
        <p:txBody>
          <a:bodyPr/>
          <a:lstStyle/>
          <a:p>
            <a:r>
              <a:rPr lang="es-MX" dirty="0" smtClean="0"/>
              <a:t>DNC Grupo Regional Tres*</a:t>
            </a:r>
            <a:endParaRPr lang="es-MX" dirty="0"/>
          </a:p>
        </p:txBody>
      </p:sp>
      <p:sp>
        <p:nvSpPr>
          <p:cNvPr id="5" name="CuadroTexto 4"/>
          <p:cNvSpPr txBox="1"/>
          <p:nvPr/>
        </p:nvSpPr>
        <p:spPr>
          <a:xfrm>
            <a:off x="297703" y="2906197"/>
            <a:ext cx="5309348" cy="161583"/>
          </a:xfrm>
          <a:prstGeom prst="rect">
            <a:avLst/>
          </a:prstGeom>
          <a:noFill/>
        </p:spPr>
        <p:txBody>
          <a:bodyPr wrap="square" rtlCol="0">
            <a:spAutoFit/>
          </a:bodyPr>
          <a:lstStyle/>
          <a:p>
            <a:r>
              <a:rPr lang="es-MX" sz="450" b="1" dirty="0"/>
              <a:t>*Número de personal interesado en el tema en las EFSL que conforman el Grupo Regional Tres.</a:t>
            </a:r>
            <a:endParaRPr lang="es-MX" sz="450" b="1" dirty="0"/>
          </a:p>
        </p:txBody>
      </p:sp>
      <p:sp>
        <p:nvSpPr>
          <p:cNvPr id="6" name="5 Marcador de número de diapositiva"/>
          <p:cNvSpPr>
            <a:spLocks noGrp="1"/>
          </p:cNvSpPr>
          <p:nvPr>
            <p:ph type="sldNum" sz="quarter" idx="12"/>
          </p:nvPr>
        </p:nvSpPr>
        <p:spPr>
          <a:xfrm>
            <a:off x="4305300" y="3150040"/>
            <a:ext cx="1371600" cy="182563"/>
          </a:xfrm>
        </p:spPr>
        <p:txBody>
          <a:bodyPr/>
          <a:lstStyle/>
          <a:p>
            <a:fld id="{A3D15B1F-1E9B-4DE6-B696-6A74DD2F9DDB}" type="slidenum">
              <a:rPr lang="es-MX" smtClean="0"/>
              <a:t>14</a:t>
            </a:fld>
            <a:endParaRPr lang="es-MX"/>
          </a:p>
        </p:txBody>
      </p:sp>
      <p:graphicFrame>
        <p:nvGraphicFramePr>
          <p:cNvPr id="8" name="7 Gráfico"/>
          <p:cNvGraphicFramePr>
            <a:graphicFrameLocks/>
          </p:cNvGraphicFramePr>
          <p:nvPr>
            <p:extLst>
              <p:ext uri="{D42A27DB-BD31-4B8C-83A1-F6EECF244321}">
                <p14:modId xmlns:p14="http://schemas.microsoft.com/office/powerpoint/2010/main" val="800731040"/>
              </p:ext>
            </p:extLst>
          </p:nvPr>
        </p:nvGraphicFramePr>
        <p:xfrm>
          <a:off x="329453" y="672721"/>
          <a:ext cx="5271248" cy="2047033"/>
        </p:xfrm>
        <a:graphic>
          <a:graphicData uri="http://schemas.openxmlformats.org/drawingml/2006/chart">
            <c:chart xmlns:c="http://schemas.openxmlformats.org/drawingml/2006/chart" xmlns:r="http://schemas.openxmlformats.org/officeDocument/2006/relationships" r:id="rId2"/>
          </a:graphicData>
        </a:graphic>
      </p:graphicFrame>
      <p:sp>
        <p:nvSpPr>
          <p:cNvPr id="9" name="Onda 6"/>
          <p:cNvSpPr/>
          <p:nvPr/>
        </p:nvSpPr>
        <p:spPr>
          <a:xfrm>
            <a:off x="-135203" y="3274263"/>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Tree>
    <p:extLst>
      <p:ext uri="{BB962C8B-B14F-4D97-AF65-F5344CB8AC3E}">
        <p14:creationId xmlns:p14="http://schemas.microsoft.com/office/powerpoint/2010/main" val="304091914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9100" y="105190"/>
            <a:ext cx="5257800" cy="662782"/>
          </a:xfrm>
        </p:spPr>
        <p:txBody>
          <a:bodyPr/>
          <a:lstStyle/>
          <a:p>
            <a:r>
              <a:rPr lang="es-MX" dirty="0" smtClean="0"/>
              <a:t>DNC Grupo Regional Cuatro*</a:t>
            </a:r>
            <a:endParaRPr lang="es-MX" dirty="0"/>
          </a:p>
        </p:txBody>
      </p:sp>
      <p:sp>
        <p:nvSpPr>
          <p:cNvPr id="5" name="CuadroTexto 4"/>
          <p:cNvSpPr txBox="1"/>
          <p:nvPr/>
        </p:nvSpPr>
        <p:spPr>
          <a:xfrm>
            <a:off x="329452" y="2900054"/>
            <a:ext cx="5557877" cy="161583"/>
          </a:xfrm>
          <a:prstGeom prst="rect">
            <a:avLst/>
          </a:prstGeom>
          <a:noFill/>
        </p:spPr>
        <p:txBody>
          <a:bodyPr wrap="square" rtlCol="0">
            <a:spAutoFit/>
          </a:bodyPr>
          <a:lstStyle/>
          <a:p>
            <a:r>
              <a:rPr lang="es-MX" sz="450" b="1" dirty="0"/>
              <a:t>*Número de personal interesado en el tema en las EFSL que conforman el Grupo Regional Cuatro.</a:t>
            </a:r>
            <a:endParaRPr lang="es-MX" sz="450" b="1" dirty="0"/>
          </a:p>
        </p:txBody>
      </p:sp>
      <p:sp>
        <p:nvSpPr>
          <p:cNvPr id="6" name="5 Marcador de número de diapositiva"/>
          <p:cNvSpPr>
            <a:spLocks noGrp="1"/>
          </p:cNvSpPr>
          <p:nvPr>
            <p:ph type="sldNum" sz="quarter" idx="12"/>
          </p:nvPr>
        </p:nvSpPr>
        <p:spPr/>
        <p:txBody>
          <a:bodyPr/>
          <a:lstStyle/>
          <a:p>
            <a:fld id="{A3D15B1F-1E9B-4DE6-B696-6A74DD2F9DDB}" type="slidenum">
              <a:rPr lang="es-MX" smtClean="0"/>
              <a:t>15</a:t>
            </a:fld>
            <a:endParaRPr lang="es-MX"/>
          </a:p>
        </p:txBody>
      </p:sp>
      <p:graphicFrame>
        <p:nvGraphicFramePr>
          <p:cNvPr id="7" name="Gráfico 6"/>
          <p:cNvGraphicFramePr>
            <a:graphicFrameLocks/>
          </p:cNvGraphicFramePr>
          <p:nvPr>
            <p:extLst>
              <p:ext uri="{D42A27DB-BD31-4B8C-83A1-F6EECF244321}">
                <p14:modId xmlns:p14="http://schemas.microsoft.com/office/powerpoint/2010/main" val="2807556170"/>
              </p:ext>
            </p:extLst>
          </p:nvPr>
        </p:nvGraphicFramePr>
        <p:xfrm>
          <a:off x="397186" y="685420"/>
          <a:ext cx="5257800" cy="2175669"/>
        </p:xfrm>
        <a:graphic>
          <a:graphicData uri="http://schemas.openxmlformats.org/drawingml/2006/chart">
            <c:chart xmlns:c="http://schemas.openxmlformats.org/drawingml/2006/chart" xmlns:r="http://schemas.openxmlformats.org/officeDocument/2006/relationships" r:id="rId2"/>
          </a:graphicData>
        </a:graphic>
      </p:graphicFrame>
      <p:sp>
        <p:nvSpPr>
          <p:cNvPr id="8" name="Onda 6"/>
          <p:cNvSpPr/>
          <p:nvPr/>
        </p:nvSpPr>
        <p:spPr>
          <a:xfrm>
            <a:off x="-135203" y="330239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Tree>
    <p:extLst>
      <p:ext uri="{BB962C8B-B14F-4D97-AF65-F5344CB8AC3E}">
        <p14:creationId xmlns:p14="http://schemas.microsoft.com/office/powerpoint/2010/main" val="313355501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2077" y="98431"/>
            <a:ext cx="5300383" cy="571500"/>
          </a:xfrm>
        </p:spPr>
        <p:txBody>
          <a:bodyPr>
            <a:noAutofit/>
          </a:bodyPr>
          <a:lstStyle/>
          <a:p>
            <a:r>
              <a:rPr lang="es-MX" sz="1250" b="1" dirty="0"/>
              <a:t>Cuadro comparativo del DNC Nacional 2015 vs. DNC Nacional 2016</a:t>
            </a:r>
            <a:endParaRPr lang="es-MX" sz="1250" b="1" dirty="0"/>
          </a:p>
        </p:txBody>
      </p:sp>
      <p:graphicFrame>
        <p:nvGraphicFramePr>
          <p:cNvPr id="4" name="Tabla 3"/>
          <p:cNvGraphicFramePr>
            <a:graphicFrameLocks noGrp="1"/>
          </p:cNvGraphicFramePr>
          <p:nvPr>
            <p:extLst>
              <p:ext uri="{D42A27DB-BD31-4B8C-83A1-F6EECF244321}">
                <p14:modId xmlns:p14="http://schemas.microsoft.com/office/powerpoint/2010/main" val="2121868195"/>
              </p:ext>
            </p:extLst>
          </p:nvPr>
        </p:nvGraphicFramePr>
        <p:xfrm>
          <a:off x="302077" y="657962"/>
          <a:ext cx="4496323" cy="2254593"/>
        </p:xfrm>
        <a:graphic>
          <a:graphicData uri="http://schemas.openxmlformats.org/drawingml/2006/table">
            <a:tbl>
              <a:tblPr firstRow="1" bandRow="1">
                <a:tableStyleId>{912C8C85-51F0-491E-9774-3900AFEF0FD7}</a:tableStyleId>
              </a:tblPr>
              <a:tblGrid>
                <a:gridCol w="1487572"/>
                <a:gridCol w="3008751"/>
              </a:tblGrid>
              <a:tr h="228600">
                <a:tc>
                  <a:txBody>
                    <a:bodyPr/>
                    <a:lstStyle/>
                    <a:p>
                      <a:pPr algn="ctr"/>
                      <a:r>
                        <a:rPr lang="es-MX" sz="1200" dirty="0" smtClean="0">
                          <a:solidFill>
                            <a:schemeClr val="tx1"/>
                          </a:solidFill>
                        </a:rPr>
                        <a:t>2015</a:t>
                      </a:r>
                      <a:endParaRPr lang="es-MX" sz="1200" dirty="0">
                        <a:solidFill>
                          <a:schemeClr val="tx1"/>
                        </a:solidFill>
                      </a:endParaRPr>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8E0CA"/>
                    </a:solidFill>
                  </a:tcPr>
                </a:tc>
                <a:tc>
                  <a:txBody>
                    <a:bodyPr/>
                    <a:lstStyle/>
                    <a:p>
                      <a:pPr algn="ctr"/>
                      <a:r>
                        <a:rPr lang="es-MX" sz="1200" dirty="0" smtClean="0">
                          <a:solidFill>
                            <a:schemeClr val="tx1"/>
                          </a:solidFill>
                        </a:rPr>
                        <a:t>2016</a:t>
                      </a:r>
                      <a:endParaRPr lang="es-MX" sz="1200" dirty="0">
                        <a:solidFill>
                          <a:schemeClr val="tx1"/>
                        </a:solidFill>
                      </a:endParaRPr>
                    </a:p>
                  </a:txBody>
                  <a:tcPr marL="45720" marR="45720" marT="22860" marB="2286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B8E0CA"/>
                    </a:solidFill>
                  </a:tcPr>
                </a:tc>
              </a:tr>
              <a:tr h="193046">
                <a:tc>
                  <a:txBody>
                    <a:bodyPr/>
                    <a:lstStyle/>
                    <a:p>
                      <a:pPr algn="r" fontAlgn="b"/>
                      <a:endParaRPr lang="es-MX" sz="900" i="1" kern="1200" dirty="0">
                        <a:solidFill>
                          <a:schemeClr val="dk1"/>
                        </a:solidFill>
                        <a:latin typeface="+mn-lt"/>
                        <a:ea typeface="+mn-ea"/>
                        <a:cs typeface="+mn-cs"/>
                      </a:endParaRPr>
                    </a:p>
                  </a:txBody>
                  <a:tcPr marL="4763" marR="4763" marT="4763"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marR="0" indent="-342900" algn="l" defTabSz="914377"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900" b="1" dirty="0" smtClean="0">
                          <a:solidFill>
                            <a:srgbClr val="FF0000"/>
                          </a:solidFill>
                        </a:rPr>
                        <a:t>Auditoría Forense. </a:t>
                      </a:r>
                      <a:r>
                        <a:rPr lang="es-MX" sz="900" b="1" kern="1200" dirty="0" smtClean="0">
                          <a:solidFill>
                            <a:srgbClr val="FF0000"/>
                          </a:solidFill>
                        </a:rPr>
                        <a:t>(Nuevo)</a:t>
                      </a:r>
                      <a:endParaRPr lang="es-MX" sz="900" b="1" i="1" kern="1200" dirty="0" smtClean="0">
                        <a:solidFill>
                          <a:srgbClr val="FF0000"/>
                        </a:solidFill>
                        <a:latin typeface="+mn-lt"/>
                        <a:ea typeface="+mn-ea"/>
                        <a:cs typeface="+mn-cs"/>
                      </a:endParaRPr>
                    </a:p>
                  </a:txBody>
                  <a:tcPr marL="45720" marR="45720" marT="22860" marB="2286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r>
              <a:tr h="731520">
                <a:tc>
                  <a:txBody>
                    <a:bodyPr/>
                    <a:lstStyle/>
                    <a:p>
                      <a:pPr marL="342900" marR="0" indent="-342900" algn="l" defTabSz="914377" rtl="0" eaLnBrk="1" fontAlgn="b" latinLnBrk="0" hangingPunct="1">
                        <a:lnSpc>
                          <a:spcPct val="100000"/>
                        </a:lnSpc>
                        <a:spcBef>
                          <a:spcPts val="0"/>
                        </a:spcBef>
                        <a:spcAft>
                          <a:spcPts val="0"/>
                        </a:spcAft>
                        <a:buClrTx/>
                        <a:buSzTx/>
                        <a:buFont typeface="Arial" panose="020B0604020202020204" pitchFamily="34" charset="0"/>
                        <a:buChar char="•"/>
                        <a:tabLst/>
                        <a:defRPr/>
                      </a:pPr>
                      <a:r>
                        <a:rPr lang="es-MX" sz="900" kern="1200" dirty="0" smtClean="0"/>
                        <a:t>Auditoría de Obra Pública y Ramo 33</a:t>
                      </a:r>
                      <a:endParaRPr lang="es-MX" sz="900" kern="1200" dirty="0" smtClean="0">
                        <a:solidFill>
                          <a:schemeClr val="dk1"/>
                        </a:solidFill>
                        <a:latin typeface="+mn-lt"/>
                        <a:ea typeface="+mn-ea"/>
                        <a:cs typeface="+mn-cs"/>
                      </a:endParaRPr>
                    </a:p>
                  </a:txBody>
                  <a:tcPr marL="4763" marR="4763" marT="4763"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marR="0" indent="-342900" algn="l" defTabSz="914377"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900" dirty="0" smtClean="0"/>
                        <a:t>Auditoría de Obra Pública. </a:t>
                      </a:r>
                    </a:p>
                    <a:p>
                      <a:pPr marL="342900" marR="0" indent="-342900" algn="l" defTabSz="914377"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900" dirty="0" smtClean="0"/>
                        <a:t>Observaciones recurrentes en materia de Obra Pública.</a:t>
                      </a:r>
                    </a:p>
                    <a:p>
                      <a:pPr marL="342900" marR="0" indent="-342900" algn="l" defTabSz="914377"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900" dirty="0" smtClean="0"/>
                        <a:t>Los precios unitarios en el ámbito de la Auditoría de Obra Pública.</a:t>
                      </a:r>
                    </a:p>
                  </a:txBody>
                  <a:tcPr marL="45720" marR="45720" marT="22860" marB="2286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r>
              <a:tr h="416243">
                <a:tc>
                  <a:txBody>
                    <a:bodyPr/>
                    <a:lstStyle/>
                    <a:p>
                      <a:pPr marL="342900" marR="0" indent="-342900" algn="l" defTabSz="914377" rtl="0" eaLnBrk="1" fontAlgn="b" latinLnBrk="0" hangingPunct="1">
                        <a:lnSpc>
                          <a:spcPct val="100000"/>
                        </a:lnSpc>
                        <a:spcBef>
                          <a:spcPts val="0"/>
                        </a:spcBef>
                        <a:spcAft>
                          <a:spcPts val="0"/>
                        </a:spcAft>
                        <a:buClrTx/>
                        <a:buSzTx/>
                        <a:buFont typeface="Arial" panose="020B0604020202020204" pitchFamily="34" charset="0"/>
                        <a:buChar char="•"/>
                        <a:tabLst/>
                        <a:defRPr/>
                      </a:pPr>
                      <a:r>
                        <a:rPr lang="es-MX" sz="900" kern="1200" dirty="0" smtClean="0"/>
                        <a:t>Contabilidad Gubernamental</a:t>
                      </a:r>
                    </a:p>
                    <a:p>
                      <a:pPr marL="342900" marR="0" indent="-342900" algn="l" defTabSz="914377" rtl="0" eaLnBrk="1" fontAlgn="b" latinLnBrk="0" hangingPunct="1">
                        <a:lnSpc>
                          <a:spcPct val="100000"/>
                        </a:lnSpc>
                        <a:spcBef>
                          <a:spcPts val="0"/>
                        </a:spcBef>
                        <a:spcAft>
                          <a:spcPts val="0"/>
                        </a:spcAft>
                        <a:buClrTx/>
                        <a:buSzTx/>
                        <a:buFont typeface="Arial" panose="020B0604020202020204" pitchFamily="34" charset="0"/>
                        <a:buChar char="•"/>
                        <a:tabLst/>
                        <a:defRPr/>
                      </a:pPr>
                      <a:r>
                        <a:rPr lang="es-MX" sz="900" kern="1200" dirty="0" smtClean="0"/>
                        <a:t>Presupuesto Base Cero</a:t>
                      </a:r>
                      <a:endParaRPr lang="es-MX" sz="900" kern="1200" dirty="0" smtClean="0">
                        <a:solidFill>
                          <a:schemeClr val="dk1"/>
                        </a:solidFill>
                        <a:latin typeface="+mn-lt"/>
                        <a:ea typeface="+mn-ea"/>
                        <a:cs typeface="+mn-cs"/>
                      </a:endParaRPr>
                    </a:p>
                  </a:txBody>
                  <a:tcPr marL="4763" marR="4763" marT="4763"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marR="0" indent="-342900" algn="l" defTabSz="914377"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900" dirty="0" smtClean="0"/>
                        <a:t>Normas Internacionales de Auditoría. </a:t>
                      </a:r>
                    </a:p>
                  </a:txBody>
                  <a:tcPr marL="45720" marR="45720" marT="22860" marB="2286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r>
              <a:tr h="416243">
                <a:tc>
                  <a:txBody>
                    <a:bodyPr/>
                    <a:lstStyle/>
                    <a:p>
                      <a:pPr marL="342900" marR="0" indent="-342900" algn="l" defTabSz="914377" rtl="0" eaLnBrk="1" fontAlgn="b" latinLnBrk="0" hangingPunct="1">
                        <a:lnSpc>
                          <a:spcPct val="100000"/>
                        </a:lnSpc>
                        <a:spcBef>
                          <a:spcPts val="0"/>
                        </a:spcBef>
                        <a:spcAft>
                          <a:spcPts val="0"/>
                        </a:spcAft>
                        <a:buClrTx/>
                        <a:buSzTx/>
                        <a:buFont typeface="Arial" panose="020B0604020202020204" pitchFamily="34" charset="0"/>
                        <a:buChar char="•"/>
                        <a:tabLst/>
                        <a:defRPr/>
                      </a:pPr>
                      <a:r>
                        <a:rPr lang="es-MX" sz="900" kern="1200" dirty="0" smtClean="0"/>
                        <a:t>Microsoft Office</a:t>
                      </a:r>
                    </a:p>
                    <a:p>
                      <a:pPr marL="342900" marR="0" indent="-342900" algn="l" defTabSz="914377" rtl="0" eaLnBrk="1" fontAlgn="b" latinLnBrk="0" hangingPunct="1">
                        <a:lnSpc>
                          <a:spcPct val="100000"/>
                        </a:lnSpc>
                        <a:spcBef>
                          <a:spcPts val="0"/>
                        </a:spcBef>
                        <a:spcAft>
                          <a:spcPts val="0"/>
                        </a:spcAft>
                        <a:buClrTx/>
                        <a:buSzTx/>
                        <a:buFont typeface="Arial" panose="020B0604020202020204" pitchFamily="34" charset="0"/>
                        <a:buChar char="•"/>
                        <a:tabLst/>
                        <a:defRPr/>
                      </a:pPr>
                      <a:r>
                        <a:rPr lang="es-MX" sz="900" kern="1200" dirty="0" err="1" smtClean="0"/>
                        <a:t>Audit</a:t>
                      </a:r>
                      <a:r>
                        <a:rPr lang="es-MX" sz="900" kern="1200" dirty="0" smtClean="0"/>
                        <a:t> </a:t>
                      </a:r>
                      <a:r>
                        <a:rPr lang="es-MX" sz="900" kern="1200" dirty="0" err="1" smtClean="0"/>
                        <a:t>Command</a:t>
                      </a:r>
                      <a:r>
                        <a:rPr lang="es-MX" sz="900" kern="1200" dirty="0" smtClean="0"/>
                        <a:t> </a:t>
                      </a:r>
                      <a:r>
                        <a:rPr lang="es-MX" sz="900" kern="1200" dirty="0" err="1" smtClean="0"/>
                        <a:t>Lenguage</a:t>
                      </a:r>
                      <a:r>
                        <a:rPr lang="es-MX" sz="900" kern="1200" dirty="0" smtClean="0"/>
                        <a:t> (ACL)</a:t>
                      </a:r>
                      <a:endParaRPr lang="es-MX" sz="900" kern="1200" dirty="0" smtClean="0">
                        <a:solidFill>
                          <a:schemeClr val="dk1"/>
                        </a:solidFill>
                        <a:latin typeface="+mn-lt"/>
                        <a:ea typeface="+mn-ea"/>
                        <a:cs typeface="+mn-cs"/>
                      </a:endParaRPr>
                    </a:p>
                  </a:txBody>
                  <a:tcPr marL="4763" marR="4763" marT="4763"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mj-lt"/>
                        <a:buNone/>
                      </a:pPr>
                      <a:r>
                        <a:rPr lang="es-MX" sz="900" dirty="0" smtClean="0"/>
                        <a:t>(-</a:t>
                      </a:r>
                      <a:r>
                        <a:rPr lang="es-MX" sz="900" baseline="0" dirty="0" smtClean="0"/>
                        <a:t>)</a:t>
                      </a:r>
                      <a:endParaRPr lang="es-MX" sz="900" i="1" dirty="0" smtClean="0"/>
                    </a:p>
                  </a:txBody>
                  <a:tcPr marL="45720" marR="45720" marT="22860" marB="2286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r>
              <a:tr h="268942">
                <a:tc>
                  <a:txBody>
                    <a:bodyPr/>
                    <a:lstStyle/>
                    <a:p>
                      <a:pPr marL="0" marR="0" indent="0" algn="r" defTabSz="914377" rtl="0" eaLnBrk="1" fontAlgn="auto" latinLnBrk="0" hangingPunct="1">
                        <a:lnSpc>
                          <a:spcPct val="100000"/>
                        </a:lnSpc>
                        <a:spcBef>
                          <a:spcPts val="0"/>
                        </a:spcBef>
                        <a:spcAft>
                          <a:spcPts val="0"/>
                        </a:spcAft>
                        <a:buClrTx/>
                        <a:buSzTx/>
                        <a:buFontTx/>
                        <a:buNone/>
                        <a:tabLst/>
                        <a:defRPr/>
                      </a:pPr>
                      <a:endParaRPr lang="es-MX" sz="900" i="1" kern="1200" dirty="0" smtClean="0">
                        <a:solidFill>
                          <a:schemeClr val="dk1"/>
                        </a:solidFill>
                        <a:latin typeface="+mn-lt"/>
                        <a:ea typeface="+mn-ea"/>
                        <a:cs typeface="+mn-cs"/>
                      </a:endParaRPr>
                    </a:p>
                  </a:txBody>
                  <a:tcPr marL="45720" marR="45720" marT="22860" marB="2286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42900" marR="0" indent="-342900" algn="l" defTabSz="914377"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s-MX" sz="900" b="1" dirty="0" smtClean="0">
                          <a:solidFill>
                            <a:srgbClr val="FF0000"/>
                          </a:solidFill>
                        </a:rPr>
                        <a:t>Evaluación del Control Interno. </a:t>
                      </a:r>
                      <a:r>
                        <a:rPr lang="es-MX" sz="900" b="1" kern="1200" dirty="0" smtClean="0">
                          <a:solidFill>
                            <a:srgbClr val="FF0000"/>
                          </a:solidFill>
                        </a:rPr>
                        <a:t>(Nuevo)</a:t>
                      </a:r>
                      <a:endParaRPr lang="es-MX" sz="900" b="1" i="1" kern="1200" dirty="0" smtClean="0">
                        <a:solidFill>
                          <a:srgbClr val="FF0000"/>
                        </a:solidFill>
                        <a:latin typeface="+mn-lt"/>
                        <a:ea typeface="+mn-ea"/>
                        <a:cs typeface="+mn-cs"/>
                      </a:endParaRPr>
                    </a:p>
                  </a:txBody>
                  <a:tcPr marL="45720" marR="45720" marT="22860" marB="2286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CuadroTexto 2"/>
          <p:cNvSpPr txBox="1"/>
          <p:nvPr/>
        </p:nvSpPr>
        <p:spPr>
          <a:xfrm>
            <a:off x="302077" y="3070555"/>
            <a:ext cx="5392271" cy="161583"/>
          </a:xfrm>
          <a:prstGeom prst="rect">
            <a:avLst/>
          </a:prstGeom>
          <a:noFill/>
        </p:spPr>
        <p:txBody>
          <a:bodyPr wrap="square" rtlCol="0">
            <a:spAutoFit/>
          </a:bodyPr>
          <a:lstStyle/>
          <a:p>
            <a:r>
              <a:rPr lang="es-MX" sz="450" dirty="0"/>
              <a:t>Comparativa del estudio realizado en septiembre 2015, con el actual en abril 2016.</a:t>
            </a:r>
            <a:endParaRPr lang="es-MX" sz="450" dirty="0"/>
          </a:p>
        </p:txBody>
      </p:sp>
      <p:sp>
        <p:nvSpPr>
          <p:cNvPr id="5" name="4 Marcador de número de diapositiva"/>
          <p:cNvSpPr>
            <a:spLocks noGrp="1"/>
          </p:cNvSpPr>
          <p:nvPr>
            <p:ph type="sldNum" sz="quarter" idx="12"/>
          </p:nvPr>
        </p:nvSpPr>
        <p:spPr/>
        <p:txBody>
          <a:bodyPr/>
          <a:lstStyle/>
          <a:p>
            <a:fld id="{A3D15B1F-1E9B-4DE6-B696-6A74DD2F9DDB}" type="slidenum">
              <a:rPr lang="es-MX" smtClean="0"/>
              <a:t>16</a:t>
            </a:fld>
            <a:endParaRPr lang="es-MX"/>
          </a:p>
        </p:txBody>
      </p:sp>
      <p:sp>
        <p:nvSpPr>
          <p:cNvPr id="6" name="CuadroTexto 5"/>
          <p:cNvSpPr txBox="1"/>
          <p:nvPr/>
        </p:nvSpPr>
        <p:spPr>
          <a:xfrm>
            <a:off x="4913515" y="1026891"/>
            <a:ext cx="1091046" cy="1938992"/>
          </a:xfrm>
          <a:prstGeom prst="rect">
            <a:avLst/>
          </a:prstGeom>
          <a:solidFill>
            <a:srgbClr val="DCF0E5"/>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es-MX" sz="1000" b="1" dirty="0"/>
              <a:t>Para abril de 2016 los temas nuevos que se detectaron en el DNC Nacional fueron los de “Auditoría Forense” y “Evaluación del Control Interno</a:t>
            </a:r>
            <a:r>
              <a:rPr lang="es-MX" sz="1000" b="1" dirty="0"/>
              <a:t>”. </a:t>
            </a:r>
            <a:endParaRPr lang="es-MX" sz="1000" b="1" dirty="0"/>
          </a:p>
        </p:txBody>
      </p:sp>
      <p:sp>
        <p:nvSpPr>
          <p:cNvPr id="7" name="Onda 6"/>
          <p:cNvSpPr/>
          <p:nvPr/>
        </p:nvSpPr>
        <p:spPr>
          <a:xfrm>
            <a:off x="-135203" y="3318225"/>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Tree>
    <p:extLst>
      <p:ext uri="{BB962C8B-B14F-4D97-AF65-F5344CB8AC3E}">
        <p14:creationId xmlns:p14="http://schemas.microsoft.com/office/powerpoint/2010/main" val="192734876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a:xfrm>
            <a:off x="251460" y="276333"/>
            <a:ext cx="5425440" cy="662782"/>
          </a:xfrm>
        </p:spPr>
        <p:txBody>
          <a:bodyPr vert="horz" lIns="45720" tIns="22860" rIns="45720" bIns="22860" rtlCol="0" anchor="ctr">
            <a:noAutofit/>
          </a:bodyPr>
          <a:lstStyle/>
          <a:p>
            <a:pPr algn="just">
              <a:lnSpc>
                <a:spcPct val="120000"/>
              </a:lnSpc>
              <a:spcBef>
                <a:spcPts val="500"/>
              </a:spcBef>
              <a:buFont typeface="Arial" panose="020B0604020202020204" pitchFamily="34" charset="0"/>
            </a:pPr>
            <a:r>
              <a:rPr lang="es-MX" sz="1400" b="1" dirty="0">
                <a:ea typeface="+mn-ea"/>
                <a:cs typeface="+mn-cs"/>
              </a:rPr>
              <a:t>Producto número 3</a:t>
            </a:r>
            <a:r>
              <a:rPr lang="es-MX" sz="1400" b="1" dirty="0">
                <a:ea typeface="+mn-ea"/>
                <a:cs typeface="+mn-cs"/>
              </a:rPr>
              <a:t>:</a:t>
            </a:r>
            <a:r>
              <a:rPr lang="es-MX" sz="1250" b="1" dirty="0">
                <a:ea typeface="+mn-ea"/>
                <a:cs typeface="+mn-cs"/>
              </a:rPr>
              <a:t> FOMENTO A LA CREACIÓN DE CAPACIDADES</a:t>
            </a:r>
            <a:br>
              <a:rPr lang="es-MX" sz="1250" b="1" dirty="0">
                <a:ea typeface="+mn-ea"/>
                <a:cs typeface="+mn-cs"/>
              </a:rPr>
            </a:br>
            <a:r>
              <a:rPr lang="es-MX" sz="1200" dirty="0">
                <a:ea typeface="+mn-ea"/>
                <a:cs typeface="+mn-cs"/>
              </a:rPr>
              <a:t>“</a:t>
            </a:r>
            <a:r>
              <a:rPr lang="es-MX" sz="1200" dirty="0">
                <a:ea typeface="+mn-ea"/>
                <a:cs typeface="+mn-cs"/>
              </a:rPr>
              <a:t>Recopilar y divulgar información sobre temas de vanguardia a nivel internacional con el propósito de fomentar la creación de capacidades”</a:t>
            </a:r>
            <a:br>
              <a:rPr lang="es-MX" sz="1200" dirty="0">
                <a:ea typeface="+mn-ea"/>
                <a:cs typeface="+mn-cs"/>
              </a:rPr>
            </a:br>
            <a:endParaRPr lang="es-MX" sz="1200" dirty="0">
              <a:ea typeface="+mn-ea"/>
              <a:cs typeface="+mn-cs"/>
            </a:endParaRPr>
          </a:p>
        </p:txBody>
      </p:sp>
      <p:sp>
        <p:nvSpPr>
          <p:cNvPr id="4" name="3 Marcador de número de diapositiva"/>
          <p:cNvSpPr>
            <a:spLocks noGrp="1"/>
          </p:cNvSpPr>
          <p:nvPr>
            <p:ph type="sldNum" sz="quarter" idx="12"/>
          </p:nvPr>
        </p:nvSpPr>
        <p:spPr>
          <a:xfrm>
            <a:off x="4305300" y="3173486"/>
            <a:ext cx="1371600" cy="182563"/>
          </a:xfrm>
        </p:spPr>
        <p:txBody>
          <a:bodyPr/>
          <a:lstStyle/>
          <a:p>
            <a:fld id="{A3D15B1F-1E9B-4DE6-B696-6A74DD2F9DDB}" type="slidenum">
              <a:rPr lang="es-MX" smtClean="0"/>
              <a:t>17</a:t>
            </a:fld>
            <a:endParaRPr lang="es-MX" dirty="0"/>
          </a:p>
        </p:txBody>
      </p:sp>
      <p:graphicFrame>
        <p:nvGraphicFramePr>
          <p:cNvPr id="6" name="5 Tabla"/>
          <p:cNvGraphicFramePr>
            <a:graphicFrameLocks noGrp="1"/>
          </p:cNvGraphicFramePr>
          <p:nvPr>
            <p:extLst>
              <p:ext uri="{D42A27DB-BD31-4B8C-83A1-F6EECF244321}">
                <p14:modId xmlns:p14="http://schemas.microsoft.com/office/powerpoint/2010/main" val="172992383"/>
              </p:ext>
            </p:extLst>
          </p:nvPr>
        </p:nvGraphicFramePr>
        <p:xfrm>
          <a:off x="259080" y="1639993"/>
          <a:ext cx="5410201" cy="1453727"/>
        </p:xfrm>
        <a:graphic>
          <a:graphicData uri="http://schemas.openxmlformats.org/drawingml/2006/table">
            <a:tbl>
              <a:tblPr firstRow="1" bandRow="1">
                <a:tableStyleId>{7DF18680-E054-41AD-8BC1-D1AEF772440D}</a:tableStyleId>
              </a:tblPr>
              <a:tblGrid>
                <a:gridCol w="1043940"/>
                <a:gridCol w="457200"/>
                <a:gridCol w="3126987"/>
                <a:gridCol w="782074"/>
              </a:tblGrid>
              <a:tr h="185420">
                <a:tc>
                  <a:txBody>
                    <a:bodyPr/>
                    <a:lstStyle/>
                    <a:p>
                      <a:pPr algn="ctr"/>
                      <a:r>
                        <a:rPr lang="es-MX" sz="900" kern="1200" dirty="0" smtClean="0">
                          <a:effectLst/>
                        </a:rPr>
                        <a:t>Nombre</a:t>
                      </a:r>
                      <a:endParaRPr lang="es-MX" sz="500" b="1"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79A591"/>
                    </a:solidFill>
                  </a:tcPr>
                </a:tc>
                <a:tc>
                  <a:txBody>
                    <a:bodyPr/>
                    <a:lstStyle/>
                    <a:p>
                      <a:pPr algn="ctr"/>
                      <a:r>
                        <a:rPr lang="es-MX" sz="500" dirty="0" smtClean="0"/>
                        <a:t>Tipo</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79A591"/>
                    </a:solidFill>
                  </a:tcPr>
                </a:tc>
                <a:tc>
                  <a:txBody>
                    <a:bodyPr/>
                    <a:lstStyle/>
                    <a:p>
                      <a:pPr algn="ctr"/>
                      <a:r>
                        <a:rPr lang="es-MX" sz="500" dirty="0" smtClean="0"/>
                        <a:t>Dirigido a</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79A591"/>
                    </a:solidFill>
                  </a:tcPr>
                </a:tc>
                <a:tc>
                  <a:txBody>
                    <a:bodyPr/>
                    <a:lstStyle/>
                    <a:p>
                      <a:pPr algn="ctr"/>
                      <a:r>
                        <a:rPr lang="es-MX" sz="500" dirty="0" smtClean="0"/>
                        <a:t>Duración</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79A591"/>
                    </a:solidFill>
                  </a:tcPr>
                </a:tc>
              </a:tr>
              <a:tr h="353907">
                <a:tc>
                  <a:txBody>
                    <a:bodyPr/>
                    <a:lstStyle/>
                    <a:p>
                      <a:r>
                        <a:rPr lang="es-MX" sz="900" kern="1200" dirty="0" smtClean="0">
                          <a:effectLst/>
                        </a:rPr>
                        <a:t>Auditoría</a:t>
                      </a:r>
                    </a:p>
                    <a:p>
                      <a:r>
                        <a:rPr lang="es-MX" sz="900" kern="1200" dirty="0" smtClean="0">
                          <a:effectLst/>
                        </a:rPr>
                        <a:t>Forense</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r>
                        <a:rPr lang="es-MX" sz="900" kern="1200" dirty="0" smtClean="0">
                          <a:effectLst/>
                        </a:rPr>
                        <a:t>Curso </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just"/>
                      <a:r>
                        <a:rPr lang="es-MX" sz="900" kern="1200" dirty="0" smtClean="0">
                          <a:effectLst/>
                        </a:rPr>
                        <a:t>Profesionales, auditores internos, contadores y personas interesadas en la elaboración de la Auditoría Forense. </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marL="0" marR="0" indent="0" algn="ctr" defTabSz="914377" rtl="0" eaLnBrk="1" fontAlgn="auto" latinLnBrk="0" hangingPunct="1">
                        <a:lnSpc>
                          <a:spcPct val="100000"/>
                        </a:lnSpc>
                        <a:spcBef>
                          <a:spcPts val="0"/>
                        </a:spcBef>
                        <a:spcAft>
                          <a:spcPts val="0"/>
                        </a:spcAft>
                        <a:buClrTx/>
                        <a:buSzTx/>
                        <a:buFontTx/>
                        <a:buNone/>
                        <a:tabLst/>
                        <a:defRPr/>
                      </a:pPr>
                      <a:r>
                        <a:rPr lang="es-MX" sz="900" kern="1200" dirty="0" smtClean="0">
                          <a:effectLst/>
                        </a:rPr>
                        <a:t>18 horas</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r>
              <a:tr h="457200">
                <a:tc>
                  <a:txBody>
                    <a:bodyPr/>
                    <a:lstStyle/>
                    <a:p>
                      <a:r>
                        <a:rPr lang="es-MX" sz="900" kern="1200" dirty="0" smtClean="0">
                          <a:effectLst/>
                        </a:rPr>
                        <a:t>Formulación de</a:t>
                      </a:r>
                    </a:p>
                    <a:p>
                      <a:r>
                        <a:rPr lang="es-MX" sz="900" kern="1200" dirty="0" smtClean="0">
                          <a:effectLst/>
                        </a:rPr>
                        <a:t>Políticas</a:t>
                      </a:r>
                    </a:p>
                    <a:p>
                      <a:r>
                        <a:rPr lang="es-MX" sz="900" kern="1200" dirty="0" smtClean="0">
                          <a:effectLst/>
                        </a:rPr>
                        <a:t>Públicas </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r>
                        <a:rPr lang="es-MX" sz="900" kern="1200" dirty="0" smtClean="0">
                          <a:effectLst/>
                        </a:rPr>
                        <a:t>Curso </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rowSpan="2">
                  <a:txBody>
                    <a:bodyPr/>
                    <a:lstStyle/>
                    <a:p>
                      <a:pPr algn="just"/>
                      <a:endParaRPr lang="es-MX" sz="900" kern="1200" dirty="0" smtClean="0">
                        <a:effectLst/>
                      </a:endParaRPr>
                    </a:p>
                    <a:p>
                      <a:pPr algn="just"/>
                      <a:r>
                        <a:rPr lang="es-MX" sz="900" kern="1200" dirty="0" smtClean="0">
                          <a:effectLst/>
                        </a:rPr>
                        <a:t>Profesionales, Gerentes y funcionarios involucrados en la administración, auditores internos, personal directivo encargado de la toma de decisiones. </a:t>
                      </a:r>
                      <a:endParaRPr lang="es-MX" sz="900" b="0" i="0" kern="1200" dirty="0">
                        <a:solidFill>
                          <a:schemeClr val="dk1"/>
                        </a:solidFill>
                        <a:effectLst/>
                        <a:latin typeface="+mn-lt"/>
                        <a:ea typeface="+mn-ea"/>
                        <a:cs typeface="+mn-cs"/>
                      </a:endParaRPr>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marL="0" marR="0" indent="0" algn="ctr" defTabSz="914377" rtl="0" eaLnBrk="1" fontAlgn="auto" latinLnBrk="0" hangingPunct="1">
                        <a:lnSpc>
                          <a:spcPct val="100000"/>
                        </a:lnSpc>
                        <a:spcBef>
                          <a:spcPts val="0"/>
                        </a:spcBef>
                        <a:spcAft>
                          <a:spcPts val="0"/>
                        </a:spcAft>
                        <a:buClrTx/>
                        <a:buSzTx/>
                        <a:buFontTx/>
                        <a:buNone/>
                        <a:tabLst/>
                        <a:defRPr/>
                      </a:pPr>
                      <a:r>
                        <a:rPr lang="es-MX" sz="900" kern="1200" dirty="0" smtClean="0">
                          <a:effectLst/>
                        </a:rPr>
                        <a:t>12 horas</a:t>
                      </a:r>
                      <a:endParaRPr lang="es-MX" sz="900" b="0" i="0" kern="1200" dirty="0" smtClean="0">
                        <a:solidFill>
                          <a:schemeClr val="dk1"/>
                        </a:solidFill>
                        <a:effectLst/>
                        <a:latin typeface="+mn-lt"/>
                        <a:ea typeface="+mn-ea"/>
                        <a:cs typeface="+mn-cs"/>
                      </a:endParaRPr>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r>
              <a:tr h="457200">
                <a:tc>
                  <a:txBody>
                    <a:bodyPr/>
                    <a:lstStyle/>
                    <a:p>
                      <a:r>
                        <a:rPr lang="es-MX" sz="900" kern="1200" dirty="0" smtClean="0">
                          <a:effectLst/>
                        </a:rPr>
                        <a:t>Evaluación de</a:t>
                      </a:r>
                    </a:p>
                    <a:p>
                      <a:r>
                        <a:rPr lang="es-MX" sz="900" kern="1200" dirty="0" smtClean="0">
                          <a:effectLst/>
                        </a:rPr>
                        <a:t>políticas</a:t>
                      </a:r>
                    </a:p>
                    <a:p>
                      <a:r>
                        <a:rPr lang="es-MX" sz="900" kern="1200" dirty="0" smtClean="0">
                          <a:effectLst/>
                        </a:rPr>
                        <a:t>públicas</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r>
                        <a:rPr lang="es-MX" sz="900" kern="1200" dirty="0" smtClean="0">
                          <a:effectLst/>
                        </a:rPr>
                        <a:t>Curso-taller</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vMerge="1">
                  <a:txBody>
                    <a:bodyPr/>
                    <a:lstStyle/>
                    <a:p>
                      <a:endParaRPr lang="es-MX" dirty="0"/>
                    </a:p>
                  </a:txBody>
                  <a:tcPr>
                    <a:lnL w="12700" cap="flat" cmpd="sng" algn="ctr">
                      <a:solidFill>
                        <a:schemeClr val="accent1">
                          <a:lumMod val="75000"/>
                        </a:schemeClr>
                      </a:solidFill>
                      <a:prstDash val="solid"/>
                      <a:round/>
                      <a:headEnd type="none" w="med" len="med"/>
                      <a:tailEnd type="none" w="med" len="med"/>
                    </a:lnL>
                  </a:tcPr>
                </a:tc>
                <a:tc>
                  <a:txBody>
                    <a:bodyPr/>
                    <a:lstStyle/>
                    <a:p>
                      <a:pPr marL="0" marR="0" indent="0" algn="ctr" defTabSz="914377" rtl="0" eaLnBrk="1" fontAlgn="auto" latinLnBrk="0" hangingPunct="1">
                        <a:lnSpc>
                          <a:spcPct val="100000"/>
                        </a:lnSpc>
                        <a:spcBef>
                          <a:spcPts val="0"/>
                        </a:spcBef>
                        <a:spcAft>
                          <a:spcPts val="0"/>
                        </a:spcAft>
                        <a:buClrTx/>
                        <a:buSzTx/>
                        <a:buFontTx/>
                        <a:buNone/>
                        <a:tabLst/>
                        <a:defRPr/>
                      </a:pPr>
                      <a:r>
                        <a:rPr lang="es-MX" sz="900" kern="1200" dirty="0" smtClean="0">
                          <a:effectLst/>
                        </a:rPr>
                        <a:t>18 horas</a:t>
                      </a:r>
                      <a:endParaRPr lang="es-MX" sz="900" b="0" i="0" kern="1200" dirty="0" smtClean="0">
                        <a:solidFill>
                          <a:schemeClr val="dk1"/>
                        </a:solidFill>
                        <a:effectLst/>
                        <a:latin typeface="+mn-lt"/>
                        <a:ea typeface="+mn-ea"/>
                        <a:cs typeface="+mn-cs"/>
                      </a:endParaRPr>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r>
            </a:tbl>
          </a:graphicData>
        </a:graphic>
      </p:graphicFrame>
      <p:sp>
        <p:nvSpPr>
          <p:cNvPr id="10" name="9 CuadroTexto"/>
          <p:cNvSpPr txBox="1"/>
          <p:nvPr/>
        </p:nvSpPr>
        <p:spPr>
          <a:xfrm>
            <a:off x="259080" y="998806"/>
            <a:ext cx="5417820" cy="553998"/>
          </a:xfrm>
          <a:prstGeom prst="rect">
            <a:avLst/>
          </a:prstGeom>
          <a:noFill/>
        </p:spPr>
        <p:txBody>
          <a:bodyPr wrap="square" rtlCol="0">
            <a:spAutoFit/>
          </a:bodyPr>
          <a:lstStyle/>
          <a:p>
            <a:pPr algn="just"/>
            <a:r>
              <a:rPr lang="es-MX" sz="1000" dirty="0"/>
              <a:t>Mediante el oficio VDC-ASOFIS-024-2016 de fecha 31 de marzo del presente año, se invitó a la membresía de la ASOFIS a llevar a cabo en su Entidad, los </a:t>
            </a:r>
            <a:r>
              <a:rPr lang="es-MX" sz="1000" b="1" dirty="0"/>
              <a:t>cursos</a:t>
            </a:r>
            <a:r>
              <a:rPr lang="es-MX" sz="1000" dirty="0"/>
              <a:t> que se presentan a continuación: </a:t>
            </a:r>
          </a:p>
        </p:txBody>
      </p:sp>
      <p:sp>
        <p:nvSpPr>
          <p:cNvPr id="11" name="Onda 6"/>
          <p:cNvSpPr/>
          <p:nvPr/>
        </p:nvSpPr>
        <p:spPr>
          <a:xfrm>
            <a:off x="-135203" y="330239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Tree>
    <p:extLst>
      <p:ext uri="{BB962C8B-B14F-4D97-AF65-F5344CB8AC3E}">
        <p14:creationId xmlns:p14="http://schemas.microsoft.com/office/powerpoint/2010/main" val="3421111743"/>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a:xfrm>
            <a:off x="4312920" y="3117216"/>
            <a:ext cx="1371600" cy="182563"/>
          </a:xfrm>
        </p:spPr>
        <p:txBody>
          <a:bodyPr/>
          <a:lstStyle/>
          <a:p>
            <a:fld id="{A3D15B1F-1E9B-4DE6-B696-6A74DD2F9DDB}" type="slidenum">
              <a:rPr lang="es-MX" smtClean="0"/>
              <a:t>18</a:t>
            </a:fld>
            <a:endParaRPr lang="es-MX"/>
          </a:p>
        </p:txBody>
      </p:sp>
      <p:graphicFrame>
        <p:nvGraphicFramePr>
          <p:cNvPr id="5" name="4 Tabla"/>
          <p:cNvGraphicFramePr>
            <a:graphicFrameLocks noGrp="1"/>
          </p:cNvGraphicFramePr>
          <p:nvPr>
            <p:extLst>
              <p:ext uri="{D42A27DB-BD31-4B8C-83A1-F6EECF244321}">
                <p14:modId xmlns:p14="http://schemas.microsoft.com/office/powerpoint/2010/main" val="1042042107"/>
              </p:ext>
            </p:extLst>
          </p:nvPr>
        </p:nvGraphicFramePr>
        <p:xfrm>
          <a:off x="213360" y="245533"/>
          <a:ext cx="5722620" cy="2815167"/>
        </p:xfrm>
        <a:graphic>
          <a:graphicData uri="http://schemas.openxmlformats.org/drawingml/2006/table">
            <a:tbl>
              <a:tblPr firstRow="1" bandRow="1">
                <a:tableStyleId>{5C22544A-7EE6-4342-B048-85BDC9FD1C3A}</a:tableStyleId>
              </a:tblPr>
              <a:tblGrid>
                <a:gridCol w="914400"/>
                <a:gridCol w="510540"/>
                <a:gridCol w="3619500"/>
                <a:gridCol w="678180"/>
              </a:tblGrid>
              <a:tr h="198120">
                <a:tc>
                  <a:txBody>
                    <a:bodyPr/>
                    <a:lstStyle/>
                    <a:p>
                      <a:pPr algn="ctr"/>
                      <a:r>
                        <a:rPr lang="es-MX" sz="1000" b="1" i="0" kern="1200" dirty="0" smtClean="0">
                          <a:solidFill>
                            <a:schemeClr val="lt1"/>
                          </a:solidFill>
                          <a:effectLst/>
                          <a:latin typeface="+mn-lt"/>
                          <a:ea typeface="+mn-ea"/>
                          <a:cs typeface="+mn-cs"/>
                        </a:rPr>
                        <a:t>Nombre</a:t>
                      </a:r>
                      <a:endParaRPr lang="es-MX" sz="1000" b="1"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79A591"/>
                    </a:solidFill>
                  </a:tcPr>
                </a:tc>
                <a:tc>
                  <a:txBody>
                    <a:bodyPr/>
                    <a:lstStyle/>
                    <a:p>
                      <a:pPr algn="ctr"/>
                      <a:r>
                        <a:rPr lang="es-MX" sz="1000" dirty="0" smtClean="0"/>
                        <a:t>Tipo</a:t>
                      </a:r>
                      <a:endParaRPr lang="es-MX" sz="10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79A591"/>
                    </a:solidFill>
                  </a:tcPr>
                </a:tc>
                <a:tc>
                  <a:txBody>
                    <a:bodyPr/>
                    <a:lstStyle/>
                    <a:p>
                      <a:pPr algn="ctr"/>
                      <a:r>
                        <a:rPr lang="es-MX" sz="1000" dirty="0" smtClean="0"/>
                        <a:t>Dirigido a</a:t>
                      </a:r>
                      <a:endParaRPr lang="es-MX" sz="10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79A591"/>
                    </a:solidFill>
                  </a:tcPr>
                </a:tc>
                <a:tc>
                  <a:txBody>
                    <a:bodyPr/>
                    <a:lstStyle/>
                    <a:p>
                      <a:pPr algn="ctr"/>
                      <a:r>
                        <a:rPr lang="es-MX" sz="1000" dirty="0" smtClean="0"/>
                        <a:t>Duración</a:t>
                      </a:r>
                      <a:endParaRPr lang="es-MX" sz="10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79A591"/>
                    </a:solidFill>
                  </a:tcPr>
                </a:tc>
              </a:tr>
              <a:tr h="594360">
                <a:tc>
                  <a:txBody>
                    <a:bodyPr/>
                    <a:lstStyle/>
                    <a:p>
                      <a:r>
                        <a:rPr lang="es-MX" sz="900" b="0" i="0" kern="1200" dirty="0" smtClean="0">
                          <a:solidFill>
                            <a:schemeClr val="dk1"/>
                          </a:solidFill>
                          <a:effectLst/>
                          <a:latin typeface="+mn-lt"/>
                          <a:ea typeface="+mn-ea"/>
                          <a:cs typeface="+mn-cs"/>
                        </a:rPr>
                        <a:t>Presupuesto y</a:t>
                      </a:r>
                    </a:p>
                    <a:p>
                      <a:r>
                        <a:rPr lang="es-MX" sz="900" b="0" i="0" kern="1200" dirty="0" smtClean="0">
                          <a:solidFill>
                            <a:schemeClr val="dk1"/>
                          </a:solidFill>
                          <a:effectLst/>
                          <a:latin typeface="+mn-lt"/>
                          <a:ea typeface="+mn-ea"/>
                          <a:cs typeface="+mn-cs"/>
                        </a:rPr>
                        <a:t>Planificación</a:t>
                      </a:r>
                    </a:p>
                    <a:p>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r>
                        <a:rPr lang="es-MX" sz="900" b="0" i="0" kern="1200" dirty="0" smtClean="0">
                          <a:solidFill>
                            <a:schemeClr val="dk1"/>
                          </a:solidFill>
                          <a:effectLst/>
                          <a:latin typeface="+mn-lt"/>
                          <a:ea typeface="+mn-ea"/>
                          <a:cs typeface="+mn-cs"/>
                        </a:rPr>
                        <a:t>Curso-taller</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r>
                        <a:rPr lang="es-MX" sz="900" b="0" i="0" kern="1200" dirty="0" smtClean="0">
                          <a:solidFill>
                            <a:schemeClr val="dk1"/>
                          </a:solidFill>
                          <a:effectLst/>
                          <a:latin typeface="+mn-lt"/>
                          <a:ea typeface="+mn-ea"/>
                          <a:cs typeface="+mn-cs"/>
                        </a:rPr>
                        <a:t>Profesionales, Gerentes, Directores y funcionarios involucrados en la administración, auditores internos, personal directivo que deseen completar su formación con conocimientos de planificación financiera y establecimiento de presupuestos. </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lang="es-MX" sz="900" b="0" i="0" kern="1200" dirty="0" smtClean="0">
                          <a:solidFill>
                            <a:schemeClr val="dk1"/>
                          </a:solidFill>
                          <a:effectLst/>
                          <a:latin typeface="+mn-lt"/>
                          <a:ea typeface="+mn-ea"/>
                          <a:cs typeface="+mn-cs"/>
                        </a:rPr>
                        <a:t>24 horas</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r>
              <a:tr h="468207">
                <a:tc>
                  <a:txBody>
                    <a:bodyPr/>
                    <a:lstStyle/>
                    <a:p>
                      <a:r>
                        <a:rPr lang="es-MX" sz="900" b="0" i="0" kern="1200" dirty="0" smtClean="0">
                          <a:solidFill>
                            <a:schemeClr val="dk1"/>
                          </a:solidFill>
                          <a:effectLst/>
                          <a:latin typeface="+mn-lt"/>
                          <a:ea typeface="+mn-ea"/>
                          <a:cs typeface="+mn-cs"/>
                        </a:rPr>
                        <a:t>Planeación</a:t>
                      </a:r>
                    </a:p>
                    <a:p>
                      <a:r>
                        <a:rPr lang="es-MX" sz="900" b="0" i="0" kern="1200" dirty="0" smtClean="0">
                          <a:solidFill>
                            <a:schemeClr val="dk1"/>
                          </a:solidFill>
                          <a:effectLst/>
                          <a:latin typeface="+mn-lt"/>
                          <a:ea typeface="+mn-ea"/>
                          <a:cs typeface="+mn-cs"/>
                        </a:rPr>
                        <a:t>estratégica</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r>
                        <a:rPr lang="es-MX" sz="900" b="0" i="0" kern="1200" dirty="0" smtClean="0">
                          <a:solidFill>
                            <a:schemeClr val="dk1"/>
                          </a:solidFill>
                          <a:effectLst/>
                          <a:latin typeface="+mn-lt"/>
                          <a:ea typeface="+mn-ea"/>
                          <a:cs typeface="+mn-cs"/>
                        </a:rPr>
                        <a:t>Curso-taller</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r>
                        <a:rPr lang="es-MX" sz="900" b="0" i="0" kern="1200" dirty="0" smtClean="0">
                          <a:solidFill>
                            <a:schemeClr val="dk1"/>
                          </a:solidFill>
                          <a:effectLst/>
                          <a:latin typeface="+mn-lt"/>
                          <a:ea typeface="+mn-ea"/>
                          <a:cs typeface="+mn-cs"/>
                        </a:rPr>
                        <a:t>Profesionales, gerentes y funcionarios involucrados en la administración, auditores internos, personal directivo encargado de la toma de decisiones. </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marL="0" marR="0" indent="0" algn="ctr" defTabSz="914377" rtl="0" eaLnBrk="1" fontAlgn="auto" latinLnBrk="0" hangingPunct="1">
                        <a:lnSpc>
                          <a:spcPct val="100000"/>
                        </a:lnSpc>
                        <a:spcBef>
                          <a:spcPts val="0"/>
                        </a:spcBef>
                        <a:spcAft>
                          <a:spcPts val="0"/>
                        </a:spcAft>
                        <a:buClrTx/>
                        <a:buSzTx/>
                        <a:buFontTx/>
                        <a:buNone/>
                        <a:tabLst/>
                        <a:defRPr/>
                      </a:pPr>
                      <a:r>
                        <a:rPr lang="es-MX" sz="900" b="0" i="0" kern="1200" dirty="0" smtClean="0">
                          <a:solidFill>
                            <a:schemeClr val="dk1"/>
                          </a:solidFill>
                          <a:effectLst/>
                          <a:latin typeface="+mn-lt"/>
                          <a:ea typeface="+mn-ea"/>
                          <a:cs typeface="+mn-cs"/>
                        </a:rPr>
                        <a:t>18 horas</a:t>
                      </a:r>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r>
              <a:tr h="502920">
                <a:tc>
                  <a:txBody>
                    <a:bodyPr/>
                    <a:lstStyle/>
                    <a:p>
                      <a:r>
                        <a:rPr lang="es-MX" sz="900" b="0" i="0" kern="1200" dirty="0" smtClean="0">
                          <a:solidFill>
                            <a:schemeClr val="dk1"/>
                          </a:solidFill>
                          <a:effectLst/>
                          <a:latin typeface="+mn-lt"/>
                          <a:ea typeface="+mn-ea"/>
                          <a:cs typeface="+mn-cs"/>
                        </a:rPr>
                        <a:t>Indicadores de</a:t>
                      </a:r>
                    </a:p>
                    <a:p>
                      <a:r>
                        <a:rPr lang="es-MX" sz="900" b="0" i="0" kern="1200" dirty="0" smtClean="0">
                          <a:solidFill>
                            <a:schemeClr val="dk1"/>
                          </a:solidFill>
                          <a:effectLst/>
                          <a:latin typeface="+mn-lt"/>
                          <a:ea typeface="+mn-ea"/>
                          <a:cs typeface="+mn-cs"/>
                        </a:rPr>
                        <a:t>gestión</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r>
                        <a:rPr lang="es-MX" sz="900" b="0" i="0" kern="1200" dirty="0" smtClean="0">
                          <a:solidFill>
                            <a:schemeClr val="dk1"/>
                          </a:solidFill>
                          <a:effectLst/>
                          <a:latin typeface="+mn-lt"/>
                          <a:ea typeface="+mn-ea"/>
                          <a:cs typeface="+mn-cs"/>
                        </a:rPr>
                        <a:t>Curso-taller</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r>
                        <a:rPr lang="es-MX" sz="900" b="0" i="0" kern="1200" dirty="0" smtClean="0">
                          <a:solidFill>
                            <a:schemeClr val="dk1"/>
                          </a:solidFill>
                          <a:effectLst/>
                          <a:latin typeface="+mn-lt"/>
                          <a:ea typeface="+mn-ea"/>
                          <a:cs typeface="+mn-cs"/>
                        </a:rPr>
                        <a:t>Gerentes, Directores, Administradores, responsables de procesos y toma de decisiones; todas aquellas personas involucradas en mejorar la capacidad de sus procesos. </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marL="0" marR="0" indent="0" algn="ctr" defTabSz="914377" rtl="0" eaLnBrk="1" fontAlgn="auto" latinLnBrk="0" hangingPunct="1">
                        <a:lnSpc>
                          <a:spcPct val="100000"/>
                        </a:lnSpc>
                        <a:spcBef>
                          <a:spcPts val="0"/>
                        </a:spcBef>
                        <a:spcAft>
                          <a:spcPts val="0"/>
                        </a:spcAft>
                        <a:buClrTx/>
                        <a:buSzTx/>
                        <a:buFontTx/>
                        <a:buNone/>
                        <a:tabLst/>
                        <a:defRPr/>
                      </a:pPr>
                      <a:r>
                        <a:rPr lang="es-MX" sz="900" b="0" i="0" kern="1200" dirty="0" smtClean="0">
                          <a:solidFill>
                            <a:schemeClr val="dk1"/>
                          </a:solidFill>
                          <a:effectLst/>
                          <a:latin typeface="+mn-lt"/>
                          <a:ea typeface="+mn-ea"/>
                          <a:cs typeface="+mn-cs"/>
                        </a:rPr>
                        <a:t>12 horas</a:t>
                      </a:r>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r>
              <a:tr h="457200">
                <a:tc>
                  <a:txBody>
                    <a:bodyPr/>
                    <a:lstStyle/>
                    <a:p>
                      <a:r>
                        <a:rPr lang="es-MX" sz="900" b="0" i="0" kern="1200" dirty="0" smtClean="0">
                          <a:solidFill>
                            <a:schemeClr val="dk1"/>
                          </a:solidFill>
                          <a:effectLst/>
                          <a:latin typeface="+mn-lt"/>
                          <a:ea typeface="+mn-ea"/>
                          <a:cs typeface="+mn-cs"/>
                        </a:rPr>
                        <a:t>Gestión de</a:t>
                      </a:r>
                    </a:p>
                    <a:p>
                      <a:r>
                        <a:rPr lang="es-MX" sz="900" b="0" i="0" kern="1200" dirty="0" smtClean="0">
                          <a:solidFill>
                            <a:schemeClr val="dk1"/>
                          </a:solidFill>
                          <a:effectLst/>
                          <a:latin typeface="+mn-lt"/>
                          <a:ea typeface="+mn-ea"/>
                          <a:cs typeface="+mn-cs"/>
                        </a:rPr>
                        <a:t>riesgos y</a:t>
                      </a:r>
                    </a:p>
                    <a:p>
                      <a:r>
                        <a:rPr lang="es-MX" sz="900" b="0" i="0" kern="1200" dirty="0" smtClean="0">
                          <a:solidFill>
                            <a:schemeClr val="dk1"/>
                          </a:solidFill>
                          <a:effectLst/>
                          <a:latin typeface="+mn-lt"/>
                          <a:ea typeface="+mn-ea"/>
                          <a:cs typeface="+mn-cs"/>
                        </a:rPr>
                        <a:t>control interno</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r>
                        <a:rPr lang="es-MX" sz="900" b="0" i="0" kern="1200" dirty="0" smtClean="0">
                          <a:solidFill>
                            <a:schemeClr val="dk1"/>
                          </a:solidFill>
                          <a:effectLst/>
                          <a:latin typeface="+mn-lt"/>
                          <a:ea typeface="+mn-ea"/>
                          <a:cs typeface="+mn-cs"/>
                        </a:rPr>
                        <a:t>Curso-taller</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r>
                        <a:rPr lang="es-MX" sz="900" b="0" i="0" kern="1200" dirty="0" smtClean="0">
                          <a:solidFill>
                            <a:schemeClr val="dk1"/>
                          </a:solidFill>
                          <a:effectLst/>
                          <a:latin typeface="+mn-lt"/>
                          <a:ea typeface="+mn-ea"/>
                          <a:cs typeface="+mn-cs"/>
                        </a:rPr>
                        <a:t>Profesionales de auditoría, administradores y control interno así como toda persona interesada en la gestión de riesgos.</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marL="0" marR="0" indent="0" algn="ctr" defTabSz="914377" rtl="0" eaLnBrk="1" fontAlgn="auto" latinLnBrk="0" hangingPunct="1">
                        <a:lnSpc>
                          <a:spcPct val="100000"/>
                        </a:lnSpc>
                        <a:spcBef>
                          <a:spcPts val="0"/>
                        </a:spcBef>
                        <a:spcAft>
                          <a:spcPts val="0"/>
                        </a:spcAft>
                        <a:buClrTx/>
                        <a:buSzTx/>
                        <a:buFontTx/>
                        <a:buNone/>
                        <a:tabLst/>
                        <a:defRPr/>
                      </a:pPr>
                      <a:r>
                        <a:rPr lang="es-MX" sz="900" b="0" i="0" kern="1200" dirty="0" smtClean="0">
                          <a:solidFill>
                            <a:schemeClr val="dk1"/>
                          </a:solidFill>
                          <a:effectLst/>
                          <a:latin typeface="+mn-lt"/>
                          <a:ea typeface="+mn-ea"/>
                          <a:cs typeface="+mn-cs"/>
                        </a:rPr>
                        <a:t>18 horas</a:t>
                      </a:r>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r>
              <a:tr h="594360">
                <a:tc>
                  <a:txBody>
                    <a:bodyPr/>
                    <a:lstStyle/>
                    <a:p>
                      <a:r>
                        <a:rPr lang="es-MX" sz="900" b="0" i="0" kern="1200" dirty="0" smtClean="0">
                          <a:solidFill>
                            <a:schemeClr val="dk1"/>
                          </a:solidFill>
                          <a:effectLst/>
                          <a:latin typeface="+mn-lt"/>
                          <a:ea typeface="+mn-ea"/>
                          <a:cs typeface="+mn-cs"/>
                        </a:rPr>
                        <a:t>Determinación</a:t>
                      </a:r>
                    </a:p>
                    <a:p>
                      <a:r>
                        <a:rPr lang="es-MX" sz="900" b="0" i="0" kern="1200" dirty="0" smtClean="0">
                          <a:solidFill>
                            <a:schemeClr val="dk1"/>
                          </a:solidFill>
                          <a:effectLst/>
                          <a:latin typeface="+mn-lt"/>
                          <a:ea typeface="+mn-ea"/>
                          <a:cs typeface="+mn-cs"/>
                        </a:rPr>
                        <a:t>de</a:t>
                      </a:r>
                    </a:p>
                    <a:p>
                      <a:r>
                        <a:rPr lang="es-MX" sz="900" b="0" i="0" kern="1200" dirty="0" err="1" smtClean="0">
                          <a:solidFill>
                            <a:schemeClr val="dk1"/>
                          </a:solidFill>
                          <a:effectLst/>
                          <a:latin typeface="+mn-lt"/>
                          <a:ea typeface="+mn-ea"/>
                          <a:cs typeface="+mn-cs"/>
                        </a:rPr>
                        <a:t>Responsabilida</a:t>
                      </a:r>
                      <a:r>
                        <a:rPr lang="es-MX" sz="900" b="0" i="0" kern="1200" baseline="0" dirty="0" smtClean="0">
                          <a:solidFill>
                            <a:schemeClr val="dk1"/>
                          </a:solidFill>
                          <a:effectLst/>
                          <a:latin typeface="+mn-lt"/>
                          <a:ea typeface="+mn-ea"/>
                          <a:cs typeface="+mn-cs"/>
                        </a:rPr>
                        <a:t>-</a:t>
                      </a:r>
                      <a:r>
                        <a:rPr lang="es-MX" sz="900" b="0" i="0" kern="1200" dirty="0" smtClean="0">
                          <a:solidFill>
                            <a:schemeClr val="dk1"/>
                          </a:solidFill>
                          <a:effectLst/>
                          <a:latin typeface="+mn-lt"/>
                          <a:ea typeface="+mn-ea"/>
                          <a:cs typeface="+mn-cs"/>
                        </a:rPr>
                        <a:t>des del auditor </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r>
                        <a:rPr lang="es-MX" sz="900" b="0" i="0" kern="1200" dirty="0" smtClean="0">
                          <a:solidFill>
                            <a:schemeClr val="dk1"/>
                          </a:solidFill>
                          <a:effectLst/>
                          <a:latin typeface="+mn-lt"/>
                          <a:ea typeface="+mn-ea"/>
                          <a:cs typeface="+mn-cs"/>
                        </a:rPr>
                        <a:t>Curso-taller.</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r>
                        <a:rPr lang="es-MX" sz="900" b="0" i="0" kern="1200" dirty="0" smtClean="0">
                          <a:solidFill>
                            <a:schemeClr val="dk1"/>
                          </a:solidFill>
                          <a:effectLst/>
                          <a:latin typeface="+mn-lt"/>
                          <a:ea typeface="+mn-ea"/>
                          <a:cs typeface="+mn-cs"/>
                        </a:rPr>
                        <a:t>Auditores, abogados y cualquier personal involucrado en documentar y el fincamiento de responsabilidades.</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lang="es-MX" sz="900" b="0" i="0" kern="1200" dirty="0" smtClean="0">
                          <a:solidFill>
                            <a:schemeClr val="dk1"/>
                          </a:solidFill>
                          <a:effectLst/>
                          <a:latin typeface="+mn-lt"/>
                          <a:ea typeface="+mn-ea"/>
                          <a:cs typeface="+mn-cs"/>
                        </a:rPr>
                        <a:t>12 horas</a:t>
                      </a:r>
                      <a:endParaRPr lang="es-MX" sz="5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r>
            </a:tbl>
          </a:graphicData>
        </a:graphic>
      </p:graphicFrame>
      <p:sp>
        <p:nvSpPr>
          <p:cNvPr id="6" name="Onda 6"/>
          <p:cNvSpPr/>
          <p:nvPr/>
        </p:nvSpPr>
        <p:spPr>
          <a:xfrm>
            <a:off x="-135203" y="330239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Tree>
    <p:extLst>
      <p:ext uri="{BB962C8B-B14F-4D97-AF65-F5344CB8AC3E}">
        <p14:creationId xmlns:p14="http://schemas.microsoft.com/office/powerpoint/2010/main" val="246177659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0975" y="1589"/>
            <a:ext cx="5257800" cy="407987"/>
          </a:xfrm>
        </p:spPr>
        <p:txBody>
          <a:bodyPr>
            <a:normAutofit/>
          </a:bodyPr>
          <a:lstStyle/>
          <a:p>
            <a:r>
              <a:rPr lang="es-MX" sz="1800" dirty="0"/>
              <a:t>Resultados: EFSL inscritas a cursos ofertados</a:t>
            </a:r>
            <a:endParaRPr lang="es-MX" sz="1800" dirty="0"/>
          </a:p>
        </p:txBody>
      </p:sp>
      <p:sp>
        <p:nvSpPr>
          <p:cNvPr id="4" name="3 Marcador de número de diapositiva"/>
          <p:cNvSpPr>
            <a:spLocks noGrp="1"/>
          </p:cNvSpPr>
          <p:nvPr>
            <p:ph type="sldNum" sz="quarter" idx="12"/>
          </p:nvPr>
        </p:nvSpPr>
        <p:spPr>
          <a:xfrm>
            <a:off x="4591050" y="3189288"/>
            <a:ext cx="1371600" cy="182563"/>
          </a:xfrm>
        </p:spPr>
        <p:txBody>
          <a:bodyPr/>
          <a:lstStyle/>
          <a:p>
            <a:fld id="{A3D15B1F-1E9B-4DE6-B696-6A74DD2F9DDB}" type="slidenum">
              <a:rPr lang="es-MX" smtClean="0"/>
              <a:t>19</a:t>
            </a:fld>
            <a:endParaRPr lang="es-MX" dirty="0"/>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3849108119"/>
              </p:ext>
            </p:extLst>
          </p:nvPr>
        </p:nvGraphicFramePr>
        <p:xfrm>
          <a:off x="133350" y="457200"/>
          <a:ext cx="5791200" cy="2795894"/>
        </p:xfrm>
        <a:graphic>
          <a:graphicData uri="http://schemas.openxmlformats.org/drawingml/2006/table">
            <a:tbl>
              <a:tblPr firstRow="1" firstCol="1" bandRow="1">
                <a:tableStyleId>{93296810-A885-4BE3-A3E7-6D5BEEA58F35}</a:tableStyleId>
              </a:tblPr>
              <a:tblGrid>
                <a:gridCol w="1685925"/>
                <a:gridCol w="2543175"/>
                <a:gridCol w="1562100"/>
              </a:tblGrid>
              <a:tr h="163068">
                <a:tc>
                  <a:txBody>
                    <a:bodyPr/>
                    <a:lstStyle/>
                    <a:p>
                      <a:pPr algn="ctr">
                        <a:lnSpc>
                          <a:spcPct val="107000"/>
                        </a:lnSpc>
                        <a:spcAft>
                          <a:spcPts val="0"/>
                        </a:spcAft>
                      </a:pPr>
                      <a:r>
                        <a:rPr lang="es-MX" sz="1000" dirty="0">
                          <a:solidFill>
                            <a:schemeClr val="tx1"/>
                          </a:solidFill>
                          <a:effectLst/>
                          <a:latin typeface="+mj-lt"/>
                        </a:rPr>
                        <a:t>EFSL Solicitante</a:t>
                      </a:r>
                      <a:endParaRPr lang="es-MX" sz="1000" dirty="0">
                        <a:solidFill>
                          <a:schemeClr val="tx1"/>
                        </a:solidFill>
                        <a:effectLst/>
                        <a:latin typeface="+mj-lt"/>
                        <a:ea typeface="Calibri"/>
                        <a:cs typeface="Times New Roman"/>
                      </a:endParaRPr>
                    </a:p>
                  </a:txBody>
                  <a:tcPr marL="34290" marR="34290" marT="0" marB="0">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B8E0CA"/>
                    </a:solidFill>
                  </a:tcPr>
                </a:tc>
                <a:tc>
                  <a:txBody>
                    <a:bodyPr/>
                    <a:lstStyle/>
                    <a:p>
                      <a:pPr algn="ctr">
                        <a:lnSpc>
                          <a:spcPct val="107000"/>
                        </a:lnSpc>
                        <a:spcAft>
                          <a:spcPts val="0"/>
                        </a:spcAft>
                      </a:pPr>
                      <a:r>
                        <a:rPr lang="es-MX" sz="1000" dirty="0">
                          <a:solidFill>
                            <a:schemeClr val="tx1"/>
                          </a:solidFill>
                          <a:effectLst/>
                          <a:latin typeface="+mj-lt"/>
                        </a:rPr>
                        <a:t>Cursos </a:t>
                      </a:r>
                      <a:endParaRPr lang="es-MX" sz="1000" dirty="0">
                        <a:solidFill>
                          <a:schemeClr val="tx1"/>
                        </a:solidFill>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B8E0CA"/>
                    </a:solidFill>
                  </a:tcPr>
                </a:tc>
                <a:tc>
                  <a:txBody>
                    <a:bodyPr/>
                    <a:lstStyle/>
                    <a:p>
                      <a:pPr algn="ctr">
                        <a:lnSpc>
                          <a:spcPct val="107000"/>
                        </a:lnSpc>
                        <a:spcAft>
                          <a:spcPts val="0"/>
                        </a:spcAft>
                      </a:pPr>
                      <a:r>
                        <a:rPr lang="es-MX" sz="1000" dirty="0">
                          <a:solidFill>
                            <a:schemeClr val="tx1"/>
                          </a:solidFill>
                          <a:effectLst/>
                          <a:latin typeface="+mj-lt"/>
                        </a:rPr>
                        <a:t>Fechas Programadas</a:t>
                      </a:r>
                      <a:endParaRPr lang="es-MX" sz="1000" dirty="0">
                        <a:solidFill>
                          <a:schemeClr val="tx1"/>
                        </a:solidFill>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B8E0CA"/>
                    </a:solidFill>
                  </a:tcPr>
                </a:tc>
              </a:tr>
              <a:tr h="335280">
                <a:tc>
                  <a:txBody>
                    <a:bodyPr/>
                    <a:lstStyle/>
                    <a:p>
                      <a:pPr algn="ctr">
                        <a:lnSpc>
                          <a:spcPct val="110000"/>
                        </a:lnSpc>
                        <a:spcAft>
                          <a:spcPts val="0"/>
                        </a:spcAft>
                      </a:pPr>
                      <a:r>
                        <a:rPr lang="es-MX" sz="1000" b="0" dirty="0">
                          <a:solidFill>
                            <a:schemeClr val="tx1"/>
                          </a:solidFill>
                          <a:effectLst/>
                          <a:latin typeface="+mj-lt"/>
                        </a:rPr>
                        <a:t>Auditoría Superior del Estado de </a:t>
                      </a:r>
                      <a:r>
                        <a:rPr lang="es-MX" sz="1000" b="1" dirty="0">
                          <a:solidFill>
                            <a:schemeClr val="tx1"/>
                          </a:solidFill>
                          <a:effectLst/>
                          <a:latin typeface="+mj-lt"/>
                        </a:rPr>
                        <a:t>Sinaloa</a:t>
                      </a:r>
                      <a:endParaRPr lang="es-MX" sz="1000" b="1" dirty="0">
                        <a:solidFill>
                          <a:schemeClr val="tx1"/>
                        </a:solidFill>
                        <a:effectLst/>
                        <a:latin typeface="+mj-lt"/>
                        <a:ea typeface="Calibri"/>
                        <a:cs typeface="Times New Roman"/>
                      </a:endParaRPr>
                    </a:p>
                  </a:txBody>
                  <a:tcPr marL="34290" marR="34290" marT="0" marB="0">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B8E0CA"/>
                    </a:solidFill>
                  </a:tcPr>
                </a:tc>
                <a:tc>
                  <a:txBody>
                    <a:bodyPr/>
                    <a:lstStyle/>
                    <a:p>
                      <a:pPr>
                        <a:lnSpc>
                          <a:spcPct val="110000"/>
                        </a:lnSpc>
                        <a:spcAft>
                          <a:spcPts val="0"/>
                        </a:spcAft>
                      </a:pPr>
                      <a:r>
                        <a:rPr lang="es-MX" sz="900" dirty="0">
                          <a:effectLst/>
                          <a:latin typeface="+mj-lt"/>
                        </a:rPr>
                        <a:t>Auditoría Forense</a:t>
                      </a:r>
                      <a:endParaRPr lang="es-MX" sz="900" dirty="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lnSpc>
                          <a:spcPct val="110000"/>
                        </a:lnSpc>
                        <a:spcAft>
                          <a:spcPts val="0"/>
                        </a:spcAft>
                      </a:pPr>
                      <a:r>
                        <a:rPr lang="es-MX" sz="900" dirty="0">
                          <a:effectLst/>
                          <a:latin typeface="+mj-lt"/>
                        </a:rPr>
                        <a:t>22 y 23 de septiembre de 2016</a:t>
                      </a:r>
                      <a:endParaRPr lang="es-MX" sz="900" dirty="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150876">
                <a:tc rowSpan="6">
                  <a:txBody>
                    <a:bodyPr/>
                    <a:lstStyle/>
                    <a:p>
                      <a:pPr algn="ctr">
                        <a:lnSpc>
                          <a:spcPct val="110000"/>
                        </a:lnSpc>
                        <a:spcAft>
                          <a:spcPts val="0"/>
                        </a:spcAft>
                      </a:pPr>
                      <a:r>
                        <a:rPr lang="es-MX" sz="1000" b="0" dirty="0">
                          <a:solidFill>
                            <a:schemeClr val="tx1"/>
                          </a:solidFill>
                          <a:effectLst/>
                          <a:latin typeface="+mj-lt"/>
                        </a:rPr>
                        <a:t>Órgano Superior de Fiscalización del Estado de </a:t>
                      </a:r>
                      <a:r>
                        <a:rPr lang="es-MX" sz="1000" b="1" dirty="0">
                          <a:solidFill>
                            <a:schemeClr val="tx1"/>
                          </a:solidFill>
                          <a:effectLst/>
                          <a:latin typeface="+mj-lt"/>
                        </a:rPr>
                        <a:t>Tabasco</a:t>
                      </a:r>
                      <a:endParaRPr lang="es-MX" sz="1000" b="1" dirty="0">
                        <a:solidFill>
                          <a:schemeClr val="tx1"/>
                        </a:solidFill>
                        <a:effectLst/>
                        <a:latin typeface="+mj-lt"/>
                        <a:ea typeface="Calibri"/>
                        <a:cs typeface="Times New Roman"/>
                      </a:endParaRPr>
                    </a:p>
                  </a:txBody>
                  <a:tcPr marL="34290" marR="34290" marT="0" marB="0" anchor="ctr">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B8E0CA"/>
                    </a:solidFill>
                  </a:tcPr>
                </a:tc>
                <a:tc>
                  <a:txBody>
                    <a:bodyPr/>
                    <a:lstStyle/>
                    <a:p>
                      <a:pPr>
                        <a:lnSpc>
                          <a:spcPct val="110000"/>
                        </a:lnSpc>
                        <a:spcAft>
                          <a:spcPts val="0"/>
                        </a:spcAft>
                      </a:pPr>
                      <a:r>
                        <a:rPr lang="es-MX" sz="900">
                          <a:effectLst/>
                          <a:latin typeface="+mj-lt"/>
                        </a:rPr>
                        <a:t>Auditoría Forense</a:t>
                      </a:r>
                      <a:endParaRPr lang="es-MX" sz="90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0000"/>
                        </a:lnSpc>
                        <a:spcAft>
                          <a:spcPts val="0"/>
                        </a:spcAft>
                      </a:pPr>
                      <a:r>
                        <a:rPr lang="es-MX" sz="900">
                          <a:effectLst/>
                          <a:latin typeface="+mj-lt"/>
                        </a:rPr>
                        <a:t>3 y 4 de octubre de 2016</a:t>
                      </a:r>
                      <a:endParaRPr lang="es-MX" sz="90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972">
                <a:tc vMerge="1">
                  <a:txBody>
                    <a:bodyPr/>
                    <a:lstStyle/>
                    <a:p>
                      <a:endParaRPr lang="es-MX"/>
                    </a:p>
                  </a:txBody>
                  <a:tcPr/>
                </a:tc>
                <a:tc>
                  <a:txBody>
                    <a:bodyPr/>
                    <a:lstStyle/>
                    <a:p>
                      <a:pPr>
                        <a:lnSpc>
                          <a:spcPct val="110000"/>
                        </a:lnSpc>
                        <a:spcAft>
                          <a:spcPts val="0"/>
                        </a:spcAft>
                      </a:pPr>
                      <a:r>
                        <a:rPr lang="es-MX" sz="900" dirty="0">
                          <a:effectLst/>
                          <a:latin typeface="+mj-lt"/>
                        </a:rPr>
                        <a:t>Formulación de Políticas Públicas</a:t>
                      </a:r>
                      <a:endParaRPr lang="es-MX" sz="900" dirty="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0000"/>
                        </a:lnSpc>
                        <a:spcAft>
                          <a:spcPts val="0"/>
                        </a:spcAft>
                      </a:pPr>
                      <a:r>
                        <a:rPr lang="es-MX" sz="900" dirty="0">
                          <a:effectLst/>
                          <a:latin typeface="+mj-lt"/>
                        </a:rPr>
                        <a:t>20 y 21 de septiembre de 2016</a:t>
                      </a:r>
                      <a:endParaRPr lang="es-MX" sz="900" dirty="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0876">
                <a:tc vMerge="1">
                  <a:txBody>
                    <a:bodyPr/>
                    <a:lstStyle/>
                    <a:p>
                      <a:endParaRPr lang="es-MX"/>
                    </a:p>
                  </a:txBody>
                  <a:tcPr/>
                </a:tc>
                <a:tc>
                  <a:txBody>
                    <a:bodyPr/>
                    <a:lstStyle/>
                    <a:p>
                      <a:pPr>
                        <a:lnSpc>
                          <a:spcPct val="110000"/>
                        </a:lnSpc>
                        <a:spcAft>
                          <a:spcPts val="0"/>
                        </a:spcAft>
                      </a:pPr>
                      <a:r>
                        <a:rPr lang="es-MX" sz="900" dirty="0">
                          <a:effectLst/>
                          <a:latin typeface="+mj-lt"/>
                        </a:rPr>
                        <a:t>Evaluación de Políticas Públicas</a:t>
                      </a:r>
                      <a:endParaRPr lang="es-MX" sz="900" dirty="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0000"/>
                        </a:lnSpc>
                        <a:spcAft>
                          <a:spcPts val="0"/>
                        </a:spcAft>
                      </a:pPr>
                      <a:r>
                        <a:rPr lang="es-MX" sz="900">
                          <a:effectLst/>
                          <a:latin typeface="+mj-lt"/>
                        </a:rPr>
                        <a:t>10 y 11 de octubre de 2016</a:t>
                      </a:r>
                      <a:endParaRPr lang="es-MX" sz="90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0876">
                <a:tc vMerge="1">
                  <a:txBody>
                    <a:bodyPr/>
                    <a:lstStyle/>
                    <a:p>
                      <a:endParaRPr lang="es-MX"/>
                    </a:p>
                  </a:txBody>
                  <a:tcPr/>
                </a:tc>
                <a:tc>
                  <a:txBody>
                    <a:bodyPr/>
                    <a:lstStyle/>
                    <a:p>
                      <a:pPr>
                        <a:lnSpc>
                          <a:spcPct val="110000"/>
                        </a:lnSpc>
                        <a:spcAft>
                          <a:spcPts val="0"/>
                        </a:spcAft>
                      </a:pPr>
                      <a:r>
                        <a:rPr lang="es-MX" sz="900">
                          <a:effectLst/>
                          <a:latin typeface="+mj-lt"/>
                        </a:rPr>
                        <a:t>Gestión de Riesgos y Control Interno</a:t>
                      </a:r>
                      <a:endParaRPr lang="es-MX" sz="90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0000"/>
                        </a:lnSpc>
                        <a:spcAft>
                          <a:spcPts val="0"/>
                        </a:spcAft>
                      </a:pPr>
                      <a:r>
                        <a:rPr lang="es-MX" sz="900" dirty="0">
                          <a:effectLst/>
                          <a:latin typeface="+mj-lt"/>
                        </a:rPr>
                        <a:t>26 y 27 de octubre de 2016</a:t>
                      </a:r>
                      <a:endParaRPr lang="es-MX" sz="900" dirty="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0876">
                <a:tc vMerge="1">
                  <a:txBody>
                    <a:bodyPr/>
                    <a:lstStyle/>
                    <a:p>
                      <a:endParaRPr lang="es-MX"/>
                    </a:p>
                  </a:txBody>
                  <a:tcPr/>
                </a:tc>
                <a:tc>
                  <a:txBody>
                    <a:bodyPr/>
                    <a:lstStyle/>
                    <a:p>
                      <a:pPr>
                        <a:lnSpc>
                          <a:spcPct val="110000"/>
                        </a:lnSpc>
                        <a:spcAft>
                          <a:spcPts val="0"/>
                        </a:spcAft>
                      </a:pPr>
                      <a:r>
                        <a:rPr lang="es-MX" sz="900">
                          <a:effectLst/>
                          <a:latin typeface="+mj-lt"/>
                        </a:rPr>
                        <a:t>Determinación de Responsabilidades del Auditor</a:t>
                      </a:r>
                      <a:endParaRPr lang="es-MX" sz="90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0000"/>
                        </a:lnSpc>
                        <a:spcAft>
                          <a:spcPts val="0"/>
                        </a:spcAft>
                      </a:pPr>
                      <a:r>
                        <a:rPr lang="es-MX" sz="900">
                          <a:effectLst/>
                          <a:latin typeface="+mj-lt"/>
                        </a:rPr>
                        <a:t>14 de noviembre de 2016</a:t>
                      </a:r>
                      <a:endParaRPr lang="es-MX" sz="90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972">
                <a:tc vMerge="1">
                  <a:txBody>
                    <a:bodyPr/>
                    <a:lstStyle/>
                    <a:p>
                      <a:endParaRPr lang="es-MX"/>
                    </a:p>
                  </a:txBody>
                  <a:tcPr/>
                </a:tc>
                <a:tc>
                  <a:txBody>
                    <a:bodyPr/>
                    <a:lstStyle/>
                    <a:p>
                      <a:pPr>
                        <a:lnSpc>
                          <a:spcPct val="110000"/>
                        </a:lnSpc>
                        <a:spcAft>
                          <a:spcPts val="0"/>
                        </a:spcAft>
                      </a:pPr>
                      <a:r>
                        <a:rPr lang="es-MX" sz="900" dirty="0">
                          <a:effectLst/>
                          <a:latin typeface="+mj-lt"/>
                        </a:rPr>
                        <a:t>Gestión de Riesgos y Control Interno (Taller)</a:t>
                      </a:r>
                      <a:endParaRPr lang="es-MX" sz="900" dirty="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lnSpc>
                          <a:spcPct val="110000"/>
                        </a:lnSpc>
                        <a:spcAft>
                          <a:spcPts val="0"/>
                        </a:spcAft>
                      </a:pPr>
                      <a:r>
                        <a:rPr lang="es-MX" sz="900">
                          <a:effectLst/>
                          <a:latin typeface="+mj-lt"/>
                        </a:rPr>
                        <a:t>28 y 29 de noviembre de 2016</a:t>
                      </a:r>
                      <a:endParaRPr lang="es-MX" sz="90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150876">
                <a:tc rowSpan="3">
                  <a:txBody>
                    <a:bodyPr/>
                    <a:lstStyle/>
                    <a:p>
                      <a:pPr algn="ctr">
                        <a:lnSpc>
                          <a:spcPct val="110000"/>
                        </a:lnSpc>
                        <a:spcAft>
                          <a:spcPts val="0"/>
                        </a:spcAft>
                      </a:pPr>
                      <a:r>
                        <a:rPr lang="es-MX" sz="1000" b="0" dirty="0">
                          <a:solidFill>
                            <a:schemeClr val="tx1"/>
                          </a:solidFill>
                          <a:effectLst/>
                          <a:latin typeface="+mj-lt"/>
                        </a:rPr>
                        <a:t>Auditoría Superior de </a:t>
                      </a:r>
                      <a:r>
                        <a:rPr lang="es-MX" sz="1000" b="1" dirty="0">
                          <a:solidFill>
                            <a:schemeClr val="tx1"/>
                          </a:solidFill>
                          <a:effectLst/>
                          <a:latin typeface="+mj-lt"/>
                        </a:rPr>
                        <a:t>Michoacán</a:t>
                      </a:r>
                      <a:endParaRPr lang="es-MX" sz="1000" b="1" dirty="0">
                        <a:solidFill>
                          <a:schemeClr val="tx1"/>
                        </a:solidFill>
                        <a:effectLst/>
                        <a:latin typeface="+mj-lt"/>
                        <a:ea typeface="Calibri"/>
                        <a:cs typeface="Times New Roman"/>
                      </a:endParaRPr>
                    </a:p>
                  </a:txBody>
                  <a:tcPr marL="34290" marR="34290" marT="0" marB="0" anchor="ctr">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B8E0CA"/>
                    </a:solidFill>
                  </a:tcPr>
                </a:tc>
                <a:tc>
                  <a:txBody>
                    <a:bodyPr/>
                    <a:lstStyle/>
                    <a:p>
                      <a:pPr>
                        <a:lnSpc>
                          <a:spcPct val="110000"/>
                        </a:lnSpc>
                        <a:spcAft>
                          <a:spcPts val="0"/>
                        </a:spcAft>
                      </a:pPr>
                      <a:r>
                        <a:rPr lang="es-MX" sz="900" dirty="0">
                          <a:effectLst/>
                          <a:latin typeface="+mj-lt"/>
                        </a:rPr>
                        <a:t>Auditoría Forense</a:t>
                      </a:r>
                      <a:endParaRPr lang="es-MX" sz="900" dirty="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0000"/>
                        </a:lnSpc>
                        <a:spcAft>
                          <a:spcPts val="0"/>
                        </a:spcAft>
                      </a:pPr>
                      <a:r>
                        <a:rPr lang="es-MX" sz="900">
                          <a:effectLst/>
                          <a:latin typeface="+mj-lt"/>
                        </a:rPr>
                        <a:t>Por programar</a:t>
                      </a:r>
                      <a:endParaRPr lang="es-MX" sz="90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972">
                <a:tc vMerge="1">
                  <a:txBody>
                    <a:bodyPr/>
                    <a:lstStyle/>
                    <a:p>
                      <a:endParaRPr lang="es-MX"/>
                    </a:p>
                  </a:txBody>
                  <a:tcPr/>
                </a:tc>
                <a:tc>
                  <a:txBody>
                    <a:bodyPr/>
                    <a:lstStyle/>
                    <a:p>
                      <a:pPr>
                        <a:lnSpc>
                          <a:spcPct val="110000"/>
                        </a:lnSpc>
                        <a:spcAft>
                          <a:spcPts val="0"/>
                        </a:spcAft>
                      </a:pPr>
                      <a:r>
                        <a:rPr lang="es-MX" sz="900" dirty="0" smtClean="0">
                          <a:effectLst/>
                          <a:latin typeface="+mj-lt"/>
                        </a:rPr>
                        <a:t>Determinación </a:t>
                      </a:r>
                      <a:r>
                        <a:rPr lang="es-MX" sz="900" dirty="0">
                          <a:effectLst/>
                          <a:latin typeface="+mj-lt"/>
                        </a:rPr>
                        <a:t>de Responsabilidades del Auditor</a:t>
                      </a:r>
                      <a:endParaRPr lang="es-MX" sz="900" dirty="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0000"/>
                        </a:lnSpc>
                        <a:spcAft>
                          <a:spcPts val="0"/>
                        </a:spcAft>
                      </a:pPr>
                      <a:r>
                        <a:rPr lang="es-MX" sz="900">
                          <a:effectLst/>
                          <a:latin typeface="+mj-lt"/>
                        </a:rPr>
                        <a:t>18 y 19 de agosto de 2016 o 25 y 26 de agosto de 2016</a:t>
                      </a:r>
                      <a:endParaRPr lang="es-MX" sz="90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972">
                <a:tc vMerge="1">
                  <a:txBody>
                    <a:bodyPr/>
                    <a:lstStyle/>
                    <a:p>
                      <a:endParaRPr lang="es-MX"/>
                    </a:p>
                  </a:txBody>
                  <a:tcPr/>
                </a:tc>
                <a:tc>
                  <a:txBody>
                    <a:bodyPr/>
                    <a:lstStyle/>
                    <a:p>
                      <a:pPr>
                        <a:lnSpc>
                          <a:spcPct val="110000"/>
                        </a:lnSpc>
                        <a:spcAft>
                          <a:spcPts val="0"/>
                        </a:spcAft>
                      </a:pPr>
                      <a:r>
                        <a:rPr lang="es-MX" sz="900" dirty="0" smtClean="0">
                          <a:effectLst/>
                          <a:latin typeface="+mj-lt"/>
                        </a:rPr>
                        <a:t>Gestión </a:t>
                      </a:r>
                      <a:r>
                        <a:rPr lang="es-MX" sz="900" dirty="0">
                          <a:effectLst/>
                          <a:latin typeface="+mj-lt"/>
                        </a:rPr>
                        <a:t>de Riesgos y Control Interno</a:t>
                      </a:r>
                      <a:endParaRPr lang="es-MX" sz="900" dirty="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lnSpc>
                          <a:spcPct val="110000"/>
                        </a:lnSpc>
                        <a:spcAft>
                          <a:spcPts val="0"/>
                        </a:spcAft>
                      </a:pPr>
                      <a:r>
                        <a:rPr lang="es-MX" sz="900">
                          <a:effectLst/>
                          <a:latin typeface="+mj-lt"/>
                        </a:rPr>
                        <a:t>10 y 11 de noviembre o 17 y 18 de noviembre de 2016</a:t>
                      </a:r>
                      <a:endParaRPr lang="es-MX" sz="90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r>
              <a:tr h="335280">
                <a:tc>
                  <a:txBody>
                    <a:bodyPr/>
                    <a:lstStyle/>
                    <a:p>
                      <a:pPr algn="ctr">
                        <a:lnSpc>
                          <a:spcPct val="110000"/>
                        </a:lnSpc>
                        <a:spcAft>
                          <a:spcPts val="0"/>
                        </a:spcAft>
                      </a:pPr>
                      <a:r>
                        <a:rPr lang="es-MX" sz="1000" b="0" dirty="0">
                          <a:solidFill>
                            <a:schemeClr val="tx1"/>
                          </a:solidFill>
                          <a:effectLst/>
                          <a:latin typeface="+mj-lt"/>
                        </a:rPr>
                        <a:t>Auditoría Superior del Estado de </a:t>
                      </a:r>
                      <a:r>
                        <a:rPr lang="es-MX" sz="1000" b="1" dirty="0">
                          <a:solidFill>
                            <a:schemeClr val="tx1"/>
                          </a:solidFill>
                          <a:effectLst/>
                          <a:latin typeface="+mj-lt"/>
                        </a:rPr>
                        <a:t>San Luis Potosí</a:t>
                      </a:r>
                      <a:endParaRPr lang="es-MX" sz="1000" b="1" dirty="0">
                        <a:solidFill>
                          <a:schemeClr val="tx1"/>
                        </a:solidFill>
                        <a:effectLst/>
                        <a:latin typeface="+mj-lt"/>
                        <a:ea typeface="Calibri"/>
                        <a:cs typeface="Times New Roman"/>
                      </a:endParaRPr>
                    </a:p>
                  </a:txBody>
                  <a:tcPr marL="34290" marR="34290" marT="0" marB="0" anchor="ctr">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E0CA"/>
                    </a:solidFill>
                  </a:tcPr>
                </a:tc>
                <a:tc>
                  <a:txBody>
                    <a:bodyPr/>
                    <a:lstStyle/>
                    <a:p>
                      <a:pPr>
                        <a:lnSpc>
                          <a:spcPct val="107000"/>
                        </a:lnSpc>
                        <a:spcAft>
                          <a:spcPts val="0"/>
                        </a:spcAft>
                      </a:pPr>
                      <a:r>
                        <a:rPr lang="es-MX" sz="900" dirty="0">
                          <a:effectLst/>
                          <a:latin typeface="+mj-lt"/>
                        </a:rPr>
                        <a:t>PENDIENTE</a:t>
                      </a:r>
                      <a:endParaRPr lang="es-MX" sz="900" dirty="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0000"/>
                        </a:lnSpc>
                        <a:spcAft>
                          <a:spcPts val="0"/>
                        </a:spcAft>
                      </a:pPr>
                      <a:r>
                        <a:rPr lang="es-MX" sz="900" dirty="0">
                          <a:effectLst/>
                          <a:latin typeface="+mj-lt"/>
                        </a:rPr>
                        <a:t>Por programar</a:t>
                      </a:r>
                      <a:endParaRPr lang="es-MX" sz="900" dirty="0">
                        <a:effectLst/>
                        <a:latin typeface="+mj-lt"/>
                        <a:ea typeface="Calibri"/>
                        <a:cs typeface="Times New Roman"/>
                      </a:endParaRPr>
                    </a:p>
                  </a:txBody>
                  <a:tcPr marL="34290" marR="34290" marT="0" marB="0" anchor="ctr">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32336447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30251" y="126808"/>
            <a:ext cx="5257800" cy="662782"/>
          </a:xfrm>
        </p:spPr>
        <p:txBody>
          <a:bodyPr>
            <a:normAutofit/>
          </a:bodyPr>
          <a:lstStyle/>
          <a:p>
            <a:pPr algn="ctr"/>
            <a:r>
              <a:rPr lang="es-MX" sz="2500" b="1" dirty="0"/>
              <a:t>Índice</a:t>
            </a:r>
            <a:endParaRPr lang="es-MX" sz="2500" b="1" dirty="0"/>
          </a:p>
        </p:txBody>
      </p:sp>
      <p:sp>
        <p:nvSpPr>
          <p:cNvPr id="3" name="2 Marcador de contenido"/>
          <p:cNvSpPr>
            <a:spLocks noGrp="1"/>
          </p:cNvSpPr>
          <p:nvPr>
            <p:ph idx="1"/>
          </p:nvPr>
        </p:nvSpPr>
        <p:spPr>
          <a:xfrm>
            <a:off x="419100" y="967809"/>
            <a:ext cx="5516880" cy="1918243"/>
          </a:xfrm>
        </p:spPr>
        <p:txBody>
          <a:bodyPr>
            <a:noAutofit/>
          </a:bodyPr>
          <a:lstStyle/>
          <a:p>
            <a:pPr marL="0" indent="0" defTabSz="457200">
              <a:lnSpc>
                <a:spcPct val="100000"/>
              </a:lnSpc>
              <a:spcBef>
                <a:spcPts val="0"/>
              </a:spcBef>
              <a:buNone/>
            </a:pPr>
            <a:r>
              <a:rPr lang="es-MX" sz="1750" dirty="0">
                <a:latin typeface="Arial" panose="020B0604020202020204" pitchFamily="34" charset="0"/>
                <a:cs typeface="Arial" panose="020B0604020202020204" pitchFamily="34" charset="0"/>
              </a:rPr>
              <a:t>Plan de Trabajo 2015-2016 </a:t>
            </a:r>
          </a:p>
          <a:p>
            <a:pPr marL="0" indent="0">
              <a:lnSpc>
                <a:spcPct val="100000"/>
              </a:lnSpc>
              <a:spcBef>
                <a:spcPts val="0"/>
              </a:spcBef>
              <a:buNone/>
            </a:pPr>
            <a:endParaRPr lang="es-MX" sz="1500" dirty="0">
              <a:latin typeface="Arial" panose="020B0604020202020204" pitchFamily="34" charset="0"/>
              <a:cs typeface="Arial" panose="020B0604020202020204" pitchFamily="34" charset="0"/>
            </a:endParaRPr>
          </a:p>
          <a:p>
            <a:pPr marL="257175" indent="-257175">
              <a:lnSpc>
                <a:spcPct val="100000"/>
              </a:lnSpc>
              <a:spcBef>
                <a:spcPts val="0"/>
              </a:spcBef>
              <a:buFont typeface="+mj-lt"/>
              <a:buAutoNum type="arabicPeriod"/>
            </a:pPr>
            <a:r>
              <a:rPr lang="es-MX" sz="1500" dirty="0">
                <a:latin typeface="Arial" panose="020B0604020202020204" pitchFamily="34" charset="0"/>
                <a:cs typeface="Arial" panose="020B0604020202020204" pitchFamily="34" charset="0"/>
              </a:rPr>
              <a:t>Actualización del </a:t>
            </a:r>
            <a:r>
              <a:rPr lang="es-MX" sz="1500" dirty="0">
                <a:latin typeface="Arial" panose="020B0604020202020204" pitchFamily="34" charset="0"/>
                <a:cs typeface="Arial" panose="020B0604020202020204" pitchFamily="34" charset="0"/>
              </a:rPr>
              <a:t>Catálogo de Detección de Necesidades de </a:t>
            </a:r>
            <a:r>
              <a:rPr lang="es-MX" sz="1500" dirty="0">
                <a:latin typeface="Arial" panose="020B0604020202020204" pitchFamily="34" charset="0"/>
                <a:cs typeface="Arial" panose="020B0604020202020204" pitchFamily="34" charset="0"/>
              </a:rPr>
              <a:t>Capacitación (DNC)</a:t>
            </a:r>
          </a:p>
          <a:p>
            <a:pPr marL="257175" indent="-257175">
              <a:lnSpc>
                <a:spcPct val="100000"/>
              </a:lnSpc>
              <a:spcBef>
                <a:spcPts val="0"/>
              </a:spcBef>
              <a:buFont typeface="+mj-lt"/>
              <a:buAutoNum type="arabicPeriod"/>
            </a:pPr>
            <a:r>
              <a:rPr lang="es-MX" sz="1500" dirty="0">
                <a:latin typeface="Arial" panose="020B0604020202020204" pitchFamily="34" charset="0"/>
                <a:cs typeface="Arial" panose="020B0604020202020204" pitchFamily="34" charset="0"/>
              </a:rPr>
              <a:t>Elaboración del </a:t>
            </a:r>
            <a:r>
              <a:rPr lang="es-MX" sz="1500" dirty="0">
                <a:latin typeface="Arial" panose="020B0604020202020204" pitchFamily="34" charset="0"/>
                <a:cs typeface="Arial" panose="020B0604020202020204" pitchFamily="34" charset="0"/>
              </a:rPr>
              <a:t>P</a:t>
            </a:r>
            <a:r>
              <a:rPr lang="es-MX" sz="1500" dirty="0">
                <a:latin typeface="Arial" panose="020B0604020202020204" pitchFamily="34" charset="0"/>
                <a:cs typeface="Arial" panose="020B0604020202020204" pitchFamily="34" charset="0"/>
              </a:rPr>
              <a:t>rograma </a:t>
            </a:r>
            <a:r>
              <a:rPr lang="es-MX" sz="1500" dirty="0">
                <a:latin typeface="Arial" panose="020B0604020202020204" pitchFamily="34" charset="0"/>
                <a:cs typeface="Arial" panose="020B0604020202020204" pitchFamily="34" charset="0"/>
              </a:rPr>
              <a:t>A</a:t>
            </a:r>
            <a:r>
              <a:rPr lang="es-MX" sz="1500" dirty="0">
                <a:latin typeface="Arial" panose="020B0604020202020204" pitchFamily="34" charset="0"/>
                <a:cs typeface="Arial" panose="020B0604020202020204" pitchFamily="34" charset="0"/>
              </a:rPr>
              <a:t>nual de Capacitación ASOFIS 2016</a:t>
            </a:r>
            <a:endParaRPr lang="es-MX" sz="1500" dirty="0">
              <a:latin typeface="Arial" panose="020B0604020202020204" pitchFamily="34" charset="0"/>
              <a:cs typeface="Arial" panose="020B0604020202020204" pitchFamily="34" charset="0"/>
            </a:endParaRPr>
          </a:p>
          <a:p>
            <a:pPr marL="257175" indent="-257175">
              <a:lnSpc>
                <a:spcPct val="100000"/>
              </a:lnSpc>
              <a:spcBef>
                <a:spcPts val="0"/>
              </a:spcBef>
              <a:buFont typeface="+mj-lt"/>
              <a:buAutoNum type="arabicPeriod"/>
            </a:pPr>
            <a:r>
              <a:rPr lang="es-MX" sz="1500" dirty="0">
                <a:latin typeface="Arial" panose="020B0604020202020204" pitchFamily="34" charset="0"/>
                <a:cs typeface="Arial" panose="020B0604020202020204" pitchFamily="34" charset="0"/>
              </a:rPr>
              <a:t>Fomento a la creación de capacidades</a:t>
            </a:r>
          </a:p>
        </p:txBody>
      </p:sp>
      <p:sp>
        <p:nvSpPr>
          <p:cNvPr id="4" name="3 Marcador de número de diapositiva"/>
          <p:cNvSpPr>
            <a:spLocks noGrp="1"/>
          </p:cNvSpPr>
          <p:nvPr>
            <p:ph type="sldNum" sz="quarter" idx="12"/>
          </p:nvPr>
        </p:nvSpPr>
        <p:spPr/>
        <p:txBody>
          <a:bodyPr/>
          <a:lstStyle/>
          <a:p>
            <a:fld id="{A3D15B1F-1E9B-4DE6-B696-6A74DD2F9DDB}" type="slidenum">
              <a:rPr lang="es-MX" smtClean="0"/>
              <a:t>2</a:t>
            </a:fld>
            <a:endParaRPr lang="es-MX"/>
          </a:p>
        </p:txBody>
      </p:sp>
      <p:sp>
        <p:nvSpPr>
          <p:cNvPr id="7" name="Onda 2"/>
          <p:cNvSpPr/>
          <p:nvPr/>
        </p:nvSpPr>
        <p:spPr>
          <a:xfrm rot="21010423">
            <a:off x="-161079" y="3085513"/>
            <a:ext cx="6458947" cy="253904"/>
          </a:xfrm>
          <a:prstGeom prst="wave">
            <a:avLst>
              <a:gd name="adj1" fmla="val 20000"/>
              <a:gd name="adj2" fmla="val 111"/>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
        <p:nvSpPr>
          <p:cNvPr id="8" name="Onda 6"/>
          <p:cNvSpPr/>
          <p:nvPr/>
        </p:nvSpPr>
        <p:spPr>
          <a:xfrm rot="21010423">
            <a:off x="-142823" y="3223000"/>
            <a:ext cx="6458947" cy="253904"/>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Tree>
    <p:extLst>
      <p:ext uri="{BB962C8B-B14F-4D97-AF65-F5344CB8AC3E}">
        <p14:creationId xmlns:p14="http://schemas.microsoft.com/office/powerpoint/2010/main" val="1523861394"/>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A3D15B1F-1E9B-4DE6-B696-6A74DD2F9DDB}" type="slidenum">
              <a:rPr lang="es-MX" smtClean="0"/>
              <a:t>20</a:t>
            </a:fld>
            <a:endParaRPr lang="es-MX"/>
          </a:p>
        </p:txBody>
      </p:sp>
      <p:sp>
        <p:nvSpPr>
          <p:cNvPr id="9" name="Título 1"/>
          <p:cNvSpPr txBox="1">
            <a:spLocks/>
          </p:cNvSpPr>
          <p:nvPr/>
        </p:nvSpPr>
        <p:spPr>
          <a:xfrm>
            <a:off x="304800" y="204370"/>
            <a:ext cx="5678151" cy="259080"/>
          </a:xfrm>
          <a:prstGeom prst="rect">
            <a:avLst/>
          </a:prstGeom>
        </p:spPr>
        <p:txBody>
          <a:bodyPr vert="horz" lIns="45720" tIns="22860" rIns="45720" bIns="22860" rtlCol="0" anchor="ctr">
            <a:no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endParaRPr lang="es-MX" sz="1400" dirty="0"/>
          </a:p>
          <a:p>
            <a:r>
              <a:rPr lang="es-MX" sz="1600" dirty="0"/>
              <a:t>Proyectos de </a:t>
            </a:r>
            <a:r>
              <a:rPr lang="es-MX" sz="1600" dirty="0"/>
              <a:t>C</a:t>
            </a:r>
            <a:r>
              <a:rPr lang="es-MX" sz="1600" dirty="0"/>
              <a:t>apacitación Nacional</a:t>
            </a:r>
            <a:endParaRPr lang="es-MX" sz="1600" dirty="0"/>
          </a:p>
          <a:p>
            <a:endParaRPr lang="es-MX" sz="1400" dirty="0"/>
          </a:p>
        </p:txBody>
      </p:sp>
      <p:sp>
        <p:nvSpPr>
          <p:cNvPr id="10" name="2 Marcador de contenido"/>
          <p:cNvSpPr>
            <a:spLocks noGrp="1"/>
          </p:cNvSpPr>
          <p:nvPr>
            <p:ph idx="1"/>
          </p:nvPr>
        </p:nvSpPr>
        <p:spPr>
          <a:xfrm>
            <a:off x="304800" y="1311851"/>
            <a:ext cx="5478780" cy="1975961"/>
          </a:xfrm>
        </p:spPr>
        <p:txBody>
          <a:bodyPr>
            <a:normAutofit/>
          </a:bodyPr>
          <a:lstStyle/>
          <a:p>
            <a:pPr marL="0" indent="0" algn="just">
              <a:buNone/>
            </a:pPr>
            <a:r>
              <a:rPr lang="es-MX" sz="1100" dirty="0"/>
              <a:t>Así mismo, por medio del oficio VDC-ASOFIS-024-2016, se invitó a la membresía a participar en el </a:t>
            </a:r>
            <a:r>
              <a:rPr lang="es-MX" sz="1100" dirty="0"/>
              <a:t>“Diplomado en Prevención, Detección e Investigación de Fraudes” de ACFE Capítulo México con posibilidad de realizarse en las instalaciones </a:t>
            </a:r>
            <a:r>
              <a:rPr lang="es-MX" sz="1100" dirty="0"/>
              <a:t>de las EFSL.</a:t>
            </a:r>
            <a:endParaRPr lang="es-MX" sz="1100" dirty="0"/>
          </a:p>
        </p:txBody>
      </p:sp>
      <p:pic>
        <p:nvPicPr>
          <p:cNvPr id="6151" name="Picture 7"/>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304800" y="525780"/>
            <a:ext cx="5478780" cy="708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4" descr="https://attachment.outlook.office.net/owa/laura_afb@hotmail.com/service.svc/s/GetAttachmentThumbnail?id=AQMkADAwATY0MDABLThmYmYtMDU5YS0wMAItMDAKAEYAAAORB3NfKy00QKVjOx7GYQq3BwBkIR9TY0piQ5hWxPHH2ZEhAAACAQwAAABkIR9TY0piQ5hWxPHH2ZEhAAAAMp9G%2BQAAAAESABAAxbH6zCnO0Uej7NOwnnQqCA%3D%3D&amp;thumbnailType=2&amp;X-OWA-CANARY=msfon5N9Zk2kC6vDlsmsloDoCkpudNMYQvl-WR-YgkOTdIzScOWpuSoIe9puW3uOwDg8SiR2ylM.&amp;token=6e419847-d4a0-4a1c-a07d-a248bad4897b&amp;owa=outlook.live.com"/>
          <p:cNvPicPr>
            <a:picLocks noChangeAspect="1" noChangeArrowheads="1"/>
          </p:cNvPicPr>
          <p:nvPr/>
        </p:nvPicPr>
        <p:blipFill rotWithShape="1">
          <a:blip r:embed="rId3" cstate="email">
            <a:extLst>
              <a:ext uri="{BEBA8EAE-BF5A-486C-A8C5-ECC9F3942E4B}">
                <a14:imgProps xmlns:a14="http://schemas.microsoft.com/office/drawing/2010/main">
                  <a14:imgLayer r:embed="rId4">
                    <a14:imgEffect>
                      <a14:sharpenSoften amount="25000"/>
                    </a14:imgEffect>
                    <a14:imgEffect>
                      <a14:brightnessContrast bright="20000" contrast="20000"/>
                    </a14:imgEffect>
                  </a14:imgLayer>
                </a14:imgProps>
              </a:ext>
              <a:ext uri="{28A0092B-C50C-407E-A947-70E740481C1C}">
                <a14:useLocalDpi xmlns:a14="http://schemas.microsoft.com/office/drawing/2010/main"/>
              </a:ext>
            </a:extLst>
          </a:blip>
          <a:srcRect/>
          <a:stretch/>
        </p:blipFill>
        <p:spPr bwMode="auto">
          <a:xfrm>
            <a:off x="381626" y="1855250"/>
            <a:ext cx="3291215" cy="13563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7" name="6 Cinta perforada"/>
          <p:cNvSpPr/>
          <p:nvPr/>
        </p:nvSpPr>
        <p:spPr>
          <a:xfrm>
            <a:off x="3779520" y="1950720"/>
            <a:ext cx="2087880" cy="1245652"/>
          </a:xfrm>
          <a:prstGeom prst="flowChartPunchedTape">
            <a:avLst/>
          </a:prstGeom>
          <a:solidFill>
            <a:srgbClr val="B8E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solidFill>
                  <a:schemeClr val="tx1"/>
                </a:solidFill>
              </a:rPr>
              <a:t>Actualmente el diplomado se imparte en la Auditoría Superior del Estado de Yucatán a 20 colaboradores.</a:t>
            </a:r>
            <a:endParaRPr lang="es-MX" sz="1200" dirty="0">
              <a:solidFill>
                <a:schemeClr val="tx1"/>
              </a:solidFill>
            </a:endParaRPr>
          </a:p>
        </p:txBody>
      </p:sp>
      <p:sp>
        <p:nvSpPr>
          <p:cNvPr id="15" name="Onda 6"/>
          <p:cNvSpPr/>
          <p:nvPr/>
        </p:nvSpPr>
        <p:spPr>
          <a:xfrm>
            <a:off x="-135203" y="331001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Tree>
    <p:extLst>
      <p:ext uri="{BB962C8B-B14F-4D97-AF65-F5344CB8AC3E}">
        <p14:creationId xmlns:p14="http://schemas.microsoft.com/office/powerpoint/2010/main" val="42282542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fade">
                                      <p:cBhvr>
                                        <p:cTn id="7" dur="1000"/>
                                        <p:tgtEl>
                                          <p:spTgt spid="6151"/>
                                        </p:tgtEl>
                                      </p:cBhvr>
                                    </p:animEffect>
                                    <p:anim calcmode="lin" valueType="num">
                                      <p:cBhvr>
                                        <p:cTn id="8" dur="1000" fill="hold"/>
                                        <p:tgtEl>
                                          <p:spTgt spid="6151"/>
                                        </p:tgtEl>
                                        <p:attrNameLst>
                                          <p:attrName>ppt_x</p:attrName>
                                        </p:attrNameLst>
                                      </p:cBhvr>
                                      <p:tavLst>
                                        <p:tav tm="0">
                                          <p:val>
                                            <p:strVal val="#ppt_x"/>
                                          </p:val>
                                        </p:tav>
                                        <p:tav tm="100000">
                                          <p:val>
                                            <p:strVal val="#ppt_x"/>
                                          </p:val>
                                        </p:tav>
                                      </p:tavLst>
                                    </p:anim>
                                    <p:anim calcmode="lin" valueType="num">
                                      <p:cBhvr>
                                        <p:cTn id="9" dur="1000" fill="hold"/>
                                        <p:tgtEl>
                                          <p:spTgt spid="61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a:xfrm>
            <a:off x="4671060" y="3147219"/>
            <a:ext cx="1371600" cy="182563"/>
          </a:xfrm>
        </p:spPr>
        <p:txBody>
          <a:bodyPr/>
          <a:lstStyle/>
          <a:p>
            <a:fld id="{A3D15B1F-1E9B-4DE6-B696-6A74DD2F9DDB}" type="slidenum">
              <a:rPr lang="es-MX" smtClean="0"/>
              <a:t>21</a:t>
            </a:fld>
            <a:endParaRPr lang="es-MX" dirty="0"/>
          </a:p>
        </p:txBody>
      </p:sp>
      <p:sp>
        <p:nvSpPr>
          <p:cNvPr id="8" name="2 Marcador de contenido"/>
          <p:cNvSpPr txBox="1">
            <a:spLocks/>
          </p:cNvSpPr>
          <p:nvPr/>
        </p:nvSpPr>
        <p:spPr>
          <a:xfrm>
            <a:off x="289560" y="1844040"/>
            <a:ext cx="2659380" cy="1455420"/>
          </a:xfrm>
          <a:prstGeom prst="rect">
            <a:avLst/>
          </a:prstGeom>
        </p:spPr>
        <p:txBody>
          <a:bodyPr vert="horz" lIns="45720" tIns="22860" rIns="45720" bIns="2286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es-MX" sz="1000" dirty="0"/>
          </a:p>
        </p:txBody>
      </p:sp>
      <p:graphicFrame>
        <p:nvGraphicFramePr>
          <p:cNvPr id="12" name="11 Tabla"/>
          <p:cNvGraphicFramePr>
            <a:graphicFrameLocks noGrp="1"/>
          </p:cNvGraphicFramePr>
          <p:nvPr>
            <p:extLst>
              <p:ext uri="{D42A27DB-BD31-4B8C-83A1-F6EECF244321}">
                <p14:modId xmlns:p14="http://schemas.microsoft.com/office/powerpoint/2010/main" val="1794449867"/>
              </p:ext>
            </p:extLst>
          </p:nvPr>
        </p:nvGraphicFramePr>
        <p:xfrm>
          <a:off x="104774" y="119461"/>
          <a:ext cx="5915026" cy="2941468"/>
        </p:xfrm>
        <a:graphic>
          <a:graphicData uri="http://schemas.openxmlformats.org/drawingml/2006/table">
            <a:tbl>
              <a:tblPr firstRow="1" bandRow="1">
                <a:effectLst>
                  <a:outerShdw blurRad="76200" dir="13500000" sy="23000" kx="1200000" algn="br" rotWithShape="0">
                    <a:prstClr val="black">
                      <a:alpha val="20000"/>
                    </a:prstClr>
                  </a:outerShdw>
                </a:effectLst>
                <a:tableStyleId>{5C22544A-7EE6-4342-B048-85BDC9FD1C3A}</a:tableStyleId>
              </a:tblPr>
              <a:tblGrid>
                <a:gridCol w="2266951"/>
                <a:gridCol w="2752725"/>
                <a:gridCol w="895350"/>
              </a:tblGrid>
              <a:tr h="260783">
                <a:tc gridSpan="3">
                  <a:txBody>
                    <a:bodyPr/>
                    <a:lstStyle/>
                    <a:p>
                      <a:pPr algn="ctr"/>
                      <a:r>
                        <a:rPr lang="es-MX" sz="1200" dirty="0" smtClean="0"/>
                        <a:t>Avance</a:t>
                      </a:r>
                      <a:r>
                        <a:rPr lang="es-MX" sz="1200" baseline="0" dirty="0" smtClean="0"/>
                        <a:t> del diplomado en la ASEY</a:t>
                      </a:r>
                      <a:endParaRPr lang="es-MX" sz="1200" dirty="0" smtClean="0"/>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pPr algn="ctr"/>
                      <a:endParaRPr lang="es-MX" sz="2400" dirty="0"/>
                    </a:p>
                  </a:txBody>
                  <a:tcPr anchor="ctr">
                    <a:lnB w="12700" cap="flat" cmpd="sng" algn="ctr">
                      <a:solidFill>
                        <a:schemeClr val="accent1">
                          <a:lumMod val="75000"/>
                        </a:schemeClr>
                      </a:solidFill>
                      <a:prstDash val="solid"/>
                      <a:round/>
                      <a:headEnd type="none" w="med" len="med"/>
                      <a:tailEnd type="none" w="med" len="med"/>
                    </a:lnB>
                  </a:tcPr>
                </a:tc>
                <a:tc hMerge="1">
                  <a:txBody>
                    <a:bodyPr/>
                    <a:lstStyle/>
                    <a:p>
                      <a:endParaRPr lang="es-MX"/>
                    </a:p>
                  </a:txBody>
                  <a:tcPr/>
                </a:tc>
              </a:tr>
              <a:tr h="260783">
                <a:tc>
                  <a:txBody>
                    <a:bodyPr/>
                    <a:lstStyle/>
                    <a:p>
                      <a:pPr marL="0" marR="0" indent="0" algn="ctr" defTabSz="914377" rtl="0" eaLnBrk="1" fontAlgn="auto" latinLnBrk="0" hangingPunct="1">
                        <a:lnSpc>
                          <a:spcPct val="100000"/>
                        </a:lnSpc>
                        <a:spcBef>
                          <a:spcPts val="0"/>
                        </a:spcBef>
                        <a:spcAft>
                          <a:spcPts val="0"/>
                        </a:spcAft>
                        <a:buClrTx/>
                        <a:buSzTx/>
                        <a:buFontTx/>
                        <a:buNone/>
                        <a:tabLst/>
                        <a:defRPr/>
                      </a:pPr>
                      <a:r>
                        <a:rPr lang="es-MX" sz="1200" dirty="0" smtClean="0"/>
                        <a:t>Módulos</a:t>
                      </a:r>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E0CA"/>
                    </a:solidFill>
                  </a:tcPr>
                </a:tc>
                <a:tc>
                  <a:txBody>
                    <a:bodyPr/>
                    <a:lstStyle/>
                    <a:p>
                      <a:pPr algn="ctr"/>
                      <a:r>
                        <a:rPr lang="es-MX" sz="1200" dirty="0" smtClean="0"/>
                        <a:t>Expositor</a:t>
                      </a:r>
                      <a:endParaRPr lang="es-MX" sz="1200" dirty="0"/>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E0CA"/>
                    </a:solidFill>
                  </a:tcPr>
                </a:tc>
                <a:tc>
                  <a:txBody>
                    <a:bodyPr/>
                    <a:lstStyle/>
                    <a:p>
                      <a:pPr algn="ctr"/>
                      <a:r>
                        <a:rPr lang="es-MX" sz="1200" dirty="0" smtClean="0"/>
                        <a:t>Estatus</a:t>
                      </a:r>
                      <a:endParaRPr lang="es-MX" sz="1200" dirty="0"/>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E0CA"/>
                    </a:solidFill>
                  </a:tcPr>
                </a:tc>
              </a:tr>
              <a:tr h="350520">
                <a:tc>
                  <a:txBody>
                    <a:bodyPr/>
                    <a:lstStyle/>
                    <a:p>
                      <a:r>
                        <a:rPr lang="es-MX" sz="1000" dirty="0" smtClean="0"/>
                        <a:t>I. Desarrollo de habilidades forenses de investigación</a:t>
                      </a:r>
                      <a:endParaRPr lang="es-MX" sz="1000" dirty="0"/>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c>
                  <a:txBody>
                    <a:bodyPr/>
                    <a:lstStyle/>
                    <a:p>
                      <a:r>
                        <a:rPr lang="es-MX" sz="900" b="0" i="0" kern="1200" dirty="0" smtClean="0">
                          <a:solidFill>
                            <a:schemeClr val="dk1"/>
                          </a:solidFill>
                          <a:effectLst/>
                          <a:latin typeface="+mn-lt"/>
                          <a:ea typeface="+mn-ea"/>
                          <a:cs typeface="+mn-cs"/>
                        </a:rPr>
                        <a:t>Pedag. Rogelio Alcalá Rodríguez</a:t>
                      </a:r>
                      <a:endParaRPr lang="es-MX" sz="500" dirty="0"/>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c>
                  <a:txBody>
                    <a:bodyPr/>
                    <a:lstStyle/>
                    <a:p>
                      <a:pPr algn="ctr"/>
                      <a:r>
                        <a:rPr lang="es-MX" sz="1000" b="1" dirty="0" smtClean="0">
                          <a:solidFill>
                            <a:srgbClr val="00B050"/>
                          </a:solidFill>
                        </a:rPr>
                        <a:t>Completado</a:t>
                      </a:r>
                      <a:endParaRPr lang="es-MX" sz="1000" b="1" dirty="0">
                        <a:solidFill>
                          <a:srgbClr val="00B050"/>
                        </a:solidFill>
                      </a:endParaRPr>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r>
              <a:tr h="457200">
                <a:tc>
                  <a:txBody>
                    <a:bodyPr/>
                    <a:lstStyle/>
                    <a:p>
                      <a:r>
                        <a:rPr lang="es-MX" sz="1000" dirty="0" smtClean="0"/>
                        <a:t>II. Auditoría Forense</a:t>
                      </a:r>
                      <a:endParaRPr lang="es-MX" sz="1000" dirty="0"/>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c>
                  <a:txBody>
                    <a:bodyPr/>
                    <a:lstStyle/>
                    <a:p>
                      <a:pPr marL="0" marR="0" indent="0" algn="l" defTabSz="914377" rtl="0" eaLnBrk="1" fontAlgn="auto" latinLnBrk="0" hangingPunct="1">
                        <a:lnSpc>
                          <a:spcPct val="100000"/>
                        </a:lnSpc>
                        <a:spcBef>
                          <a:spcPts val="0"/>
                        </a:spcBef>
                        <a:spcAft>
                          <a:spcPts val="0"/>
                        </a:spcAft>
                        <a:buClrTx/>
                        <a:buSzTx/>
                        <a:buFontTx/>
                        <a:buNone/>
                        <a:tabLst/>
                        <a:defRPr/>
                      </a:pPr>
                      <a:r>
                        <a:rPr lang="es-MX" sz="900" b="0" i="0" kern="1200" dirty="0" smtClean="0">
                          <a:solidFill>
                            <a:schemeClr val="dk1"/>
                          </a:solidFill>
                          <a:effectLst/>
                          <a:latin typeface="+mn-lt"/>
                          <a:ea typeface="+mn-ea"/>
                          <a:cs typeface="+mn-cs"/>
                        </a:rPr>
                        <a:t>Dra. Muna Dora Buchahin Abulhosn, CFE, CGAP, CRMA, CFI, MA</a:t>
                      </a:r>
                    </a:p>
                    <a:p>
                      <a:pPr marL="0" marR="0" indent="0" algn="l" defTabSz="914377" rtl="0" eaLnBrk="1" fontAlgn="auto" latinLnBrk="0" hangingPunct="1">
                        <a:lnSpc>
                          <a:spcPct val="100000"/>
                        </a:lnSpc>
                        <a:spcBef>
                          <a:spcPts val="0"/>
                        </a:spcBef>
                        <a:spcAft>
                          <a:spcPts val="0"/>
                        </a:spcAft>
                        <a:buClrTx/>
                        <a:buSzTx/>
                        <a:buFontTx/>
                        <a:buNone/>
                        <a:tabLst/>
                        <a:defRPr/>
                      </a:pPr>
                      <a:r>
                        <a:rPr lang="es-MX" sz="900" b="0" i="0" kern="1200" dirty="0" smtClean="0">
                          <a:solidFill>
                            <a:schemeClr val="dk1"/>
                          </a:solidFill>
                          <a:effectLst/>
                          <a:latin typeface="+mn-lt"/>
                          <a:ea typeface="+mn-ea"/>
                          <a:cs typeface="+mn-cs"/>
                        </a:rPr>
                        <a:t>L.C. Lucía Adriana Méndez Morales, CFE</a:t>
                      </a:r>
                      <a:endParaRPr lang="es-MX" sz="500" dirty="0" smtClean="0"/>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c>
                  <a:txBody>
                    <a:bodyPr/>
                    <a:lstStyle/>
                    <a:p>
                      <a:pPr algn="ctr"/>
                      <a:r>
                        <a:rPr lang="es-MX" sz="1000" b="1" dirty="0" smtClean="0">
                          <a:solidFill>
                            <a:srgbClr val="00B050"/>
                          </a:solidFill>
                        </a:rPr>
                        <a:t>Completado</a:t>
                      </a:r>
                      <a:endParaRPr lang="es-MX" sz="1000" b="1" dirty="0">
                        <a:solidFill>
                          <a:srgbClr val="00B050"/>
                        </a:solidFill>
                      </a:endParaRPr>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r>
              <a:tr h="350520">
                <a:tc>
                  <a:txBody>
                    <a:bodyPr/>
                    <a:lstStyle/>
                    <a:p>
                      <a:r>
                        <a:rPr lang="es-MX" sz="1000" b="0" dirty="0" smtClean="0"/>
                        <a:t>III. Evaluación de</a:t>
                      </a:r>
                      <a:r>
                        <a:rPr lang="es-MX" sz="1000" b="0" baseline="0" dirty="0" smtClean="0"/>
                        <a:t> Riesgos de Fraude y Gobernanza</a:t>
                      </a:r>
                      <a:endParaRPr lang="es-MX" sz="1000" b="0" dirty="0"/>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c>
                  <a:txBody>
                    <a:bodyPr/>
                    <a:lstStyle/>
                    <a:p>
                      <a:r>
                        <a:rPr lang="es-MX" sz="900" b="0" i="0" kern="1200" dirty="0" smtClean="0">
                          <a:solidFill>
                            <a:schemeClr val="dk1"/>
                          </a:solidFill>
                          <a:effectLst/>
                          <a:latin typeface="+mn-lt"/>
                          <a:ea typeface="+mn-ea"/>
                          <a:cs typeface="+mn-cs"/>
                        </a:rPr>
                        <a:t>Ing. Ind. Moisés Gutiérrez Velasco</a:t>
                      </a:r>
                      <a:endParaRPr lang="es-MX" sz="500" dirty="0"/>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c>
                  <a:txBody>
                    <a:bodyPr/>
                    <a:lstStyle/>
                    <a:p>
                      <a:pPr algn="ctr"/>
                      <a:r>
                        <a:rPr lang="es-MX" sz="1000" b="1" dirty="0" smtClean="0">
                          <a:solidFill>
                            <a:srgbClr val="00B050"/>
                          </a:solidFill>
                        </a:rPr>
                        <a:t>Completado</a:t>
                      </a:r>
                      <a:endParaRPr lang="es-MX" sz="1000" b="1" dirty="0">
                        <a:solidFill>
                          <a:srgbClr val="00B050"/>
                        </a:solidFill>
                      </a:endParaRPr>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r>
              <a:tr h="226012">
                <a:tc>
                  <a:txBody>
                    <a:bodyPr/>
                    <a:lstStyle/>
                    <a:p>
                      <a:r>
                        <a:rPr lang="es-MX" sz="1000" b="0" dirty="0" smtClean="0"/>
                        <a:t>IV.</a:t>
                      </a:r>
                      <a:r>
                        <a:rPr lang="es-MX" sz="1000" b="0" baseline="0" dirty="0" smtClean="0"/>
                        <a:t> </a:t>
                      </a:r>
                      <a:r>
                        <a:rPr lang="es-MX" sz="1000" b="0" dirty="0" smtClean="0"/>
                        <a:t>Informática Forense</a:t>
                      </a:r>
                      <a:endParaRPr lang="es-MX" sz="1000" b="0" dirty="0"/>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c>
                  <a:txBody>
                    <a:bodyPr/>
                    <a:lstStyle/>
                    <a:p>
                      <a:r>
                        <a:rPr lang="pt-BR" sz="900" b="0" i="0" kern="1200" dirty="0" smtClean="0">
                          <a:solidFill>
                            <a:schemeClr val="dk1"/>
                          </a:solidFill>
                          <a:effectLst/>
                          <a:latin typeface="+mn-lt"/>
                          <a:ea typeface="+mn-ea"/>
                          <a:cs typeface="+mn-cs"/>
                        </a:rPr>
                        <a:t>Lic. Manuel Molina Parral, ACDA</a:t>
                      </a:r>
                      <a:endParaRPr lang="es-MX" sz="500" dirty="0"/>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c>
                  <a:txBody>
                    <a:bodyPr/>
                    <a:lstStyle/>
                    <a:p>
                      <a:pPr algn="ctr"/>
                      <a:r>
                        <a:rPr lang="es-MX" sz="1000" dirty="0" smtClean="0"/>
                        <a:t>Programado</a:t>
                      </a:r>
                      <a:endParaRPr lang="es-MX" sz="1000" dirty="0"/>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r>
              <a:tr h="380331">
                <a:tc>
                  <a:txBody>
                    <a:bodyPr/>
                    <a:lstStyle/>
                    <a:p>
                      <a:pPr marL="0" marR="0" indent="0" algn="l" defTabSz="914377" rtl="0" eaLnBrk="1" fontAlgn="auto" latinLnBrk="0" hangingPunct="1">
                        <a:lnSpc>
                          <a:spcPct val="100000"/>
                        </a:lnSpc>
                        <a:spcBef>
                          <a:spcPts val="0"/>
                        </a:spcBef>
                        <a:spcAft>
                          <a:spcPts val="0"/>
                        </a:spcAft>
                        <a:buClrTx/>
                        <a:buSzTx/>
                        <a:buFontTx/>
                        <a:buNone/>
                        <a:tabLst/>
                        <a:defRPr/>
                      </a:pPr>
                      <a:r>
                        <a:rPr lang="es-MX" sz="1000" b="0" dirty="0" smtClean="0"/>
                        <a:t>V.</a:t>
                      </a:r>
                      <a:r>
                        <a:rPr lang="es-MX" sz="1000" b="0" baseline="0" dirty="0" smtClean="0"/>
                        <a:t> </a:t>
                      </a:r>
                      <a:r>
                        <a:rPr lang="es-MX" sz="1000" b="0" dirty="0" smtClean="0"/>
                        <a:t>Herramientas para la investigación: Entrevista Forense y Grafoscopía</a:t>
                      </a:r>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c>
                  <a:txBody>
                    <a:bodyPr/>
                    <a:lstStyle/>
                    <a:p>
                      <a:r>
                        <a:rPr lang="es-MX" sz="900" b="0" i="0" kern="1200" dirty="0" smtClean="0">
                          <a:solidFill>
                            <a:schemeClr val="dk1"/>
                          </a:solidFill>
                          <a:effectLst/>
                          <a:latin typeface="+mn-lt"/>
                          <a:ea typeface="+mn-ea"/>
                          <a:cs typeface="+mn-cs"/>
                        </a:rPr>
                        <a:t>Dra. María Guadalupe Martínez Flores</a:t>
                      </a:r>
                    </a:p>
                    <a:p>
                      <a:r>
                        <a:rPr lang="es-MX" sz="900" b="0" i="0" kern="1200" dirty="0" smtClean="0">
                          <a:solidFill>
                            <a:schemeClr val="dk1"/>
                          </a:solidFill>
                          <a:effectLst/>
                          <a:latin typeface="+mn-lt"/>
                          <a:ea typeface="+mn-ea"/>
                          <a:cs typeface="+mn-cs"/>
                        </a:rPr>
                        <a:t>Mtra. Sara Xóchitl Castellanos Peraza</a:t>
                      </a:r>
                      <a:endParaRPr lang="es-MX" sz="500" dirty="0" smtClean="0"/>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c>
                  <a:txBody>
                    <a:bodyPr/>
                    <a:lstStyle/>
                    <a:p>
                      <a:pPr algn="ctr"/>
                      <a:r>
                        <a:rPr lang="es-MX" sz="1000" dirty="0" smtClean="0"/>
                        <a:t>Programado</a:t>
                      </a:r>
                      <a:endParaRPr lang="es-MX" sz="1000" dirty="0"/>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r>
              <a:tr h="198120">
                <a:tc>
                  <a:txBody>
                    <a:bodyPr/>
                    <a:lstStyle/>
                    <a:p>
                      <a:pPr marL="0" marR="0" indent="0" algn="l" defTabSz="914377" rtl="0" eaLnBrk="1" fontAlgn="auto" latinLnBrk="0" hangingPunct="1">
                        <a:lnSpc>
                          <a:spcPct val="100000"/>
                        </a:lnSpc>
                        <a:spcBef>
                          <a:spcPts val="0"/>
                        </a:spcBef>
                        <a:spcAft>
                          <a:spcPts val="0"/>
                        </a:spcAft>
                        <a:buClrTx/>
                        <a:buSzTx/>
                        <a:buFontTx/>
                        <a:buNone/>
                        <a:tabLst/>
                        <a:defRPr/>
                      </a:pPr>
                      <a:r>
                        <a:rPr lang="es-MX" sz="1000" b="0" dirty="0" smtClean="0"/>
                        <a:t>VI. Delitos Cibernéticos</a:t>
                      </a:r>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c>
                  <a:txBody>
                    <a:bodyPr/>
                    <a:lstStyle/>
                    <a:p>
                      <a:r>
                        <a:rPr lang="es-MX" sz="900" b="0" i="0" kern="1200" dirty="0" smtClean="0">
                          <a:solidFill>
                            <a:schemeClr val="dk1"/>
                          </a:solidFill>
                          <a:effectLst/>
                          <a:latin typeface="+mn-lt"/>
                          <a:ea typeface="+mn-ea"/>
                          <a:cs typeface="+mn-cs"/>
                        </a:rPr>
                        <a:t>Mtro. Oscar Manuel Lira Arteaga</a:t>
                      </a:r>
                      <a:endParaRPr lang="es-MX" sz="500" dirty="0"/>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c>
                  <a:txBody>
                    <a:bodyPr/>
                    <a:lstStyle/>
                    <a:p>
                      <a:pPr algn="ctr"/>
                      <a:r>
                        <a:rPr lang="es-MX" sz="1000" dirty="0" smtClean="0"/>
                        <a:t>Programado</a:t>
                      </a:r>
                      <a:endParaRPr lang="es-MX" sz="1000" dirty="0"/>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r>
              <a:tr h="457200">
                <a:tc>
                  <a:txBody>
                    <a:bodyPr/>
                    <a:lstStyle/>
                    <a:p>
                      <a:pPr marL="0" marR="0" indent="0" algn="l" defTabSz="914377" rtl="0" eaLnBrk="1" fontAlgn="auto" latinLnBrk="0" hangingPunct="1">
                        <a:lnSpc>
                          <a:spcPct val="100000"/>
                        </a:lnSpc>
                        <a:spcBef>
                          <a:spcPts val="0"/>
                        </a:spcBef>
                        <a:spcAft>
                          <a:spcPts val="0"/>
                        </a:spcAft>
                        <a:buClrTx/>
                        <a:buSzTx/>
                        <a:buFontTx/>
                        <a:buNone/>
                        <a:tabLst/>
                        <a:defRPr/>
                      </a:pPr>
                      <a:r>
                        <a:rPr lang="es-MX" sz="1000" b="0" dirty="0" smtClean="0"/>
                        <a:t>VII. Informe y Dictamen Forense</a:t>
                      </a:r>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c>
                  <a:txBody>
                    <a:bodyPr/>
                    <a:lstStyle/>
                    <a:p>
                      <a:r>
                        <a:rPr lang="es-MX" sz="900" b="0" i="0" kern="1200" dirty="0" smtClean="0">
                          <a:solidFill>
                            <a:schemeClr val="dk1"/>
                          </a:solidFill>
                          <a:effectLst/>
                          <a:latin typeface="+mn-lt"/>
                          <a:ea typeface="+mn-ea"/>
                          <a:cs typeface="+mn-cs"/>
                        </a:rPr>
                        <a:t>Dra. Muna Dora Buchahin Abulhosn, CFE, CGAP, CRMA, CFI, MA</a:t>
                      </a:r>
                    </a:p>
                    <a:p>
                      <a:r>
                        <a:rPr lang="es-MX" sz="900" b="0" i="0" kern="1200" dirty="0" smtClean="0">
                          <a:solidFill>
                            <a:schemeClr val="dk1"/>
                          </a:solidFill>
                          <a:effectLst/>
                          <a:latin typeface="+mn-lt"/>
                          <a:ea typeface="+mn-ea"/>
                          <a:cs typeface="+mn-cs"/>
                        </a:rPr>
                        <a:t>Mtra. Sara Xóchitl Castellanos Peraza</a:t>
                      </a:r>
                      <a:endParaRPr lang="es-MX" sz="500" dirty="0"/>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c>
                  <a:txBody>
                    <a:bodyPr/>
                    <a:lstStyle/>
                    <a:p>
                      <a:pPr algn="ctr"/>
                      <a:r>
                        <a:rPr lang="es-MX" sz="1000" dirty="0" smtClean="0"/>
                        <a:t>Programado</a:t>
                      </a:r>
                      <a:endParaRPr lang="es-MX" sz="1000" dirty="0"/>
                    </a:p>
                  </a:txBody>
                  <a:tcPr marL="45720" marR="45720" marT="22860" marB="228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F0E5"/>
                    </a:solidFill>
                  </a:tcPr>
                </a:tc>
              </a:tr>
            </a:tbl>
          </a:graphicData>
        </a:graphic>
      </p:graphicFrame>
      <p:sp>
        <p:nvSpPr>
          <p:cNvPr id="13" name="Onda 6"/>
          <p:cNvSpPr/>
          <p:nvPr/>
        </p:nvSpPr>
        <p:spPr>
          <a:xfrm>
            <a:off x="-135203" y="330239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
        <p:nvSpPr>
          <p:cNvPr id="2" name="1 CuadroTexto"/>
          <p:cNvSpPr txBox="1"/>
          <p:nvPr/>
        </p:nvSpPr>
        <p:spPr>
          <a:xfrm>
            <a:off x="123093" y="3087566"/>
            <a:ext cx="5528408" cy="161583"/>
          </a:xfrm>
          <a:prstGeom prst="rect">
            <a:avLst/>
          </a:prstGeom>
          <a:noFill/>
        </p:spPr>
        <p:txBody>
          <a:bodyPr wrap="square" rtlCol="0">
            <a:spAutoFit/>
          </a:bodyPr>
          <a:lstStyle/>
          <a:p>
            <a:r>
              <a:rPr lang="es-MX" sz="450" dirty="0"/>
              <a:t>Nota: El seminario se conforma por 7 módulos, de los cuales en la EFSL de Yucatán, se han completado 3.</a:t>
            </a:r>
            <a:endParaRPr lang="es-MX" sz="450" dirty="0"/>
          </a:p>
        </p:txBody>
      </p:sp>
    </p:spTree>
    <p:extLst>
      <p:ext uri="{BB962C8B-B14F-4D97-AF65-F5344CB8AC3E}">
        <p14:creationId xmlns:p14="http://schemas.microsoft.com/office/powerpoint/2010/main" val="28354395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A3D15B1F-1E9B-4DE6-B696-6A74DD2F9DDB}" type="slidenum">
              <a:rPr lang="es-MX" smtClean="0"/>
              <a:t>22</a:t>
            </a:fld>
            <a:endParaRPr lang="es-MX"/>
          </a:p>
        </p:txBody>
      </p:sp>
      <p:pic>
        <p:nvPicPr>
          <p:cNvPr id="9" name="Picture 6" descr="https://attachment.outlook.office.net/owa/laura_afb@hotmail.com/service.svc/s/GetAttachmentThumbnail?id=AQMkADAwATY0MDABLThmYmYtMDU5YS0wMAItMDAKAEYAAAORB3NfKy00QKVjOx7GYQq3BwBkIR9TY0piQ5hWxPHH2ZEhAAACAQwAAABkIR9TY0piQ5hWxPHH2ZEhAAAAMp9G%2BQAAAAESABAAup2mPOvMqk2nYFk%2BNgIK6g%3D%3D&amp;thumbnailType=2&amp;X-OWA-CANARY=msfon5N9Zk2kC6vDlsmsloDoCkpudNMYQvl-WR-YgkOTdIzScOWpuSoIe9puW3uOwDg8SiR2ylM.&amp;token=6e419847-d4a0-4a1c-a07d-a248bad4897b&amp;owa=outlook.live.com"/>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303223" y="555559"/>
            <a:ext cx="2683463" cy="1198626"/>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11" name="Picture 2" descr="https://attachment.outlook.office.net/owa/laura_afb@hotmail.com/service.svc/s/GetAttachmentThumbnail?id=AQMkADAwATY0MDABLThmYmYtMDU5YS0wMAItMDAKAEYAAAORB3NfKy00QKVjOx7GYQq3BwBkIR9TY0piQ5hWxPHH2ZEhAAACAQwAAABkIR9TY0piQ5hWxPHH2ZEhAAAAMp9G%2BQAAAAESABAAfm278QpMs06qO68Ep0faDQ%3D%3D&amp;thumbnailType=2&amp;X-OWA-CANARY=2obysIQ3B06XNhQBEn5FfOAILCpudNMY1ZP--w_84nkJo4_RVIL-EHhAAaLNQ_B56lAF9HwtjZc.&amp;token=d64bb4ae-3793-4648-a4f9-90d1a06c6a08&amp;owa=outlook.live.com"/>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206498" y="603008"/>
            <a:ext cx="2468881" cy="1127760"/>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12" name="11 CuadroTexto"/>
          <p:cNvSpPr txBox="1"/>
          <p:nvPr/>
        </p:nvSpPr>
        <p:spPr>
          <a:xfrm>
            <a:off x="351457" y="1975405"/>
            <a:ext cx="5330746" cy="830997"/>
          </a:xfrm>
          <a:prstGeom prst="rect">
            <a:avLst/>
          </a:prstGeom>
          <a:noFill/>
        </p:spPr>
        <p:txBody>
          <a:bodyPr wrap="square" rtlCol="0">
            <a:spAutoFit/>
          </a:bodyPr>
          <a:lstStyle/>
          <a:p>
            <a:pPr algn="just"/>
            <a:r>
              <a:rPr lang="es-MX" sz="1200" dirty="0"/>
              <a:t>Como resultado de la invitación realizada para impartir el diplomado en las EFSL miembros de la ASOFIS, la </a:t>
            </a:r>
            <a:r>
              <a:rPr lang="es-MX" sz="1200" b="1" dirty="0">
                <a:solidFill>
                  <a:srgbClr val="FF0000"/>
                </a:solidFill>
              </a:rPr>
              <a:t>Auditoría Superior del Estado de Nuevo León</a:t>
            </a:r>
            <a:r>
              <a:rPr lang="es-MX" sz="1200" dirty="0"/>
              <a:t> y la </a:t>
            </a:r>
            <a:r>
              <a:rPr lang="es-MX" sz="1200" b="1" dirty="0">
                <a:solidFill>
                  <a:srgbClr val="FF0000"/>
                </a:solidFill>
              </a:rPr>
              <a:t>Auditoria Superior de Michoacán</a:t>
            </a:r>
            <a:r>
              <a:rPr lang="es-MX" sz="1200" dirty="0"/>
              <a:t> manifestaron a ACFE capítulo México, interés en cursar el Diplomado.</a:t>
            </a:r>
            <a:endParaRPr lang="es-MX" sz="1200" dirty="0"/>
          </a:p>
        </p:txBody>
      </p:sp>
      <p:sp>
        <p:nvSpPr>
          <p:cNvPr id="13" name="Onda 6"/>
          <p:cNvSpPr/>
          <p:nvPr/>
        </p:nvSpPr>
        <p:spPr>
          <a:xfrm>
            <a:off x="-135203" y="330239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Tree>
    <p:extLst>
      <p:ext uri="{BB962C8B-B14F-4D97-AF65-F5344CB8AC3E}">
        <p14:creationId xmlns:p14="http://schemas.microsoft.com/office/powerpoint/2010/main" val="2111222814"/>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1650" y="77763"/>
            <a:ext cx="5935980" cy="381000"/>
          </a:xfrm>
        </p:spPr>
        <p:txBody>
          <a:bodyPr>
            <a:noAutofit/>
          </a:bodyPr>
          <a:lstStyle/>
          <a:p>
            <a:r>
              <a:rPr lang="es-MX" sz="2000" b="1" dirty="0"/>
              <a:t>Eventos </a:t>
            </a:r>
            <a:r>
              <a:rPr lang="es-MX" sz="2000" b="1" dirty="0"/>
              <a:t>Nacionales e Internacionales 2016</a:t>
            </a:r>
            <a:endParaRPr lang="es-MX" sz="2000" b="1" dirty="0"/>
          </a:p>
        </p:txBody>
      </p:sp>
      <p:sp>
        <p:nvSpPr>
          <p:cNvPr id="3" name="2 Marcador de número de diapositiva"/>
          <p:cNvSpPr>
            <a:spLocks noGrp="1"/>
          </p:cNvSpPr>
          <p:nvPr>
            <p:ph type="sldNum" sz="quarter" idx="12"/>
          </p:nvPr>
        </p:nvSpPr>
        <p:spPr>
          <a:xfrm>
            <a:off x="4511040" y="3178176"/>
            <a:ext cx="1371600" cy="182563"/>
          </a:xfrm>
        </p:spPr>
        <p:txBody>
          <a:bodyPr/>
          <a:lstStyle/>
          <a:p>
            <a:fld id="{A3D15B1F-1E9B-4DE6-B696-6A74DD2F9DDB}" type="slidenum">
              <a:rPr lang="es-MX" smtClean="0"/>
              <a:t>23</a:t>
            </a:fld>
            <a:endParaRPr lang="es-MX"/>
          </a:p>
        </p:txBody>
      </p:sp>
      <p:graphicFrame>
        <p:nvGraphicFramePr>
          <p:cNvPr id="6" name="5 Tabla"/>
          <p:cNvGraphicFramePr>
            <a:graphicFrameLocks noGrp="1"/>
          </p:cNvGraphicFramePr>
          <p:nvPr>
            <p:extLst>
              <p:ext uri="{D42A27DB-BD31-4B8C-83A1-F6EECF244321}">
                <p14:modId xmlns:p14="http://schemas.microsoft.com/office/powerpoint/2010/main" val="1365267904"/>
              </p:ext>
            </p:extLst>
          </p:nvPr>
        </p:nvGraphicFramePr>
        <p:xfrm>
          <a:off x="667485" y="1268248"/>
          <a:ext cx="5212662" cy="1844040"/>
        </p:xfrm>
        <a:graphic>
          <a:graphicData uri="http://schemas.openxmlformats.org/drawingml/2006/table">
            <a:tbl>
              <a:tblPr firstRow="1" bandRow="1">
                <a:effectLst>
                  <a:outerShdw blurRad="76200" dir="13500000" sy="23000" kx="1200000" algn="br" rotWithShape="0">
                    <a:prstClr val="black">
                      <a:alpha val="20000"/>
                    </a:prstClr>
                  </a:outerShdw>
                </a:effectLst>
                <a:tableStyleId>{93296810-A885-4BE3-A3E7-6D5BEEA58F35}</a:tableStyleId>
              </a:tblPr>
              <a:tblGrid>
                <a:gridCol w="1484420"/>
                <a:gridCol w="1741439"/>
                <a:gridCol w="1986803"/>
              </a:tblGrid>
              <a:tr h="243840">
                <a:tc>
                  <a:txBody>
                    <a:bodyPr/>
                    <a:lstStyle/>
                    <a:p>
                      <a:pPr algn="ctr"/>
                      <a:r>
                        <a:rPr lang="es-MX" sz="1000" dirty="0" smtClean="0">
                          <a:solidFill>
                            <a:schemeClr val="tx1"/>
                          </a:solidFill>
                        </a:rPr>
                        <a:t>Evento</a:t>
                      </a:r>
                      <a:endParaRPr lang="es-MX" sz="1000" dirty="0">
                        <a:solidFill>
                          <a:schemeClr val="tx1"/>
                        </a:solidFill>
                      </a:endParaRPr>
                    </a:p>
                  </a:txBody>
                  <a:tcPr marL="45720" marR="45720" marT="22860" marB="22860">
                    <a:lnL w="12700" cap="flat" cmpd="sng" algn="ctr">
                      <a:solidFill>
                        <a:schemeClr val="tx1"/>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ctr"/>
                      <a:r>
                        <a:rPr lang="es-MX" sz="1000" dirty="0" smtClean="0">
                          <a:solidFill>
                            <a:schemeClr val="tx1"/>
                          </a:solidFill>
                        </a:rPr>
                        <a:t>Organiza</a:t>
                      </a:r>
                      <a:endParaRPr lang="es-MX" sz="1000" dirty="0">
                        <a:solidFill>
                          <a:schemeClr val="tx1"/>
                        </a:solidFill>
                      </a:endParaRPr>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ctr"/>
                      <a:r>
                        <a:rPr lang="es-MX" sz="1000" dirty="0" smtClean="0">
                          <a:solidFill>
                            <a:schemeClr val="tx1"/>
                          </a:solidFill>
                        </a:rPr>
                        <a:t>Lugar</a:t>
                      </a:r>
                      <a:r>
                        <a:rPr lang="es-MX" sz="1000" baseline="0" dirty="0" smtClean="0">
                          <a:solidFill>
                            <a:schemeClr val="tx1"/>
                          </a:solidFill>
                        </a:rPr>
                        <a:t> y </a:t>
                      </a:r>
                      <a:r>
                        <a:rPr lang="es-MX" sz="1000" dirty="0" smtClean="0">
                          <a:solidFill>
                            <a:schemeClr val="tx1"/>
                          </a:solidFill>
                        </a:rPr>
                        <a:t>Fecha</a:t>
                      </a:r>
                      <a:endParaRPr lang="es-MX" sz="1000" dirty="0">
                        <a:solidFill>
                          <a:schemeClr val="tx1"/>
                        </a:solidFill>
                      </a:endParaRPr>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r>
              <a:tr h="320040">
                <a:tc>
                  <a:txBody>
                    <a:bodyPr/>
                    <a:lstStyle/>
                    <a:p>
                      <a:r>
                        <a:rPr lang="es-MX" sz="900" dirty="0" smtClean="0"/>
                        <a:t>XXXIII</a:t>
                      </a:r>
                      <a:r>
                        <a:rPr lang="es-MX" sz="900" baseline="0" dirty="0" smtClean="0"/>
                        <a:t> Convención Regional Centro Occidente</a:t>
                      </a:r>
                      <a:endParaRPr lang="es-MX" sz="900" dirty="0"/>
                    </a:p>
                  </a:txBody>
                  <a:tcPr marL="45720" marR="45720" marT="22860" marB="22860">
                    <a:lnL w="12700" cap="flat" cmpd="sng" algn="ctr">
                      <a:solidFill>
                        <a:schemeClr val="tx1"/>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r>
                        <a:rPr lang="es-MX" sz="900" dirty="0" smtClean="0"/>
                        <a:t>Instituto</a:t>
                      </a:r>
                      <a:r>
                        <a:rPr lang="es-MX" sz="900" baseline="0" dirty="0" smtClean="0"/>
                        <a:t> Mexicano de Contadores Públicos IMCP</a:t>
                      </a:r>
                      <a:endParaRPr lang="es-MX" sz="9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r>
                        <a:rPr lang="es-MX" sz="900" dirty="0" smtClean="0"/>
                        <a:t>26-28</a:t>
                      </a:r>
                      <a:r>
                        <a:rPr lang="es-MX" sz="900" baseline="0" dirty="0" smtClean="0"/>
                        <a:t> de mayo de 2016</a:t>
                      </a:r>
                    </a:p>
                    <a:p>
                      <a:r>
                        <a:rPr lang="es-MX" sz="900" dirty="0" smtClean="0"/>
                        <a:t>Irapuato, Guanajuato, México</a:t>
                      </a:r>
                      <a:endParaRPr lang="es-MX" sz="9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r h="320040">
                <a:tc>
                  <a:txBody>
                    <a:bodyPr/>
                    <a:lstStyle/>
                    <a:p>
                      <a:r>
                        <a:rPr lang="es-MX" sz="900" dirty="0" smtClean="0"/>
                        <a:t>VII</a:t>
                      </a:r>
                      <a:r>
                        <a:rPr lang="es-MX" sz="900" baseline="0" dirty="0" smtClean="0"/>
                        <a:t> Cumbre de las Américas 2016</a:t>
                      </a:r>
                      <a:endParaRPr lang="es-MX" sz="900" dirty="0"/>
                    </a:p>
                  </a:txBody>
                  <a:tcPr marL="45720" marR="45720" marT="22860" marB="22860">
                    <a:lnL w="12700" cap="flat" cmpd="sng" algn="ctr">
                      <a:solidFill>
                        <a:schemeClr val="tx1"/>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r>
                        <a:rPr lang="es-MX" sz="900" dirty="0" smtClean="0"/>
                        <a:t>Asociación</a:t>
                      </a:r>
                      <a:r>
                        <a:rPr lang="es-MX" sz="900" baseline="0" dirty="0" smtClean="0"/>
                        <a:t> Interamericana de Contabilidad</a:t>
                      </a:r>
                      <a:endParaRPr lang="es-MX" sz="9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r>
                        <a:rPr lang="es-MX" sz="900" dirty="0" smtClean="0"/>
                        <a:t>9-10</a:t>
                      </a:r>
                      <a:r>
                        <a:rPr lang="es-MX" sz="900" baseline="0" dirty="0" smtClean="0"/>
                        <a:t> de junio de 2016</a:t>
                      </a:r>
                    </a:p>
                    <a:p>
                      <a:r>
                        <a:rPr lang="es-MX" sz="900" baseline="0" dirty="0" smtClean="0"/>
                        <a:t>Paraguay</a:t>
                      </a:r>
                      <a:endParaRPr lang="es-MX" sz="9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r h="320040">
                <a:tc>
                  <a:txBody>
                    <a:bodyPr/>
                    <a:lstStyle/>
                    <a:p>
                      <a:r>
                        <a:rPr lang="es-MX" sz="900" dirty="0" smtClean="0"/>
                        <a:t>27th</a:t>
                      </a:r>
                      <a:r>
                        <a:rPr lang="es-MX" sz="900" baseline="0" dirty="0" smtClean="0"/>
                        <a:t> Annual ACFE Global Fraud Conference </a:t>
                      </a:r>
                      <a:endParaRPr lang="es-MX" sz="900" dirty="0"/>
                    </a:p>
                  </a:txBody>
                  <a:tcPr marL="45720" marR="45720" marT="22860" marB="22860">
                    <a:lnL w="12700" cap="flat" cmpd="sng" algn="ctr">
                      <a:solidFill>
                        <a:schemeClr val="tx1"/>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r>
                        <a:rPr lang="es-MX" sz="900" dirty="0" smtClean="0"/>
                        <a:t>Association</a:t>
                      </a:r>
                      <a:r>
                        <a:rPr lang="es-MX" sz="900" baseline="0" dirty="0" smtClean="0"/>
                        <a:t> of Certified Fraud Examiners </a:t>
                      </a:r>
                      <a:endParaRPr lang="es-MX" sz="9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r>
                        <a:rPr lang="es-MX" sz="900" dirty="0" smtClean="0"/>
                        <a:t>12</a:t>
                      </a:r>
                      <a:r>
                        <a:rPr lang="es-MX" sz="900" baseline="0" dirty="0" smtClean="0"/>
                        <a:t>-17 de junio de 2016</a:t>
                      </a:r>
                    </a:p>
                    <a:p>
                      <a:r>
                        <a:rPr lang="es-MX" sz="900" baseline="0" dirty="0" smtClean="0"/>
                        <a:t>Las Vegas, EUA</a:t>
                      </a:r>
                      <a:endParaRPr lang="es-MX" sz="9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r h="320040">
                <a:tc>
                  <a:txBody>
                    <a:bodyPr/>
                    <a:lstStyle/>
                    <a:p>
                      <a:r>
                        <a:rPr lang="es-MX" sz="900" dirty="0" smtClean="0"/>
                        <a:t>The IIA´s</a:t>
                      </a:r>
                      <a:r>
                        <a:rPr lang="es-MX" sz="900" baseline="0" dirty="0" smtClean="0"/>
                        <a:t> 2016 International Conference</a:t>
                      </a:r>
                      <a:endParaRPr lang="es-MX" sz="900" dirty="0"/>
                    </a:p>
                  </a:txBody>
                  <a:tcPr marL="45720" marR="45720" marT="22860" marB="22860">
                    <a:lnL w="12700" cap="flat" cmpd="sng" algn="ctr">
                      <a:solidFill>
                        <a:schemeClr val="tx1"/>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r>
                        <a:rPr lang="es-MX" sz="900" dirty="0" smtClean="0"/>
                        <a:t>The Institute</a:t>
                      </a:r>
                      <a:r>
                        <a:rPr lang="es-MX" sz="900" baseline="0" dirty="0" smtClean="0"/>
                        <a:t> of Internal Auditors</a:t>
                      </a:r>
                      <a:endParaRPr lang="es-MX" sz="9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r>
                        <a:rPr lang="es-MX" sz="900" dirty="0" smtClean="0"/>
                        <a:t>17</a:t>
                      </a:r>
                      <a:r>
                        <a:rPr lang="es-MX" sz="900" baseline="0" dirty="0" smtClean="0"/>
                        <a:t>-20 de julio de 2016</a:t>
                      </a:r>
                    </a:p>
                    <a:p>
                      <a:r>
                        <a:rPr lang="es-MX" sz="900" baseline="0" dirty="0" smtClean="0"/>
                        <a:t>Nueva York, EUA</a:t>
                      </a:r>
                      <a:endParaRPr lang="es-MX" sz="9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r h="320040">
                <a:tc>
                  <a:txBody>
                    <a:bodyPr/>
                    <a:lstStyle/>
                    <a:p>
                      <a:r>
                        <a:rPr lang="es-MX" sz="900" dirty="0" smtClean="0"/>
                        <a:t>Fraud</a:t>
                      </a:r>
                      <a:r>
                        <a:rPr lang="es-MX" sz="900" baseline="0" dirty="0" smtClean="0"/>
                        <a:t> Conference Canada</a:t>
                      </a:r>
                      <a:endParaRPr lang="es-MX" sz="900" dirty="0"/>
                    </a:p>
                  </a:txBody>
                  <a:tcPr marL="45720" marR="45720" marT="22860" marB="22860">
                    <a:lnL w="12700" cap="flat" cmpd="sng" algn="ctr">
                      <a:solidFill>
                        <a:schemeClr val="tx1"/>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377" rtl="0" eaLnBrk="1" fontAlgn="auto" latinLnBrk="0" hangingPunct="1">
                        <a:lnSpc>
                          <a:spcPct val="100000"/>
                        </a:lnSpc>
                        <a:spcBef>
                          <a:spcPts val="0"/>
                        </a:spcBef>
                        <a:spcAft>
                          <a:spcPts val="0"/>
                        </a:spcAft>
                        <a:buClrTx/>
                        <a:buSzTx/>
                        <a:buFontTx/>
                        <a:buNone/>
                        <a:tabLst/>
                        <a:defRPr/>
                      </a:pPr>
                      <a:r>
                        <a:rPr lang="es-MX" sz="900" dirty="0" smtClean="0"/>
                        <a:t>Association</a:t>
                      </a:r>
                      <a:r>
                        <a:rPr lang="es-MX" sz="900" baseline="0" dirty="0" smtClean="0"/>
                        <a:t> of Certified Fraud Examiners </a:t>
                      </a:r>
                      <a:endParaRPr lang="es-MX" sz="900" dirty="0" smtClean="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900" dirty="0" smtClean="0"/>
                        <a:t>11</a:t>
                      </a:r>
                      <a:r>
                        <a:rPr lang="es-MX" sz="900" baseline="0" dirty="0" smtClean="0"/>
                        <a:t>-14 de septiembre 2016</a:t>
                      </a:r>
                    </a:p>
                    <a:p>
                      <a:r>
                        <a:rPr lang="es-MX" sz="900" baseline="0" dirty="0" smtClean="0"/>
                        <a:t>Montreal, Quebec, Canadá</a:t>
                      </a:r>
                      <a:endParaRPr lang="es-MX" sz="9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6 CuadroTexto"/>
          <p:cNvSpPr txBox="1"/>
          <p:nvPr/>
        </p:nvSpPr>
        <p:spPr>
          <a:xfrm>
            <a:off x="679450" y="865357"/>
            <a:ext cx="4998232" cy="161583"/>
          </a:xfrm>
          <a:prstGeom prst="rect">
            <a:avLst/>
          </a:prstGeom>
          <a:noFill/>
        </p:spPr>
        <p:txBody>
          <a:bodyPr wrap="square" rtlCol="0">
            <a:spAutoFit/>
          </a:bodyPr>
          <a:lstStyle/>
          <a:p>
            <a:pPr algn="just"/>
            <a:r>
              <a:rPr lang="es-MX" sz="450" dirty="0"/>
              <a:t>Así mismo, se invitó a la membresía a participar en los eventos nacionales e internacionales que se presentan a continuación:</a:t>
            </a:r>
            <a:endParaRPr lang="es-MX" sz="450" dirty="0"/>
          </a:p>
        </p:txBody>
      </p:sp>
      <p:pic>
        <p:nvPicPr>
          <p:cNvPr id="8196" name="Picture 4"/>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854797" y="466431"/>
            <a:ext cx="464128" cy="381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7" name="Picture 5"/>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4788647" y="494574"/>
            <a:ext cx="751534" cy="34210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5"/>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2474591" y="548913"/>
            <a:ext cx="1032333" cy="27220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8" name="Picture 6"/>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871612" y="536784"/>
            <a:ext cx="1205346" cy="28361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Onda 6"/>
          <p:cNvSpPr/>
          <p:nvPr/>
        </p:nvSpPr>
        <p:spPr>
          <a:xfrm>
            <a:off x="-135203" y="330239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Tree>
    <p:extLst>
      <p:ext uri="{BB962C8B-B14F-4D97-AF65-F5344CB8AC3E}">
        <p14:creationId xmlns:p14="http://schemas.microsoft.com/office/powerpoint/2010/main" val="16394447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fade">
                                      <p:cBhvr>
                                        <p:cTn id="7" dur="500"/>
                                        <p:tgtEl>
                                          <p:spTgt spid="81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6"/>
                                        </p:tgtEl>
                                        <p:attrNameLst>
                                          <p:attrName>style.visibility</p:attrName>
                                        </p:attrNameLst>
                                      </p:cBhvr>
                                      <p:to>
                                        <p:strVal val="visible"/>
                                      </p:to>
                                    </p:set>
                                    <p:animEffect transition="in" filter="fade">
                                      <p:cBhvr>
                                        <p:cTn id="17" dur="500"/>
                                        <p:tgtEl>
                                          <p:spTgt spid="819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197"/>
                                        </p:tgtEl>
                                        <p:attrNameLst>
                                          <p:attrName>style.visibility</p:attrName>
                                        </p:attrNameLst>
                                      </p:cBhvr>
                                      <p:to>
                                        <p:strVal val="visible"/>
                                      </p:to>
                                    </p:set>
                                    <p:animEffect transition="in" filter="fade">
                                      <p:cBhvr>
                                        <p:cTn id="22"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260936807"/>
              </p:ext>
            </p:extLst>
          </p:nvPr>
        </p:nvGraphicFramePr>
        <p:xfrm>
          <a:off x="860482" y="842961"/>
          <a:ext cx="5057141" cy="2377440"/>
        </p:xfrm>
        <a:graphic>
          <a:graphicData uri="http://schemas.openxmlformats.org/drawingml/2006/table">
            <a:tbl>
              <a:tblPr firstRow="1" bandRow="1">
                <a:effectLst>
                  <a:outerShdw blurRad="76200" dir="13500000" sy="23000" kx="1200000" algn="br" rotWithShape="0">
                    <a:prstClr val="black">
                      <a:alpha val="20000"/>
                    </a:prstClr>
                  </a:outerShdw>
                </a:effectLst>
                <a:tableStyleId>{93296810-A885-4BE3-A3E7-6D5BEEA58F35}</a:tableStyleId>
              </a:tblPr>
              <a:tblGrid>
                <a:gridCol w="1798320"/>
                <a:gridCol w="1379798"/>
                <a:gridCol w="1879023"/>
              </a:tblGrid>
              <a:tr h="228600">
                <a:tc>
                  <a:txBody>
                    <a:bodyPr/>
                    <a:lstStyle/>
                    <a:p>
                      <a:pPr algn="ctr"/>
                      <a:r>
                        <a:rPr lang="es-MX" sz="1200" dirty="0" smtClean="0">
                          <a:solidFill>
                            <a:schemeClr val="tx1"/>
                          </a:solidFill>
                        </a:rPr>
                        <a:t>Evento</a:t>
                      </a:r>
                      <a:endParaRPr lang="es-MX" sz="1200" dirty="0">
                        <a:solidFill>
                          <a:schemeClr val="tx1"/>
                        </a:solidFill>
                      </a:endParaRPr>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ctr"/>
                      <a:r>
                        <a:rPr lang="es-MX" sz="1200" dirty="0" smtClean="0">
                          <a:solidFill>
                            <a:schemeClr val="tx1"/>
                          </a:solidFill>
                        </a:rPr>
                        <a:t>Organiza</a:t>
                      </a:r>
                      <a:endParaRPr lang="es-MX" sz="1200" dirty="0">
                        <a:solidFill>
                          <a:schemeClr val="tx1"/>
                        </a:solidFill>
                      </a:endParaRPr>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ctr"/>
                      <a:r>
                        <a:rPr lang="es-MX" sz="1200" dirty="0" smtClean="0">
                          <a:solidFill>
                            <a:schemeClr val="tx1"/>
                          </a:solidFill>
                        </a:rPr>
                        <a:t>Fechas</a:t>
                      </a:r>
                      <a:endParaRPr lang="es-MX" sz="1200" dirty="0">
                        <a:solidFill>
                          <a:schemeClr val="tx1"/>
                        </a:solidFill>
                      </a:endParaRPr>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r>
              <a:tr h="457200">
                <a:tc>
                  <a:txBody>
                    <a:bodyPr/>
                    <a:lstStyle/>
                    <a:p>
                      <a:pPr marL="0" marR="0" indent="0" algn="l" defTabSz="914377" rtl="0" eaLnBrk="1" fontAlgn="auto" latinLnBrk="0" hangingPunct="1">
                        <a:lnSpc>
                          <a:spcPct val="100000"/>
                        </a:lnSpc>
                        <a:spcBef>
                          <a:spcPts val="0"/>
                        </a:spcBef>
                        <a:spcAft>
                          <a:spcPts val="0"/>
                        </a:spcAft>
                        <a:buClrTx/>
                        <a:buSzTx/>
                        <a:buFontTx/>
                        <a:buNone/>
                        <a:tabLst/>
                        <a:defRPr/>
                      </a:pPr>
                      <a:r>
                        <a:rPr lang="es-MX" sz="900" dirty="0" smtClean="0"/>
                        <a:t>21°</a:t>
                      </a:r>
                      <a:r>
                        <a:rPr lang="es-MX" sz="900" baseline="0" dirty="0" smtClean="0"/>
                        <a:t> Congreso Latinoamericano de </a:t>
                      </a:r>
                      <a:r>
                        <a:rPr lang="es-MX" sz="900" kern="1200" dirty="0" smtClean="0"/>
                        <a:t>Auditoría</a:t>
                      </a:r>
                      <a:r>
                        <a:rPr lang="es-MX" sz="900" baseline="0" dirty="0" smtClean="0"/>
                        <a:t> Interna</a:t>
                      </a:r>
                      <a:endParaRPr lang="es-MX" sz="900" dirty="0" smtClean="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marL="0" marR="0" indent="0" algn="l" defTabSz="914377" rtl="0" eaLnBrk="1" fontAlgn="auto" latinLnBrk="0" hangingPunct="1">
                        <a:lnSpc>
                          <a:spcPct val="100000"/>
                        </a:lnSpc>
                        <a:spcBef>
                          <a:spcPts val="0"/>
                        </a:spcBef>
                        <a:spcAft>
                          <a:spcPts val="0"/>
                        </a:spcAft>
                        <a:buClrTx/>
                        <a:buSzTx/>
                        <a:buFontTx/>
                        <a:buNone/>
                        <a:tabLst/>
                        <a:defRPr/>
                      </a:pPr>
                      <a:r>
                        <a:rPr lang="es-MX" sz="900" dirty="0" smtClean="0"/>
                        <a:t>The Institute</a:t>
                      </a:r>
                      <a:r>
                        <a:rPr lang="es-MX" sz="900" baseline="0" dirty="0" smtClean="0"/>
                        <a:t> of Internal Auditors</a:t>
                      </a:r>
                      <a:endParaRPr lang="es-MX" sz="900" dirty="0" smtClean="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marL="0" marR="0" indent="0" algn="l" defTabSz="914377" rtl="0" eaLnBrk="1" fontAlgn="auto" latinLnBrk="0" hangingPunct="1">
                        <a:lnSpc>
                          <a:spcPct val="100000"/>
                        </a:lnSpc>
                        <a:spcBef>
                          <a:spcPts val="0"/>
                        </a:spcBef>
                        <a:spcAft>
                          <a:spcPts val="0"/>
                        </a:spcAft>
                        <a:buClrTx/>
                        <a:buSzTx/>
                        <a:buFontTx/>
                        <a:buNone/>
                        <a:tabLst/>
                        <a:defRPr/>
                      </a:pPr>
                      <a:r>
                        <a:rPr lang="es-MX" sz="900" dirty="0" smtClean="0"/>
                        <a:t>16-19</a:t>
                      </a:r>
                      <a:r>
                        <a:rPr lang="es-MX" sz="900" baseline="0" dirty="0" smtClean="0"/>
                        <a:t> de octubre 2016</a:t>
                      </a:r>
                      <a:endParaRPr lang="es-MX" sz="900" dirty="0" smtClean="0"/>
                    </a:p>
                    <a:p>
                      <a:r>
                        <a:rPr lang="es-MX" sz="900" dirty="0" smtClean="0"/>
                        <a:t>Punta Cana, República</a:t>
                      </a:r>
                      <a:r>
                        <a:rPr lang="es-MX" sz="900" baseline="0" dirty="0" smtClean="0"/>
                        <a:t> Dominicana</a:t>
                      </a:r>
                      <a:endParaRPr lang="es-MX" sz="9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r h="457200">
                <a:tc>
                  <a:txBody>
                    <a:bodyPr/>
                    <a:lstStyle/>
                    <a:p>
                      <a:r>
                        <a:rPr lang="es-MX" sz="900" dirty="0" smtClean="0"/>
                        <a:t>93 Asamblea Convención Nacional IMCP</a:t>
                      </a:r>
                      <a:endParaRPr lang="es-MX" sz="9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marL="0" marR="0" indent="0" algn="l" defTabSz="914377" rtl="0" eaLnBrk="1" fontAlgn="auto" latinLnBrk="0" hangingPunct="1">
                        <a:lnSpc>
                          <a:spcPct val="100000"/>
                        </a:lnSpc>
                        <a:spcBef>
                          <a:spcPts val="0"/>
                        </a:spcBef>
                        <a:spcAft>
                          <a:spcPts val="0"/>
                        </a:spcAft>
                        <a:buClrTx/>
                        <a:buSzTx/>
                        <a:buFontTx/>
                        <a:buNone/>
                        <a:tabLst/>
                        <a:defRPr/>
                      </a:pPr>
                      <a:r>
                        <a:rPr lang="es-MX" sz="900" dirty="0" smtClean="0"/>
                        <a:t>Instituto</a:t>
                      </a:r>
                      <a:r>
                        <a:rPr lang="es-MX" sz="900" baseline="0" dirty="0" smtClean="0"/>
                        <a:t> Mexicano de Contadores Públicos IMCP</a:t>
                      </a:r>
                      <a:endParaRPr lang="es-MX" sz="900" dirty="0" smtClean="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r>
                        <a:rPr lang="es-MX" sz="900" dirty="0" smtClean="0"/>
                        <a:t>26-28</a:t>
                      </a:r>
                      <a:r>
                        <a:rPr lang="es-MX" sz="900" baseline="0" dirty="0" smtClean="0"/>
                        <a:t> de octubre 2016</a:t>
                      </a:r>
                    </a:p>
                    <a:p>
                      <a:r>
                        <a:rPr lang="es-MX" sz="900" dirty="0" smtClean="0"/>
                        <a:t>Veracruz, México</a:t>
                      </a:r>
                      <a:endParaRPr lang="es-MX" sz="9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r h="457200">
                <a:tc>
                  <a:txBody>
                    <a:bodyPr/>
                    <a:lstStyle/>
                    <a:p>
                      <a:r>
                        <a:rPr lang="es-MX" sz="900" dirty="0" smtClean="0"/>
                        <a:t>9°</a:t>
                      </a:r>
                      <a:r>
                        <a:rPr lang="es-MX" sz="900" baseline="0" dirty="0" smtClean="0"/>
                        <a:t> Seminario Nacional para la Prevención y Disuasión del Fraude</a:t>
                      </a:r>
                      <a:endParaRPr lang="es-MX" sz="9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marL="0" marR="0" indent="0" algn="l" defTabSz="914377" rtl="0" eaLnBrk="1" fontAlgn="auto" latinLnBrk="0" hangingPunct="1">
                        <a:lnSpc>
                          <a:spcPct val="100000"/>
                        </a:lnSpc>
                        <a:spcBef>
                          <a:spcPts val="0"/>
                        </a:spcBef>
                        <a:spcAft>
                          <a:spcPts val="0"/>
                        </a:spcAft>
                        <a:buClrTx/>
                        <a:buSzTx/>
                        <a:buFontTx/>
                        <a:buNone/>
                        <a:tabLst/>
                        <a:defRPr/>
                      </a:pPr>
                      <a:r>
                        <a:rPr lang="es-MX" sz="900" dirty="0" smtClean="0"/>
                        <a:t>Association</a:t>
                      </a:r>
                      <a:r>
                        <a:rPr lang="es-MX" sz="900" baseline="0" dirty="0" smtClean="0"/>
                        <a:t> of Certified Fraud Examiners </a:t>
                      </a:r>
                      <a:endParaRPr lang="es-MX" sz="900" dirty="0" smtClean="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r>
                        <a:rPr lang="es-MX" sz="900" dirty="0" smtClean="0"/>
                        <a:t>14-15</a:t>
                      </a:r>
                      <a:r>
                        <a:rPr lang="es-MX" sz="900" baseline="0" dirty="0" smtClean="0"/>
                        <a:t> de noviembre 2016</a:t>
                      </a:r>
                    </a:p>
                    <a:p>
                      <a:r>
                        <a:rPr lang="es-MX" sz="900" dirty="0" smtClean="0"/>
                        <a:t>Ciudad</a:t>
                      </a:r>
                      <a:r>
                        <a:rPr lang="es-MX" sz="900" baseline="0" dirty="0" smtClean="0"/>
                        <a:t> de México, México</a:t>
                      </a:r>
                      <a:endParaRPr lang="es-MX" sz="9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r h="457200">
                <a:tc>
                  <a:txBody>
                    <a:bodyPr/>
                    <a:lstStyle/>
                    <a:p>
                      <a:r>
                        <a:rPr lang="es-MX" sz="900" dirty="0" smtClean="0"/>
                        <a:t>XXI</a:t>
                      </a:r>
                      <a:r>
                        <a:rPr lang="es-MX" sz="900" baseline="0" dirty="0" smtClean="0"/>
                        <a:t> Congreso Internacional del CLAD</a:t>
                      </a:r>
                      <a:endParaRPr lang="es-MX" sz="9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marL="0" marR="0" indent="0" algn="l" defTabSz="914377" rtl="0" eaLnBrk="1" fontAlgn="auto" latinLnBrk="0" hangingPunct="1">
                        <a:lnSpc>
                          <a:spcPct val="100000"/>
                        </a:lnSpc>
                        <a:spcBef>
                          <a:spcPts val="0"/>
                        </a:spcBef>
                        <a:spcAft>
                          <a:spcPts val="0"/>
                        </a:spcAft>
                        <a:buClrTx/>
                        <a:buSzTx/>
                        <a:buFontTx/>
                        <a:buNone/>
                        <a:tabLst/>
                        <a:defRPr/>
                      </a:pPr>
                      <a:r>
                        <a:rPr lang="es-MX" sz="900" dirty="0" smtClean="0"/>
                        <a:t>Centro Latinoamericano de Administración para el Desarrollo</a:t>
                      </a:r>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r>
                        <a:rPr lang="es-MX" sz="900" dirty="0" smtClean="0"/>
                        <a:t>8-11</a:t>
                      </a:r>
                      <a:r>
                        <a:rPr lang="es-MX" sz="900" baseline="0" dirty="0" smtClean="0"/>
                        <a:t>  noviembre 2016</a:t>
                      </a:r>
                    </a:p>
                    <a:p>
                      <a:r>
                        <a:rPr lang="es-MX" sz="900" baseline="0" dirty="0" smtClean="0"/>
                        <a:t>Santiago, Chile</a:t>
                      </a:r>
                      <a:endParaRPr lang="es-MX" sz="9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r h="320040">
                <a:tc>
                  <a:txBody>
                    <a:bodyPr/>
                    <a:lstStyle/>
                    <a:p>
                      <a:r>
                        <a:rPr lang="es-MX" sz="900" dirty="0" smtClean="0"/>
                        <a:t>XXXI</a:t>
                      </a:r>
                      <a:r>
                        <a:rPr lang="es-MX" sz="900" baseline="0" dirty="0" smtClean="0"/>
                        <a:t>I Encuentro Nacional de Auditores Internos</a:t>
                      </a:r>
                      <a:endParaRPr lang="es-MX" sz="9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pPr marL="0" marR="0" indent="0" algn="l" defTabSz="914377" rtl="0" eaLnBrk="1" fontAlgn="auto" latinLnBrk="0" hangingPunct="1">
                        <a:lnSpc>
                          <a:spcPct val="100000"/>
                        </a:lnSpc>
                        <a:spcBef>
                          <a:spcPts val="0"/>
                        </a:spcBef>
                        <a:spcAft>
                          <a:spcPts val="0"/>
                        </a:spcAft>
                        <a:buClrTx/>
                        <a:buSzTx/>
                        <a:buFontTx/>
                        <a:buNone/>
                        <a:tabLst/>
                        <a:defRPr/>
                      </a:pPr>
                      <a:r>
                        <a:rPr lang="es-MX" sz="900" dirty="0" smtClean="0"/>
                        <a:t>Instituto Mexicano de Auditores Internos (IMAI)</a:t>
                      </a:r>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c>
                  <a:txBody>
                    <a:bodyPr/>
                    <a:lstStyle/>
                    <a:p>
                      <a:r>
                        <a:rPr lang="es-MX" sz="900" dirty="0" smtClean="0"/>
                        <a:t>12 y 13</a:t>
                      </a:r>
                      <a:r>
                        <a:rPr lang="es-MX" sz="900" baseline="0" dirty="0" smtClean="0"/>
                        <a:t> de septiembre</a:t>
                      </a:r>
                      <a:r>
                        <a:rPr lang="es-MX" sz="900" dirty="0" smtClean="0"/>
                        <a:t>,</a:t>
                      </a:r>
                      <a:r>
                        <a:rPr lang="es-MX" sz="900" baseline="0" dirty="0" smtClean="0"/>
                        <a:t> 2016</a:t>
                      </a:r>
                    </a:p>
                    <a:p>
                      <a:r>
                        <a:rPr lang="es-MX" sz="900" baseline="0" dirty="0" smtClean="0"/>
                        <a:t>Ciudad de México, México</a:t>
                      </a:r>
                      <a:endParaRPr lang="es-MX" sz="9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tcPr>
                </a:tc>
              </a:tr>
            </a:tbl>
          </a:graphicData>
        </a:graphic>
      </p:graphicFrame>
      <p:sp>
        <p:nvSpPr>
          <p:cNvPr id="4" name="3 Marcador de número de diapositiva"/>
          <p:cNvSpPr>
            <a:spLocks noGrp="1"/>
          </p:cNvSpPr>
          <p:nvPr>
            <p:ph type="sldNum" sz="quarter" idx="12"/>
          </p:nvPr>
        </p:nvSpPr>
        <p:spPr/>
        <p:txBody>
          <a:bodyPr/>
          <a:lstStyle/>
          <a:p>
            <a:fld id="{A3D15B1F-1E9B-4DE6-B696-6A74DD2F9DDB}" type="slidenum">
              <a:rPr lang="es-MX" smtClean="0"/>
              <a:t>24</a:t>
            </a:fld>
            <a:endParaRPr lang="es-MX"/>
          </a:p>
        </p:txBody>
      </p:sp>
      <p:pic>
        <p:nvPicPr>
          <p:cNvPr id="9218"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248920" y="275668"/>
            <a:ext cx="1557582" cy="4191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2249720" y="275668"/>
            <a:ext cx="1828800" cy="4191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0" name="Picture 4"/>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4347210" y="275668"/>
            <a:ext cx="1526540" cy="4191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Onda 6"/>
          <p:cNvSpPr/>
          <p:nvPr/>
        </p:nvSpPr>
        <p:spPr>
          <a:xfrm>
            <a:off x="-135203" y="330239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Tree>
    <p:extLst>
      <p:ext uri="{BB962C8B-B14F-4D97-AF65-F5344CB8AC3E}">
        <p14:creationId xmlns:p14="http://schemas.microsoft.com/office/powerpoint/2010/main" val="23105400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19"/>
                                        </p:tgtEl>
                                        <p:attrNameLst>
                                          <p:attrName>style.visibility</p:attrName>
                                        </p:attrNameLst>
                                      </p:cBhvr>
                                      <p:to>
                                        <p:strVal val="visible"/>
                                      </p:to>
                                    </p:set>
                                    <p:animEffect transition="in" filter="fade">
                                      <p:cBhvr>
                                        <p:cTn id="12" dur="500"/>
                                        <p:tgtEl>
                                          <p:spTgt spid="92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220"/>
                                        </p:tgtEl>
                                        <p:attrNameLst>
                                          <p:attrName>style.visibility</p:attrName>
                                        </p:attrNameLst>
                                      </p:cBhvr>
                                      <p:to>
                                        <p:strVal val="visible"/>
                                      </p:to>
                                    </p:set>
                                    <p:animEffect transition="in" filter="fade">
                                      <p:cBhvr>
                                        <p:cTn id="17"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4226" y="63809"/>
            <a:ext cx="5665694" cy="571500"/>
          </a:xfrm>
        </p:spPr>
        <p:txBody>
          <a:bodyPr>
            <a:normAutofit/>
          </a:bodyPr>
          <a:lstStyle/>
          <a:p>
            <a:r>
              <a:rPr lang="es-MX" sz="1800" b="1" dirty="0"/>
              <a:t>Seguimiento a Certificaciones</a:t>
            </a:r>
            <a:endParaRPr lang="es-MX" sz="1800" b="1" dirty="0"/>
          </a:p>
        </p:txBody>
      </p:sp>
      <p:sp>
        <p:nvSpPr>
          <p:cNvPr id="3" name="Marcador de contenido 2"/>
          <p:cNvSpPr>
            <a:spLocks noGrp="1"/>
          </p:cNvSpPr>
          <p:nvPr>
            <p:ph idx="1"/>
          </p:nvPr>
        </p:nvSpPr>
        <p:spPr>
          <a:xfrm>
            <a:off x="209224" y="598972"/>
            <a:ext cx="5641041" cy="636738"/>
          </a:xfrm>
        </p:spPr>
        <p:txBody>
          <a:bodyPr>
            <a:normAutofit/>
          </a:bodyPr>
          <a:lstStyle/>
          <a:p>
            <a:pPr marL="0" indent="0" algn="just">
              <a:buNone/>
            </a:pPr>
            <a:r>
              <a:rPr lang="es-MX" sz="1250" dirty="0"/>
              <a:t>Como parte de las actividades de la Vicepresidencia se propuso darle seguimiento a las Certificaciones Internacionales del IIA y ACFE.</a:t>
            </a:r>
            <a:endParaRPr lang="es-MX" sz="1250" dirty="0"/>
          </a:p>
        </p:txBody>
      </p:sp>
      <p:sp>
        <p:nvSpPr>
          <p:cNvPr id="8" name="7 Marcador de número de diapositiva"/>
          <p:cNvSpPr>
            <a:spLocks noGrp="1"/>
          </p:cNvSpPr>
          <p:nvPr>
            <p:ph type="sldNum" sz="quarter" idx="12"/>
          </p:nvPr>
        </p:nvSpPr>
        <p:spPr/>
        <p:txBody>
          <a:bodyPr/>
          <a:lstStyle/>
          <a:p>
            <a:fld id="{A3D15B1F-1E9B-4DE6-B696-6A74DD2F9DDB}" type="slidenum">
              <a:rPr lang="es-MX" smtClean="0"/>
              <a:t>25</a:t>
            </a:fld>
            <a:endParaRPr lang="es-MX"/>
          </a:p>
        </p:txBody>
      </p:sp>
      <p:graphicFrame>
        <p:nvGraphicFramePr>
          <p:cNvPr id="12" name="Tabla 5"/>
          <p:cNvGraphicFramePr>
            <a:graphicFrameLocks noGrp="1"/>
          </p:cNvGraphicFramePr>
          <p:nvPr>
            <p:extLst>
              <p:ext uri="{D42A27DB-BD31-4B8C-83A1-F6EECF244321}">
                <p14:modId xmlns:p14="http://schemas.microsoft.com/office/powerpoint/2010/main" val="1368609727"/>
              </p:ext>
            </p:extLst>
          </p:nvPr>
        </p:nvGraphicFramePr>
        <p:xfrm>
          <a:off x="266526" y="1794996"/>
          <a:ext cx="2000425" cy="889651"/>
        </p:xfrm>
        <a:graphic>
          <a:graphicData uri="http://schemas.openxmlformats.org/drawingml/2006/table">
            <a:tbl>
              <a:tblPr firstRow="1" firstCol="1" bandRow="1">
                <a:tableStyleId>{BDBED569-4797-4DF1-A0F4-6AAB3CD982D8}</a:tableStyleId>
              </a:tblPr>
              <a:tblGrid>
                <a:gridCol w="690183"/>
                <a:gridCol w="770492"/>
                <a:gridCol w="539750"/>
              </a:tblGrid>
              <a:tr h="365760">
                <a:tc>
                  <a:txBody>
                    <a:bodyPr/>
                    <a:lstStyle/>
                    <a:p>
                      <a:pPr algn="ctr">
                        <a:spcAft>
                          <a:spcPts val="0"/>
                        </a:spcAft>
                      </a:pPr>
                      <a:r>
                        <a:rPr lang="es-MX" sz="1200" dirty="0">
                          <a:solidFill>
                            <a:schemeClr val="bg1"/>
                          </a:solidFill>
                          <a:effectLst/>
                        </a:rPr>
                        <a:t>Entidad</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lnR w="12700" cap="flat" cmpd="sng" algn="ctr">
                      <a:solidFill>
                        <a:schemeClr val="accent1">
                          <a:lumMod val="75000"/>
                        </a:schemeClr>
                      </a:solidFill>
                      <a:prstDash val="solid"/>
                      <a:round/>
                      <a:headEnd type="none" w="med" len="med"/>
                      <a:tailEnd type="none" w="med" len="med"/>
                    </a:lnR>
                    <a:solidFill>
                      <a:srgbClr val="C00000"/>
                    </a:solidFill>
                  </a:tcPr>
                </a:tc>
                <a:tc>
                  <a:txBody>
                    <a:bodyPr/>
                    <a:lstStyle/>
                    <a:p>
                      <a:pPr algn="ctr">
                        <a:spcAft>
                          <a:spcPts val="0"/>
                        </a:spcAft>
                      </a:pPr>
                      <a:r>
                        <a:rPr lang="es-MX" sz="1200" dirty="0">
                          <a:solidFill>
                            <a:schemeClr val="bg1"/>
                          </a:solidFill>
                          <a:effectLst/>
                        </a:rPr>
                        <a:t>Número de CFE</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C00000"/>
                    </a:solidFill>
                  </a:tcPr>
                </a:tc>
                <a:tc>
                  <a:txBody>
                    <a:bodyPr/>
                    <a:lstStyle/>
                    <a:p>
                      <a:pPr algn="ctr">
                        <a:spcAft>
                          <a:spcPts val="0"/>
                        </a:spcAft>
                      </a:pPr>
                      <a:r>
                        <a:rPr lang="es-MX" sz="1200" dirty="0">
                          <a:solidFill>
                            <a:schemeClr val="bg1"/>
                          </a:solidFill>
                          <a:effectLst/>
                        </a:rPr>
                        <a:t>Año</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C00000"/>
                    </a:solidFill>
                  </a:tcPr>
                </a:tc>
              </a:tr>
              <a:tr h="261946">
                <a:tc>
                  <a:txBody>
                    <a:bodyPr/>
                    <a:lstStyle/>
                    <a:p>
                      <a:pPr algn="ctr">
                        <a:spcAft>
                          <a:spcPts val="0"/>
                        </a:spcAft>
                      </a:pPr>
                      <a:r>
                        <a:rPr lang="es-MX" sz="1200" dirty="0">
                          <a:solidFill>
                            <a:schemeClr val="bg1"/>
                          </a:solidFill>
                          <a:effectLst/>
                        </a:rPr>
                        <a:t>Yucatán</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solidFill>
                      <a:srgbClr val="C00000"/>
                    </a:solidFill>
                  </a:tcPr>
                </a:tc>
                <a:tc>
                  <a:txBody>
                    <a:bodyPr/>
                    <a:lstStyle/>
                    <a:p>
                      <a:pPr algn="ctr">
                        <a:spcAft>
                          <a:spcPts val="0"/>
                        </a:spcAft>
                      </a:pPr>
                      <a:r>
                        <a:rPr lang="es-MX" sz="1000" dirty="0">
                          <a:effectLst/>
                        </a:rPr>
                        <a:t>2</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lnT w="12700" cap="flat" cmpd="sng" algn="ctr">
                      <a:solidFill>
                        <a:schemeClr val="accent1">
                          <a:lumMod val="75000"/>
                        </a:schemeClr>
                      </a:solidFill>
                      <a:prstDash val="solid"/>
                      <a:round/>
                      <a:headEnd type="none" w="med" len="med"/>
                      <a:tailEnd type="none" w="med" len="med"/>
                    </a:lnT>
                    <a:noFill/>
                  </a:tcPr>
                </a:tc>
                <a:tc>
                  <a:txBody>
                    <a:bodyPr/>
                    <a:lstStyle/>
                    <a:p>
                      <a:pPr algn="ctr">
                        <a:spcAft>
                          <a:spcPts val="0"/>
                        </a:spcAft>
                      </a:pPr>
                      <a:r>
                        <a:rPr lang="es-MX" sz="1000" dirty="0">
                          <a:effectLst/>
                        </a:rPr>
                        <a:t>2015</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lnT w="12700" cap="flat" cmpd="sng" algn="ctr">
                      <a:solidFill>
                        <a:schemeClr val="accent1">
                          <a:lumMod val="75000"/>
                        </a:schemeClr>
                      </a:solidFill>
                      <a:prstDash val="solid"/>
                      <a:round/>
                      <a:headEnd type="none" w="med" len="med"/>
                      <a:tailEnd type="none" w="med" len="med"/>
                    </a:lnT>
                    <a:noFill/>
                  </a:tcPr>
                </a:tc>
              </a:tr>
              <a:tr h="261946">
                <a:tc>
                  <a:txBody>
                    <a:bodyPr/>
                    <a:lstStyle/>
                    <a:p>
                      <a:pPr algn="ctr">
                        <a:spcAft>
                          <a:spcPts val="0"/>
                        </a:spcAft>
                      </a:pPr>
                      <a:r>
                        <a:rPr lang="es-MX" sz="1200" dirty="0">
                          <a:solidFill>
                            <a:schemeClr val="bg1"/>
                          </a:solidFill>
                          <a:effectLst/>
                        </a:rPr>
                        <a:t>Puebla</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solidFill>
                      <a:srgbClr val="C00000"/>
                    </a:solidFill>
                  </a:tcPr>
                </a:tc>
                <a:tc>
                  <a:txBody>
                    <a:bodyPr/>
                    <a:lstStyle/>
                    <a:p>
                      <a:pPr algn="ctr">
                        <a:spcAft>
                          <a:spcPts val="0"/>
                        </a:spcAft>
                      </a:pPr>
                      <a:r>
                        <a:rPr lang="es-MX" sz="1000" dirty="0">
                          <a:effectLst/>
                        </a:rPr>
                        <a:t>1</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tc>
                <a:tc>
                  <a:txBody>
                    <a:bodyPr/>
                    <a:lstStyle/>
                    <a:p>
                      <a:pPr algn="ctr">
                        <a:spcAft>
                          <a:spcPts val="0"/>
                        </a:spcAft>
                      </a:pPr>
                      <a:r>
                        <a:rPr lang="es-MX" sz="1000" dirty="0">
                          <a:effectLst/>
                        </a:rPr>
                        <a:t>2015</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tc>
              </a:tr>
            </a:tbl>
          </a:graphicData>
        </a:graphic>
      </p:graphicFrame>
      <p:sp>
        <p:nvSpPr>
          <p:cNvPr id="13" name="CuadroTexto 6"/>
          <p:cNvSpPr txBox="1"/>
          <p:nvPr/>
        </p:nvSpPr>
        <p:spPr>
          <a:xfrm>
            <a:off x="266526" y="2784754"/>
            <a:ext cx="2962450" cy="307777"/>
          </a:xfrm>
          <a:prstGeom prst="rect">
            <a:avLst/>
          </a:prstGeom>
          <a:noFill/>
        </p:spPr>
        <p:txBody>
          <a:bodyPr wrap="square" rtlCol="0">
            <a:spAutoFit/>
          </a:bodyPr>
          <a:lstStyle/>
          <a:p>
            <a:r>
              <a:rPr lang="es-MX" sz="700" dirty="0"/>
              <a:t>FUENTE: Resultados </a:t>
            </a:r>
            <a:r>
              <a:rPr lang="es-MX" sz="700" dirty="0"/>
              <a:t> </a:t>
            </a:r>
            <a:r>
              <a:rPr lang="es-MX" sz="700" dirty="0"/>
              <a:t>proporcionados por ACFE Capítulo México al 8 de abril de 2016.</a:t>
            </a:r>
            <a:endParaRPr lang="es-MX" sz="700" dirty="0"/>
          </a:p>
        </p:txBody>
      </p:sp>
      <p:sp>
        <p:nvSpPr>
          <p:cNvPr id="14" name="CuadroTexto 8"/>
          <p:cNvSpPr txBox="1"/>
          <p:nvPr/>
        </p:nvSpPr>
        <p:spPr>
          <a:xfrm>
            <a:off x="2334967" y="1771026"/>
            <a:ext cx="1246434" cy="1323439"/>
          </a:xfrm>
          <a:prstGeom prst="rect">
            <a:avLst/>
          </a:prstGeom>
          <a:noFill/>
        </p:spPr>
        <p:txBody>
          <a:bodyPr wrap="square" rtlCol="0">
            <a:spAutoFit/>
          </a:bodyPr>
          <a:lstStyle/>
          <a:p>
            <a:pPr algn="just"/>
            <a:r>
              <a:rPr lang="es-MX" sz="1000" dirty="0"/>
              <a:t>Durante el 2015 se certificaron 3 servidores públicos de las EFSL en Examinadores de Fraude Certificados.</a:t>
            </a:r>
            <a:endParaRPr lang="es-MX" sz="1000" dirty="0"/>
          </a:p>
        </p:txBody>
      </p:sp>
      <p:pic>
        <p:nvPicPr>
          <p:cNvPr id="15" name="Imagen 10"/>
          <p:cNvPicPr>
            <a:picLocks noChangeAspect="1"/>
          </p:cNvPicPr>
          <p:nvPr/>
        </p:nvPicPr>
        <p:blipFill>
          <a:blip r:embed="rId3" cstate="email">
            <a:extLst>
              <a:ext uri="{BEBA8EAE-BF5A-486C-A8C5-ECC9F3942E4B}">
                <a14:imgProps xmlns:a14="http://schemas.microsoft.com/office/drawing/2010/main">
                  <a14:imgLayer r:embed="rId4">
                    <a14:imgEffect>
                      <a14:backgroundRemoval t="1338" b="98328" l="3267" r="98067"/>
                    </a14:imgEffect>
                  </a14:imgLayer>
                </a14:imgProps>
              </a:ext>
              <a:ext uri="{28A0092B-C50C-407E-A947-70E740481C1C}">
                <a14:useLocalDpi xmlns:a14="http://schemas.microsoft.com/office/drawing/2010/main"/>
              </a:ext>
            </a:extLst>
          </a:blip>
          <a:stretch>
            <a:fillRect/>
          </a:stretch>
        </p:blipFill>
        <p:spPr>
          <a:xfrm>
            <a:off x="148416" y="1001836"/>
            <a:ext cx="1836595" cy="776568"/>
          </a:xfrm>
          <a:prstGeom prst="rect">
            <a:avLst/>
          </a:prstGeom>
        </p:spPr>
      </p:pic>
      <p:sp>
        <p:nvSpPr>
          <p:cNvPr id="16" name="Título 1"/>
          <p:cNvSpPr txBox="1">
            <a:spLocks/>
          </p:cNvSpPr>
          <p:nvPr/>
        </p:nvSpPr>
        <p:spPr>
          <a:xfrm>
            <a:off x="2113062" y="1001836"/>
            <a:ext cx="3855721" cy="662782"/>
          </a:xfrm>
          <a:prstGeom prst="rect">
            <a:avLst/>
          </a:prstGeom>
        </p:spPr>
        <p:txBody>
          <a:bodyPr vert="horz" lIns="45720" tIns="22860" rIns="45720" bIns="22860" rtlCol="0" anchor="ctr">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es-MX" sz="1750" dirty="0"/>
              <a:t>Certificación como Examinador de Fraudes</a:t>
            </a:r>
            <a:endParaRPr lang="es-MX" sz="1750" dirty="0"/>
          </a:p>
        </p:txBody>
      </p:sp>
      <p:sp>
        <p:nvSpPr>
          <p:cNvPr id="18" name="Onda 6"/>
          <p:cNvSpPr/>
          <p:nvPr/>
        </p:nvSpPr>
        <p:spPr>
          <a:xfrm>
            <a:off x="-135203" y="330239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graphicFrame>
        <p:nvGraphicFramePr>
          <p:cNvPr id="11" name="Tabla 5"/>
          <p:cNvGraphicFramePr>
            <a:graphicFrameLocks noGrp="1"/>
          </p:cNvGraphicFramePr>
          <p:nvPr>
            <p:extLst>
              <p:ext uri="{D42A27DB-BD31-4B8C-83A1-F6EECF244321}">
                <p14:modId xmlns:p14="http://schemas.microsoft.com/office/powerpoint/2010/main" val="2241831430"/>
              </p:ext>
            </p:extLst>
          </p:nvPr>
        </p:nvGraphicFramePr>
        <p:xfrm>
          <a:off x="3746326" y="1778403"/>
          <a:ext cx="1994075" cy="1072531"/>
        </p:xfrm>
        <a:graphic>
          <a:graphicData uri="http://schemas.openxmlformats.org/drawingml/2006/table">
            <a:tbl>
              <a:tblPr firstRow="1" firstCol="1" bandRow="1">
                <a:tableStyleId>{BDBED569-4797-4DF1-A0F4-6AAB3CD982D8}</a:tableStyleId>
              </a:tblPr>
              <a:tblGrid>
                <a:gridCol w="942219"/>
                <a:gridCol w="1051856"/>
              </a:tblGrid>
              <a:tr h="548640">
                <a:tc>
                  <a:txBody>
                    <a:bodyPr/>
                    <a:lstStyle/>
                    <a:p>
                      <a:pPr algn="ctr">
                        <a:spcAft>
                          <a:spcPts val="0"/>
                        </a:spcAft>
                      </a:pPr>
                      <a:r>
                        <a:rPr lang="es-MX" sz="1200" dirty="0">
                          <a:solidFill>
                            <a:schemeClr val="bg1"/>
                          </a:solidFill>
                          <a:effectLst/>
                        </a:rPr>
                        <a:t>Entidad</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lnR w="12700" cap="flat" cmpd="sng" algn="ctr">
                      <a:solidFill>
                        <a:schemeClr val="accent1">
                          <a:lumMod val="75000"/>
                        </a:schemeClr>
                      </a:solidFill>
                      <a:prstDash val="solid"/>
                      <a:round/>
                      <a:headEnd type="none" w="med" len="med"/>
                      <a:tailEnd type="none" w="med" len="med"/>
                    </a:lnR>
                    <a:solidFill>
                      <a:srgbClr val="C00000"/>
                    </a:solidFill>
                  </a:tcPr>
                </a:tc>
                <a:tc>
                  <a:txBody>
                    <a:bodyPr/>
                    <a:lstStyle/>
                    <a:p>
                      <a:pPr algn="ctr">
                        <a:spcAft>
                          <a:spcPts val="0"/>
                        </a:spcAft>
                      </a:pPr>
                      <a:r>
                        <a:rPr lang="es-MX" sz="1200" dirty="0" smtClean="0">
                          <a:solidFill>
                            <a:schemeClr val="bg1"/>
                          </a:solidFill>
                          <a:effectLst/>
                        </a:rPr>
                        <a:t>Número total </a:t>
                      </a:r>
                      <a:r>
                        <a:rPr lang="es-MX" sz="1200" dirty="0">
                          <a:solidFill>
                            <a:schemeClr val="bg1"/>
                          </a:solidFill>
                          <a:effectLst/>
                        </a:rPr>
                        <a:t>de </a:t>
                      </a:r>
                      <a:r>
                        <a:rPr lang="es-MX" sz="1200" dirty="0" smtClean="0">
                          <a:solidFill>
                            <a:schemeClr val="bg1"/>
                          </a:solidFill>
                          <a:effectLst/>
                        </a:rPr>
                        <a:t>CFE en las EFSL</a:t>
                      </a:r>
                    </a:p>
                  </a:txBody>
                  <a:tcPr marL="34290" marR="3429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C00000"/>
                    </a:solidFill>
                  </a:tcPr>
                </a:tc>
              </a:tr>
              <a:tr h="261946">
                <a:tc>
                  <a:txBody>
                    <a:bodyPr/>
                    <a:lstStyle/>
                    <a:p>
                      <a:pPr algn="ctr">
                        <a:spcAft>
                          <a:spcPts val="0"/>
                        </a:spcAft>
                      </a:pPr>
                      <a:r>
                        <a:rPr lang="es-MX" sz="1200" dirty="0">
                          <a:solidFill>
                            <a:schemeClr val="bg1"/>
                          </a:solidFill>
                          <a:effectLst/>
                        </a:rPr>
                        <a:t>Yucatán</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solidFill>
                      <a:srgbClr val="C00000"/>
                    </a:solidFill>
                  </a:tcPr>
                </a:tc>
                <a:tc>
                  <a:txBody>
                    <a:bodyPr/>
                    <a:lstStyle/>
                    <a:p>
                      <a:pPr algn="ctr">
                        <a:spcAft>
                          <a:spcPts val="0"/>
                        </a:spcAft>
                      </a:pPr>
                      <a:r>
                        <a:rPr lang="es-MX" sz="1000" dirty="0">
                          <a:effectLst/>
                          <a:latin typeface="+mn-lt"/>
                          <a:ea typeface="+mn-ea"/>
                          <a:cs typeface="+mn-cs"/>
                        </a:rPr>
                        <a:t>4</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lnT w="12700" cap="flat" cmpd="sng" algn="ctr">
                      <a:solidFill>
                        <a:schemeClr val="accent1">
                          <a:lumMod val="75000"/>
                        </a:schemeClr>
                      </a:solidFill>
                      <a:prstDash val="solid"/>
                      <a:round/>
                      <a:headEnd type="none" w="med" len="med"/>
                      <a:tailEnd type="none" w="med" len="med"/>
                    </a:lnT>
                    <a:noFill/>
                  </a:tcPr>
                </a:tc>
              </a:tr>
              <a:tr h="261946">
                <a:tc>
                  <a:txBody>
                    <a:bodyPr/>
                    <a:lstStyle/>
                    <a:p>
                      <a:pPr algn="ctr">
                        <a:spcAft>
                          <a:spcPts val="0"/>
                        </a:spcAft>
                      </a:pPr>
                      <a:r>
                        <a:rPr lang="es-MX" sz="1200" dirty="0">
                          <a:solidFill>
                            <a:schemeClr val="bg1"/>
                          </a:solidFill>
                          <a:effectLst/>
                        </a:rPr>
                        <a:t>Puebla</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solidFill>
                      <a:srgbClr val="C00000"/>
                    </a:solidFill>
                  </a:tcPr>
                </a:tc>
                <a:tc>
                  <a:txBody>
                    <a:bodyPr/>
                    <a:lstStyle/>
                    <a:p>
                      <a:pPr algn="ctr">
                        <a:spcAft>
                          <a:spcPts val="0"/>
                        </a:spcAft>
                      </a:pPr>
                      <a:r>
                        <a:rPr lang="es-MX" sz="1000" dirty="0">
                          <a:effectLst/>
                        </a:rPr>
                        <a:t>1</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tc>
              </a:tr>
            </a:tbl>
          </a:graphicData>
        </a:graphic>
      </p:graphicFrame>
      <p:sp>
        <p:nvSpPr>
          <p:cNvPr id="17" name="CuadroTexto 6"/>
          <p:cNvSpPr txBox="1"/>
          <p:nvPr/>
        </p:nvSpPr>
        <p:spPr>
          <a:xfrm>
            <a:off x="3705051" y="2915559"/>
            <a:ext cx="2143300" cy="307777"/>
          </a:xfrm>
          <a:prstGeom prst="rect">
            <a:avLst/>
          </a:prstGeom>
          <a:noFill/>
        </p:spPr>
        <p:txBody>
          <a:bodyPr wrap="square" rtlCol="0">
            <a:spAutoFit/>
          </a:bodyPr>
          <a:lstStyle/>
          <a:p>
            <a:pPr algn="just"/>
            <a:r>
              <a:rPr lang="es-MX" sz="700" dirty="0"/>
              <a:t>FUENTE: Datos recabados por la vicepresidencia, de sitios web de las EFSL.</a:t>
            </a:r>
            <a:endParaRPr lang="es-MX" sz="700" dirty="0"/>
          </a:p>
        </p:txBody>
      </p:sp>
    </p:spTree>
    <p:extLst>
      <p:ext uri="{BB962C8B-B14F-4D97-AF65-F5344CB8AC3E}">
        <p14:creationId xmlns:p14="http://schemas.microsoft.com/office/powerpoint/2010/main" val="3781967125"/>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A3D15B1F-1E9B-4DE6-B696-6A74DD2F9DDB}" type="slidenum">
              <a:rPr lang="es-MX" smtClean="0"/>
              <a:t>26</a:t>
            </a:fld>
            <a:endParaRPr lang="es-MX"/>
          </a:p>
        </p:txBody>
      </p:sp>
      <p:pic>
        <p:nvPicPr>
          <p:cNvPr id="11" name="Picture 2" descr="https://na.theiia.org/about-ia/PublicDocuments/IIA%20logo%20large%20IIAblue_larg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4626" y="197375"/>
            <a:ext cx="868855" cy="671749"/>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https://acclaim-production-app.s3.amazonaws.com/images/a68306d2-f89d-4345-89d2-f30f75fa5925/726462304193e952a9791e26f765a3043c5b9b4b.png"/>
          <p:cNvPicPr>
            <a:picLocks noChangeAspect="1" noChangeArrowheads="1"/>
          </p:cNvPicPr>
          <p:nvPr/>
        </p:nvPicPr>
        <p:blipFill rotWithShape="1">
          <a:blip r:embed="rId3" cstate="email">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a:ext>
            </a:extLst>
          </a:blip>
          <a:srcRect/>
          <a:stretch/>
        </p:blipFill>
        <p:spPr bwMode="auto">
          <a:xfrm>
            <a:off x="1287780" y="251903"/>
            <a:ext cx="1005840" cy="65532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Tabla 5"/>
          <p:cNvGraphicFramePr>
            <a:graphicFrameLocks noGrp="1"/>
          </p:cNvGraphicFramePr>
          <p:nvPr>
            <p:extLst>
              <p:ext uri="{D42A27DB-BD31-4B8C-83A1-F6EECF244321}">
                <p14:modId xmlns:p14="http://schemas.microsoft.com/office/powerpoint/2010/main" val="1847515814"/>
              </p:ext>
            </p:extLst>
          </p:nvPr>
        </p:nvGraphicFramePr>
        <p:xfrm>
          <a:off x="393245" y="1207984"/>
          <a:ext cx="2622671" cy="627706"/>
        </p:xfrm>
        <a:graphic>
          <a:graphicData uri="http://schemas.openxmlformats.org/drawingml/2006/table">
            <a:tbl>
              <a:tblPr firstRow="1" firstCol="1" bandRow="1">
                <a:tableStyleId>{BDBED569-4797-4DF1-A0F4-6AAB3CD982D8}</a:tableStyleId>
              </a:tblPr>
              <a:tblGrid>
                <a:gridCol w="690183"/>
                <a:gridCol w="1290686"/>
                <a:gridCol w="641803"/>
              </a:tblGrid>
              <a:tr h="365760">
                <a:tc>
                  <a:txBody>
                    <a:bodyPr/>
                    <a:lstStyle/>
                    <a:p>
                      <a:pPr algn="ctr">
                        <a:spcAft>
                          <a:spcPts val="0"/>
                        </a:spcAft>
                      </a:pPr>
                      <a:r>
                        <a:rPr lang="es-MX" sz="1200" dirty="0">
                          <a:solidFill>
                            <a:schemeClr val="bg1"/>
                          </a:solidFill>
                          <a:effectLst/>
                        </a:rPr>
                        <a:t>Entidad</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lnR w="12700" cap="flat" cmpd="sng" algn="ctr">
                      <a:solidFill>
                        <a:schemeClr val="accent1">
                          <a:lumMod val="75000"/>
                        </a:schemeClr>
                      </a:solidFill>
                      <a:prstDash val="solid"/>
                      <a:round/>
                      <a:headEnd type="none" w="med" len="med"/>
                      <a:tailEnd type="none" w="med" len="med"/>
                    </a:lnR>
                    <a:solidFill>
                      <a:schemeClr val="accent5">
                        <a:lumMod val="50000"/>
                      </a:schemeClr>
                    </a:solidFill>
                  </a:tcPr>
                </a:tc>
                <a:tc>
                  <a:txBody>
                    <a:bodyPr/>
                    <a:lstStyle/>
                    <a:p>
                      <a:pPr algn="ctr">
                        <a:spcAft>
                          <a:spcPts val="0"/>
                        </a:spcAft>
                      </a:pPr>
                      <a:r>
                        <a:rPr lang="es-MX" sz="1200" dirty="0">
                          <a:solidFill>
                            <a:schemeClr val="bg1"/>
                          </a:solidFill>
                          <a:effectLst/>
                        </a:rPr>
                        <a:t>Número de </a:t>
                      </a:r>
                      <a:r>
                        <a:rPr lang="es-MX" sz="1200" dirty="0" smtClean="0">
                          <a:solidFill>
                            <a:schemeClr val="bg1"/>
                          </a:solidFill>
                          <a:effectLst/>
                        </a:rPr>
                        <a:t>CGAP</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5">
                        <a:lumMod val="50000"/>
                      </a:schemeClr>
                    </a:solidFill>
                  </a:tcPr>
                </a:tc>
                <a:tc>
                  <a:txBody>
                    <a:bodyPr/>
                    <a:lstStyle/>
                    <a:p>
                      <a:pPr algn="ctr">
                        <a:spcAft>
                          <a:spcPts val="0"/>
                        </a:spcAft>
                      </a:pPr>
                      <a:r>
                        <a:rPr lang="es-MX" sz="1200" dirty="0">
                          <a:solidFill>
                            <a:schemeClr val="bg1"/>
                          </a:solidFill>
                          <a:effectLst/>
                        </a:rPr>
                        <a:t>Año</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5">
                        <a:lumMod val="50000"/>
                      </a:schemeClr>
                    </a:solidFill>
                  </a:tcPr>
                </a:tc>
              </a:tr>
              <a:tr h="261946">
                <a:tc>
                  <a:txBody>
                    <a:bodyPr/>
                    <a:lstStyle/>
                    <a:p>
                      <a:pPr algn="ctr">
                        <a:spcAft>
                          <a:spcPts val="0"/>
                        </a:spcAft>
                      </a:pPr>
                      <a:r>
                        <a:rPr lang="es-MX" sz="1200" dirty="0">
                          <a:solidFill>
                            <a:schemeClr val="bg1"/>
                          </a:solidFill>
                          <a:effectLst/>
                        </a:rPr>
                        <a:t>Yucatán</a:t>
                      </a:r>
                      <a:endParaRPr lang="es-MX"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solidFill>
                      <a:schemeClr val="accent5">
                        <a:lumMod val="50000"/>
                      </a:schemeClr>
                    </a:solidFill>
                  </a:tcPr>
                </a:tc>
                <a:tc>
                  <a:txBody>
                    <a:bodyPr/>
                    <a:lstStyle/>
                    <a:p>
                      <a:pPr algn="ctr">
                        <a:spcAft>
                          <a:spcPts val="0"/>
                        </a:spcAft>
                      </a:pPr>
                      <a:r>
                        <a:rPr lang="es-MX" sz="1000" dirty="0">
                          <a:effectLst/>
                          <a:latin typeface="+mn-lt"/>
                          <a:ea typeface="+mn-ea"/>
                          <a:cs typeface="+mn-cs"/>
                        </a:rPr>
                        <a:t>1</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lnT w="12700" cap="flat" cmpd="sng" algn="ctr">
                      <a:solidFill>
                        <a:schemeClr val="accent1">
                          <a:lumMod val="75000"/>
                        </a:schemeClr>
                      </a:solidFill>
                      <a:prstDash val="solid"/>
                      <a:round/>
                      <a:headEnd type="none" w="med" len="med"/>
                      <a:tailEnd type="none" w="med" len="med"/>
                    </a:lnT>
                    <a:noFill/>
                  </a:tcPr>
                </a:tc>
                <a:tc>
                  <a:txBody>
                    <a:bodyPr/>
                    <a:lstStyle/>
                    <a:p>
                      <a:pPr algn="ctr">
                        <a:spcAft>
                          <a:spcPts val="0"/>
                        </a:spcAft>
                      </a:pPr>
                      <a:r>
                        <a:rPr lang="es-MX" sz="1000" dirty="0" smtClean="0">
                          <a:effectLst/>
                        </a:rPr>
                        <a:t>2016</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lnT w="12700" cap="flat" cmpd="sng" algn="ctr">
                      <a:solidFill>
                        <a:schemeClr val="accent1">
                          <a:lumMod val="75000"/>
                        </a:schemeClr>
                      </a:solidFill>
                      <a:prstDash val="solid"/>
                      <a:round/>
                      <a:headEnd type="none" w="med" len="med"/>
                      <a:tailEnd type="none" w="med" len="med"/>
                    </a:lnT>
                    <a:noFill/>
                  </a:tcPr>
                </a:tc>
              </a:tr>
            </a:tbl>
          </a:graphicData>
        </a:graphic>
      </p:graphicFrame>
      <p:sp>
        <p:nvSpPr>
          <p:cNvPr id="14" name="CuadroTexto 8"/>
          <p:cNvSpPr txBox="1"/>
          <p:nvPr/>
        </p:nvSpPr>
        <p:spPr>
          <a:xfrm>
            <a:off x="3099506" y="1220713"/>
            <a:ext cx="2762596" cy="861774"/>
          </a:xfrm>
          <a:prstGeom prst="rect">
            <a:avLst/>
          </a:prstGeom>
          <a:noFill/>
        </p:spPr>
        <p:txBody>
          <a:bodyPr wrap="square" rtlCol="0">
            <a:spAutoFit/>
          </a:bodyPr>
          <a:lstStyle/>
          <a:p>
            <a:pPr algn="just"/>
            <a:r>
              <a:rPr lang="es-MX" sz="1250" dirty="0"/>
              <a:t>Durante el 2016 se certificó una colaboradora de la Auditoría Superior del Estado de Yucatán (ASEY).</a:t>
            </a:r>
            <a:endParaRPr lang="es-MX" sz="1250" dirty="0"/>
          </a:p>
        </p:txBody>
      </p:sp>
      <p:sp>
        <p:nvSpPr>
          <p:cNvPr id="15" name="Título 1"/>
          <p:cNvSpPr txBox="1">
            <a:spLocks/>
          </p:cNvSpPr>
          <p:nvPr/>
        </p:nvSpPr>
        <p:spPr>
          <a:xfrm>
            <a:off x="2293620" y="235475"/>
            <a:ext cx="3855721" cy="662782"/>
          </a:xfrm>
          <a:prstGeom prst="rect">
            <a:avLst/>
          </a:prstGeom>
        </p:spPr>
        <p:txBody>
          <a:bodyPr vert="horz" lIns="45720" tIns="22860" rIns="45720" bIns="22860" rtlCol="0" anchor="ctr">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es-MX" sz="1750" dirty="0"/>
              <a:t>Profesional Certificado en Auditoría Gubernamental</a:t>
            </a:r>
            <a:endParaRPr lang="es-MX" sz="1750" dirty="0"/>
          </a:p>
        </p:txBody>
      </p:sp>
      <p:sp>
        <p:nvSpPr>
          <p:cNvPr id="12" name="11 CuadroTexto"/>
          <p:cNvSpPr txBox="1"/>
          <p:nvPr/>
        </p:nvSpPr>
        <p:spPr>
          <a:xfrm>
            <a:off x="374650" y="2135306"/>
            <a:ext cx="5558117" cy="940653"/>
          </a:xfrm>
          <a:prstGeom prst="horizontalScroll">
            <a:avLst/>
          </a:prstGeom>
          <a:solidFill>
            <a:srgbClr val="B8E0CA"/>
          </a:solidFill>
          <a:ln>
            <a:noFill/>
          </a:ln>
          <a:effectLst>
            <a:innerShdw blurRad="63500" dist="50800" dir="2700000">
              <a:prstClr val="black">
                <a:alpha val="50000"/>
              </a:prstClr>
            </a:inn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s-MX" sz="1000" i="1" dirty="0">
                <a:solidFill>
                  <a:schemeClr val="tx1"/>
                </a:solidFill>
              </a:rPr>
              <a:t>El reconocimiento de Certificado en Auditoría Gubernamental (CGAP) es de validez internacional y certifica las capacidades y conocimientos relacionados con normas internacionales, </a:t>
            </a:r>
            <a:r>
              <a:rPr lang="es-MX" sz="1000" i="1" dirty="0">
                <a:solidFill>
                  <a:schemeClr val="tx1"/>
                </a:solidFill>
              </a:rPr>
              <a:t>p</a:t>
            </a:r>
            <a:r>
              <a:rPr lang="es-MX" sz="1000" i="1" dirty="0">
                <a:solidFill>
                  <a:schemeClr val="tx1"/>
                </a:solidFill>
              </a:rPr>
              <a:t>rocedimientos, </a:t>
            </a:r>
            <a:r>
              <a:rPr lang="es-MX" sz="1000" i="1" dirty="0">
                <a:solidFill>
                  <a:schemeClr val="tx1"/>
                </a:solidFill>
              </a:rPr>
              <a:t>t</a:t>
            </a:r>
            <a:r>
              <a:rPr lang="es-MX" sz="1000" i="1" dirty="0">
                <a:solidFill>
                  <a:schemeClr val="tx1"/>
                </a:solidFill>
              </a:rPr>
              <a:t>écnicas y habilidades de auditoría, así como conocimiento del entorno gubernamental. </a:t>
            </a:r>
          </a:p>
        </p:txBody>
      </p:sp>
      <p:sp>
        <p:nvSpPr>
          <p:cNvPr id="20" name="Onda 6"/>
          <p:cNvSpPr/>
          <p:nvPr/>
        </p:nvSpPr>
        <p:spPr>
          <a:xfrm>
            <a:off x="-135203" y="330239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Tree>
    <p:extLst>
      <p:ext uri="{BB962C8B-B14F-4D97-AF65-F5344CB8AC3E}">
        <p14:creationId xmlns:p14="http://schemas.microsoft.com/office/powerpoint/2010/main" val="3969118627"/>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19300" y="-114300"/>
            <a:ext cx="3855721" cy="662782"/>
          </a:xfrm>
        </p:spPr>
        <p:txBody>
          <a:bodyPr>
            <a:normAutofit/>
          </a:bodyPr>
          <a:lstStyle/>
          <a:p>
            <a:r>
              <a:rPr lang="es-MX" sz="1750" dirty="0"/>
              <a:t>Certificación en Fiscalización Pública</a:t>
            </a:r>
            <a:endParaRPr lang="es-MX" sz="1750"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4020172882"/>
              </p:ext>
            </p:extLst>
          </p:nvPr>
        </p:nvGraphicFramePr>
        <p:xfrm>
          <a:off x="3223260" y="384068"/>
          <a:ext cx="2766060" cy="2610512"/>
        </p:xfrm>
        <a:graphic>
          <a:graphicData uri="http://schemas.openxmlformats.org/drawingml/2006/table">
            <a:tbl>
              <a:tblPr>
                <a:tableStyleId>{BDBED569-4797-4DF1-A0F4-6AAB3CD982D8}</a:tableStyleId>
              </a:tblPr>
              <a:tblGrid>
                <a:gridCol w="952500"/>
                <a:gridCol w="457200"/>
                <a:gridCol w="487680"/>
                <a:gridCol w="464820"/>
                <a:gridCol w="403860"/>
              </a:tblGrid>
              <a:tr h="152168">
                <a:tc>
                  <a:txBody>
                    <a:bodyPr/>
                    <a:lstStyle/>
                    <a:p>
                      <a:pPr lvl="1" algn="ctr" fontAlgn="b"/>
                      <a:r>
                        <a:rPr lang="es-MX" sz="700" b="1" u="none" strike="noStrike" dirty="0">
                          <a:effectLst/>
                        </a:rPr>
                        <a:t>EFSL</a:t>
                      </a:r>
                      <a:endParaRPr lang="es-MX" sz="700" b="1"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ctr"/>
                      <a:r>
                        <a:rPr lang="es-MX" sz="700" b="1" u="none" strike="noStrike" dirty="0">
                          <a:effectLst/>
                        </a:rPr>
                        <a:t>2014</a:t>
                      </a:r>
                      <a:endParaRPr lang="es-MX" sz="700" b="1"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ctr"/>
                      <a:r>
                        <a:rPr lang="es-MX" sz="700" b="1" u="none" strike="noStrike" dirty="0">
                          <a:effectLst/>
                        </a:rPr>
                        <a:t>2015</a:t>
                      </a:r>
                      <a:endParaRPr lang="es-MX" sz="700" b="1"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ctr"/>
                      <a:r>
                        <a:rPr lang="es-MX" sz="700" b="1" u="none" strike="noStrike" dirty="0">
                          <a:effectLst/>
                        </a:rPr>
                        <a:t>2016</a:t>
                      </a:r>
                      <a:endParaRPr lang="es-MX" sz="700" b="1"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ctr"/>
                      <a:r>
                        <a:rPr lang="es-MX" sz="700" b="1" u="none" strike="noStrike" dirty="0">
                          <a:effectLst/>
                        </a:rPr>
                        <a:t>Total</a:t>
                      </a:r>
                      <a:endParaRPr lang="es-MX" sz="700" b="1"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r>
              <a:tr h="153647">
                <a:tc>
                  <a:txBody>
                    <a:bodyPr/>
                    <a:lstStyle/>
                    <a:p>
                      <a:pPr lvl="1" algn="l" fontAlgn="b"/>
                      <a:r>
                        <a:rPr lang="es-MX" sz="700" u="none" strike="noStrike" dirty="0">
                          <a:effectLst/>
                        </a:rPr>
                        <a:t>Querétaro</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dirty="0">
                          <a:effectLst/>
                        </a:rPr>
                        <a:t>4</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a:effectLst/>
                        </a:rPr>
                        <a:t>0</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4</a:t>
                      </a:r>
                      <a:endParaRPr lang="es-MX" sz="700" b="1" i="0" u="none" strike="noStrike" dirty="0">
                        <a:solidFill>
                          <a:srgbClr val="000000"/>
                        </a:solidFill>
                        <a:effectLst/>
                        <a:latin typeface="Arial" panose="020B0604020202020204" pitchFamily="34" charset="0"/>
                      </a:endParaRPr>
                    </a:p>
                  </a:txBody>
                  <a:tcPr marL="3400" marR="3400" marT="3400" marB="0" anchor="b"/>
                </a:tc>
              </a:tr>
              <a:tr h="153647">
                <a:tc>
                  <a:txBody>
                    <a:bodyPr/>
                    <a:lstStyle/>
                    <a:p>
                      <a:pPr lvl="1" algn="l" fontAlgn="b"/>
                      <a:r>
                        <a:rPr lang="es-MX" sz="700" u="none" strike="noStrike" dirty="0">
                          <a:effectLst/>
                        </a:rPr>
                        <a:t>Tlaxcala</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dirty="0">
                          <a:effectLst/>
                        </a:rPr>
                        <a:t>2</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2</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a:effectLst/>
                        </a:rPr>
                        <a:t>0</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4</a:t>
                      </a:r>
                      <a:endParaRPr lang="es-MX" sz="700" b="1" i="0" u="none" strike="noStrike" dirty="0">
                        <a:solidFill>
                          <a:srgbClr val="000000"/>
                        </a:solidFill>
                        <a:effectLst/>
                        <a:latin typeface="Arial" panose="020B0604020202020204" pitchFamily="34" charset="0"/>
                      </a:endParaRPr>
                    </a:p>
                  </a:txBody>
                  <a:tcPr marL="3400" marR="3400" marT="3400" marB="0" anchor="b"/>
                </a:tc>
              </a:tr>
              <a:tr h="153647">
                <a:tc>
                  <a:txBody>
                    <a:bodyPr/>
                    <a:lstStyle/>
                    <a:p>
                      <a:pPr lvl="1" algn="l" fontAlgn="b"/>
                      <a:r>
                        <a:rPr lang="es-MX" sz="700" u="none" strike="noStrike" dirty="0">
                          <a:effectLst/>
                        </a:rPr>
                        <a:t>Zacatecas</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dirty="0">
                          <a:effectLst/>
                        </a:rPr>
                        <a:t>3</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1</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a:effectLst/>
                        </a:rPr>
                        <a:t>0</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4</a:t>
                      </a:r>
                      <a:endParaRPr lang="es-MX" sz="700" b="1" i="0" u="none" strike="noStrike" dirty="0">
                        <a:solidFill>
                          <a:srgbClr val="000000"/>
                        </a:solidFill>
                        <a:effectLst/>
                        <a:latin typeface="Arial" panose="020B0604020202020204" pitchFamily="34" charset="0"/>
                      </a:endParaRPr>
                    </a:p>
                  </a:txBody>
                  <a:tcPr marL="3400" marR="3400" marT="3400" marB="0" anchor="b"/>
                </a:tc>
              </a:tr>
              <a:tr h="153647">
                <a:tc>
                  <a:txBody>
                    <a:bodyPr/>
                    <a:lstStyle/>
                    <a:p>
                      <a:pPr lvl="1" algn="l" fontAlgn="b"/>
                      <a:r>
                        <a:rPr lang="es-MX" sz="700" u="none" strike="noStrike" dirty="0">
                          <a:effectLst/>
                        </a:rPr>
                        <a:t>Aguascalientes</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dirty="0">
                          <a:effectLst/>
                        </a:rPr>
                        <a:t>1</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2</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a:effectLst/>
                        </a:rPr>
                        <a:t>0</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3</a:t>
                      </a:r>
                      <a:endParaRPr lang="es-MX" sz="700" b="1" i="0" u="none" strike="noStrike" dirty="0">
                        <a:solidFill>
                          <a:srgbClr val="000000"/>
                        </a:solidFill>
                        <a:effectLst/>
                        <a:latin typeface="Arial" panose="020B0604020202020204" pitchFamily="34" charset="0"/>
                      </a:endParaRPr>
                    </a:p>
                  </a:txBody>
                  <a:tcPr marL="3400" marR="3400" marT="3400" marB="0" anchor="b"/>
                </a:tc>
              </a:tr>
              <a:tr h="153647">
                <a:tc>
                  <a:txBody>
                    <a:bodyPr/>
                    <a:lstStyle/>
                    <a:p>
                      <a:pPr lvl="1" algn="l" fontAlgn="b"/>
                      <a:r>
                        <a:rPr lang="es-MX" sz="700" u="none" strike="noStrike" dirty="0">
                          <a:effectLst/>
                        </a:rPr>
                        <a:t>Baja California</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dirty="0">
                          <a:effectLst/>
                        </a:rPr>
                        <a:t>2</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1</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3</a:t>
                      </a:r>
                      <a:endParaRPr lang="es-MX" sz="700" b="1" i="0" u="none" strike="noStrike" dirty="0">
                        <a:solidFill>
                          <a:srgbClr val="000000"/>
                        </a:solidFill>
                        <a:effectLst/>
                        <a:latin typeface="Arial" panose="020B0604020202020204" pitchFamily="34" charset="0"/>
                      </a:endParaRPr>
                    </a:p>
                  </a:txBody>
                  <a:tcPr marL="3400" marR="3400" marT="3400" marB="0" anchor="b"/>
                </a:tc>
              </a:tr>
              <a:tr h="153647">
                <a:tc>
                  <a:txBody>
                    <a:bodyPr/>
                    <a:lstStyle/>
                    <a:p>
                      <a:pPr lvl="1" algn="l" fontAlgn="b"/>
                      <a:r>
                        <a:rPr lang="es-MX" sz="700" u="none" strike="noStrike" dirty="0">
                          <a:effectLst/>
                        </a:rPr>
                        <a:t>Guerrero</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dirty="0">
                          <a:effectLst/>
                        </a:rPr>
                        <a:t>1</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2</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3</a:t>
                      </a:r>
                      <a:endParaRPr lang="es-MX" sz="700" b="1" i="0" u="none" strike="noStrike" dirty="0">
                        <a:solidFill>
                          <a:srgbClr val="000000"/>
                        </a:solidFill>
                        <a:effectLst/>
                        <a:latin typeface="Arial" panose="020B0604020202020204" pitchFamily="34" charset="0"/>
                      </a:endParaRPr>
                    </a:p>
                  </a:txBody>
                  <a:tcPr marL="3400" marR="3400" marT="3400" marB="0" anchor="b"/>
                </a:tc>
              </a:tr>
              <a:tr h="153647">
                <a:tc>
                  <a:txBody>
                    <a:bodyPr/>
                    <a:lstStyle/>
                    <a:p>
                      <a:pPr lvl="1" algn="l" fontAlgn="b"/>
                      <a:r>
                        <a:rPr lang="es-MX" sz="700" u="none" strike="noStrike" dirty="0">
                          <a:effectLst/>
                        </a:rPr>
                        <a:t>Sonora</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dirty="0">
                          <a:effectLst/>
                        </a:rPr>
                        <a:t>2</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a:effectLst/>
                        </a:rPr>
                        <a:t>1</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3</a:t>
                      </a:r>
                      <a:endParaRPr lang="es-MX" sz="700" b="1" i="0" u="none" strike="noStrike" dirty="0">
                        <a:solidFill>
                          <a:srgbClr val="000000"/>
                        </a:solidFill>
                        <a:effectLst/>
                        <a:latin typeface="Arial" panose="020B0604020202020204" pitchFamily="34" charset="0"/>
                      </a:endParaRPr>
                    </a:p>
                  </a:txBody>
                  <a:tcPr marL="3400" marR="3400" marT="3400" marB="0" anchor="b"/>
                </a:tc>
              </a:tr>
              <a:tr h="153647">
                <a:tc>
                  <a:txBody>
                    <a:bodyPr/>
                    <a:lstStyle/>
                    <a:p>
                      <a:pPr lvl="1" algn="l" fontAlgn="b"/>
                      <a:r>
                        <a:rPr lang="es-MX" sz="700" u="none" strike="noStrike" dirty="0">
                          <a:effectLst/>
                        </a:rPr>
                        <a:t>Coahuila</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dirty="0">
                          <a:effectLst/>
                        </a:rPr>
                        <a:t>2</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2</a:t>
                      </a:r>
                      <a:endParaRPr lang="es-MX" sz="700" b="1" i="0" u="none" strike="noStrike" dirty="0">
                        <a:solidFill>
                          <a:srgbClr val="000000"/>
                        </a:solidFill>
                        <a:effectLst/>
                        <a:latin typeface="Arial" panose="020B0604020202020204" pitchFamily="34" charset="0"/>
                      </a:endParaRPr>
                    </a:p>
                  </a:txBody>
                  <a:tcPr marL="3400" marR="3400" marT="3400" marB="0" anchor="b"/>
                </a:tc>
              </a:tr>
              <a:tr h="153647">
                <a:tc>
                  <a:txBody>
                    <a:bodyPr/>
                    <a:lstStyle/>
                    <a:p>
                      <a:pPr lvl="1" algn="l" fontAlgn="b"/>
                      <a:r>
                        <a:rPr lang="es-MX" sz="700" u="none" strike="noStrike">
                          <a:effectLst/>
                        </a:rPr>
                        <a:t>Jalisco</a:t>
                      </a:r>
                      <a:endParaRPr lang="es-MX" sz="700" b="0" i="0" u="none" strike="noStrike">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a:effectLst/>
                        </a:rPr>
                        <a:t>2</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2</a:t>
                      </a:r>
                      <a:endParaRPr lang="es-MX" sz="700" b="1" i="0" u="none" strike="noStrike" dirty="0">
                        <a:solidFill>
                          <a:srgbClr val="000000"/>
                        </a:solidFill>
                        <a:effectLst/>
                        <a:latin typeface="Arial" panose="020B0604020202020204" pitchFamily="34" charset="0"/>
                      </a:endParaRPr>
                    </a:p>
                  </a:txBody>
                  <a:tcPr marL="3400" marR="3400" marT="3400" marB="0" anchor="b"/>
                </a:tc>
              </a:tr>
              <a:tr h="153647">
                <a:tc>
                  <a:txBody>
                    <a:bodyPr/>
                    <a:lstStyle/>
                    <a:p>
                      <a:pPr lvl="1" algn="l" fontAlgn="b"/>
                      <a:r>
                        <a:rPr lang="es-MX" sz="700" u="none" strike="noStrike" dirty="0">
                          <a:effectLst/>
                        </a:rPr>
                        <a:t>Michoacán</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2</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2</a:t>
                      </a:r>
                      <a:endParaRPr lang="es-MX" sz="700" b="1" i="0" u="none" strike="noStrike" dirty="0">
                        <a:solidFill>
                          <a:srgbClr val="000000"/>
                        </a:solidFill>
                        <a:effectLst/>
                        <a:latin typeface="Arial" panose="020B0604020202020204" pitchFamily="34" charset="0"/>
                      </a:endParaRPr>
                    </a:p>
                  </a:txBody>
                  <a:tcPr marL="3400" marR="3400" marT="3400" marB="0" anchor="b"/>
                </a:tc>
              </a:tr>
              <a:tr h="153647">
                <a:tc>
                  <a:txBody>
                    <a:bodyPr/>
                    <a:lstStyle/>
                    <a:p>
                      <a:pPr lvl="1" algn="l" fontAlgn="b"/>
                      <a:r>
                        <a:rPr lang="es-MX" sz="700" u="none" strike="noStrike" dirty="0">
                          <a:effectLst/>
                        </a:rPr>
                        <a:t>Nayarit</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dirty="0">
                          <a:effectLst/>
                        </a:rPr>
                        <a:t>1</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1</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2</a:t>
                      </a:r>
                      <a:endParaRPr lang="es-MX" sz="700" b="1" i="0" u="none" strike="noStrike" dirty="0">
                        <a:solidFill>
                          <a:srgbClr val="000000"/>
                        </a:solidFill>
                        <a:effectLst/>
                        <a:latin typeface="Arial" panose="020B0604020202020204" pitchFamily="34" charset="0"/>
                      </a:endParaRPr>
                    </a:p>
                  </a:txBody>
                  <a:tcPr marL="3400" marR="3400" marT="3400" marB="0" anchor="b"/>
                </a:tc>
              </a:tr>
              <a:tr h="153647">
                <a:tc>
                  <a:txBody>
                    <a:bodyPr/>
                    <a:lstStyle/>
                    <a:p>
                      <a:pPr lvl="1" algn="l" fontAlgn="b"/>
                      <a:r>
                        <a:rPr lang="es-MX" sz="700" u="none" strike="noStrike" dirty="0">
                          <a:effectLst/>
                        </a:rPr>
                        <a:t>Sinaloa</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a:effectLst/>
                        </a:rPr>
                        <a:t>0</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2</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2</a:t>
                      </a:r>
                      <a:endParaRPr lang="es-MX" sz="700" b="1" i="0" u="none" strike="noStrike" dirty="0">
                        <a:solidFill>
                          <a:srgbClr val="000000"/>
                        </a:solidFill>
                        <a:effectLst/>
                        <a:latin typeface="Arial" panose="020B0604020202020204" pitchFamily="34" charset="0"/>
                      </a:endParaRPr>
                    </a:p>
                  </a:txBody>
                  <a:tcPr marL="3400" marR="3400" marT="3400" marB="0" anchor="b"/>
                </a:tc>
              </a:tr>
              <a:tr h="153647">
                <a:tc>
                  <a:txBody>
                    <a:bodyPr/>
                    <a:lstStyle/>
                    <a:p>
                      <a:pPr lvl="1" algn="l" fontAlgn="b"/>
                      <a:r>
                        <a:rPr lang="es-MX" sz="700" u="none" strike="noStrike" dirty="0">
                          <a:effectLst/>
                        </a:rPr>
                        <a:t>Tabasco</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a:effectLst/>
                        </a:rPr>
                        <a:t>2</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2</a:t>
                      </a:r>
                      <a:endParaRPr lang="es-MX" sz="700" b="1" i="0" u="none" strike="noStrike" dirty="0">
                        <a:solidFill>
                          <a:srgbClr val="000000"/>
                        </a:solidFill>
                        <a:effectLst/>
                        <a:latin typeface="Arial" panose="020B0604020202020204" pitchFamily="34" charset="0"/>
                      </a:endParaRPr>
                    </a:p>
                  </a:txBody>
                  <a:tcPr marL="3400" marR="3400" marT="3400" marB="0" anchor="b"/>
                </a:tc>
              </a:tr>
              <a:tr h="153647">
                <a:tc>
                  <a:txBody>
                    <a:bodyPr/>
                    <a:lstStyle/>
                    <a:p>
                      <a:pPr lvl="1" algn="l" fontAlgn="b"/>
                      <a:r>
                        <a:rPr lang="es-MX" sz="700" u="none" strike="noStrike" dirty="0">
                          <a:effectLst/>
                        </a:rPr>
                        <a:t>Tamaulipas</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a:effectLst/>
                        </a:rPr>
                        <a:t>1</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a:effectLst/>
                        </a:rPr>
                        <a:t>1</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2</a:t>
                      </a:r>
                      <a:endParaRPr lang="es-MX" sz="700" b="1" i="0" u="none" strike="noStrike" dirty="0">
                        <a:solidFill>
                          <a:srgbClr val="000000"/>
                        </a:solidFill>
                        <a:effectLst/>
                        <a:latin typeface="Arial" panose="020B0604020202020204" pitchFamily="34" charset="0"/>
                      </a:endParaRPr>
                    </a:p>
                  </a:txBody>
                  <a:tcPr marL="3400" marR="3400" marT="3400" marB="0" anchor="b"/>
                </a:tc>
              </a:tr>
              <a:tr h="153647">
                <a:tc>
                  <a:txBody>
                    <a:bodyPr/>
                    <a:lstStyle/>
                    <a:p>
                      <a:pPr lvl="1" algn="l" fontAlgn="b"/>
                      <a:r>
                        <a:rPr lang="es-MX" sz="700" u="none" strike="noStrike" dirty="0">
                          <a:effectLst/>
                        </a:rPr>
                        <a:t>Colima</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a:effectLst/>
                        </a:rPr>
                        <a:t>0</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a:effectLst/>
                        </a:rPr>
                        <a:t>1</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1</a:t>
                      </a:r>
                      <a:endParaRPr lang="es-MX" sz="700" b="1" i="0" u="none" strike="noStrike" dirty="0">
                        <a:solidFill>
                          <a:srgbClr val="000000"/>
                        </a:solidFill>
                        <a:effectLst/>
                        <a:latin typeface="Arial" panose="020B0604020202020204" pitchFamily="34" charset="0"/>
                      </a:endParaRPr>
                    </a:p>
                  </a:txBody>
                  <a:tcPr marL="3400" marR="3400" marT="3400" marB="0" anchor="b"/>
                </a:tc>
              </a:tr>
              <a:tr h="153647">
                <a:tc>
                  <a:txBody>
                    <a:bodyPr/>
                    <a:lstStyle/>
                    <a:p>
                      <a:pPr lvl="1" algn="l" fontAlgn="b"/>
                      <a:r>
                        <a:rPr lang="es-MX" sz="700" u="none" strike="noStrike" dirty="0">
                          <a:effectLst/>
                        </a:rPr>
                        <a:t>San Luis Potosí</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1</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1</a:t>
                      </a:r>
                      <a:endParaRPr lang="es-MX" sz="700" b="1" i="0" u="none" strike="noStrike" dirty="0">
                        <a:solidFill>
                          <a:srgbClr val="000000"/>
                        </a:solidFill>
                        <a:effectLst/>
                        <a:latin typeface="Arial" panose="020B0604020202020204" pitchFamily="34" charset="0"/>
                      </a:endParaRPr>
                    </a:p>
                  </a:txBody>
                  <a:tcPr marL="3400" marR="3400" marT="3400" marB="0" anchor="b"/>
                </a:tc>
              </a:tr>
            </a:tbl>
          </a:graphicData>
        </a:graphic>
      </p:graphicFrame>
      <p:sp>
        <p:nvSpPr>
          <p:cNvPr id="4" name="Marcador de número de diapositiva 3"/>
          <p:cNvSpPr>
            <a:spLocks noGrp="1"/>
          </p:cNvSpPr>
          <p:nvPr>
            <p:ph type="sldNum" sz="quarter" idx="12"/>
          </p:nvPr>
        </p:nvSpPr>
        <p:spPr/>
        <p:txBody>
          <a:bodyPr/>
          <a:lstStyle/>
          <a:p>
            <a:fld id="{A3D15B1F-1E9B-4DE6-B696-6A74DD2F9DDB}" type="slidenum">
              <a:rPr lang="es-MX" smtClean="0"/>
              <a:t>27</a:t>
            </a:fld>
            <a:endParaRPr lang="es-MX"/>
          </a:p>
        </p:txBody>
      </p:sp>
      <p:graphicFrame>
        <p:nvGraphicFramePr>
          <p:cNvPr id="6" name="Tabla 5"/>
          <p:cNvGraphicFramePr>
            <a:graphicFrameLocks noGrp="1"/>
          </p:cNvGraphicFramePr>
          <p:nvPr>
            <p:extLst>
              <p:ext uri="{D42A27DB-BD31-4B8C-83A1-F6EECF244321}">
                <p14:modId xmlns:p14="http://schemas.microsoft.com/office/powerpoint/2010/main" val="965339700"/>
              </p:ext>
            </p:extLst>
          </p:nvPr>
        </p:nvGraphicFramePr>
        <p:xfrm>
          <a:off x="121920" y="541020"/>
          <a:ext cx="2842259" cy="2443671"/>
        </p:xfrm>
        <a:graphic>
          <a:graphicData uri="http://schemas.openxmlformats.org/drawingml/2006/table">
            <a:tbl>
              <a:tblPr>
                <a:tableStyleId>{BDBED569-4797-4DF1-A0F4-6AAB3CD982D8}</a:tableStyleId>
              </a:tblPr>
              <a:tblGrid>
                <a:gridCol w="1074420"/>
                <a:gridCol w="419100"/>
                <a:gridCol w="449580"/>
                <a:gridCol w="472440"/>
                <a:gridCol w="426720"/>
              </a:tblGrid>
              <a:tr h="198936">
                <a:tc>
                  <a:txBody>
                    <a:bodyPr/>
                    <a:lstStyle/>
                    <a:p>
                      <a:pPr lvl="1" algn="ctr" fontAlgn="b"/>
                      <a:r>
                        <a:rPr lang="es-MX" sz="700" b="1" u="none" strike="noStrike" dirty="0">
                          <a:effectLst/>
                        </a:rPr>
                        <a:t>EFSL</a:t>
                      </a:r>
                      <a:endParaRPr lang="es-MX" sz="700" b="1"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ctr"/>
                      <a:r>
                        <a:rPr lang="es-MX" sz="700" b="1" u="none" strike="noStrike" dirty="0">
                          <a:effectLst/>
                        </a:rPr>
                        <a:t>2014</a:t>
                      </a:r>
                      <a:endParaRPr lang="es-MX" sz="700" b="1"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ctr"/>
                      <a:r>
                        <a:rPr lang="es-MX" sz="700" b="1" u="none" strike="noStrike" dirty="0">
                          <a:effectLst/>
                        </a:rPr>
                        <a:t>2015</a:t>
                      </a:r>
                      <a:endParaRPr lang="es-MX" sz="700" b="1"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ctr"/>
                      <a:r>
                        <a:rPr lang="es-MX" sz="700" b="1" u="none" strike="noStrike" dirty="0">
                          <a:effectLst/>
                        </a:rPr>
                        <a:t>2016</a:t>
                      </a:r>
                      <a:endParaRPr lang="es-MX" sz="700" b="1"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ctr"/>
                      <a:r>
                        <a:rPr lang="es-MX" sz="700" b="1" u="none" strike="noStrike" dirty="0">
                          <a:effectLst/>
                        </a:rPr>
                        <a:t>Total</a:t>
                      </a:r>
                      <a:endParaRPr lang="es-MX" sz="700" b="1"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r>
              <a:tr h="149649">
                <a:tc>
                  <a:txBody>
                    <a:bodyPr/>
                    <a:lstStyle/>
                    <a:p>
                      <a:pPr lvl="1" algn="l" fontAlgn="b"/>
                      <a:r>
                        <a:rPr lang="es-MX" sz="700" u="none" strike="noStrike" dirty="0">
                          <a:effectLst/>
                        </a:rPr>
                        <a:t>Puebla</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4">
                        <a:lumMod val="60000"/>
                        <a:lumOff val="40000"/>
                      </a:schemeClr>
                    </a:solidFill>
                  </a:tcPr>
                </a:tc>
                <a:tc>
                  <a:txBody>
                    <a:bodyPr/>
                    <a:lstStyle/>
                    <a:p>
                      <a:pPr algn="ctr" fontAlgn="b"/>
                      <a:r>
                        <a:rPr lang="es-MX" sz="700" u="none" strike="noStrike" dirty="0">
                          <a:effectLst/>
                        </a:rPr>
                        <a:t>2</a:t>
                      </a:r>
                      <a:endParaRPr lang="es-MX" sz="700" b="0" i="0" u="none" strike="noStrike" dirty="0">
                        <a:solidFill>
                          <a:srgbClr val="000000"/>
                        </a:solidFill>
                        <a:effectLst/>
                        <a:latin typeface="Arial" panose="020B0604020202020204" pitchFamily="34" charset="0"/>
                      </a:endParaRPr>
                    </a:p>
                  </a:txBody>
                  <a:tcPr marL="3400" marR="3400" marT="3400" marB="0" anchor="b">
                    <a:solidFill>
                      <a:schemeClr val="accent4">
                        <a:lumMod val="60000"/>
                        <a:lumOff val="40000"/>
                      </a:schemeClr>
                    </a:solidFill>
                  </a:tcPr>
                </a:tc>
                <a:tc>
                  <a:txBody>
                    <a:bodyPr/>
                    <a:lstStyle/>
                    <a:p>
                      <a:pPr algn="ctr" fontAlgn="b"/>
                      <a:r>
                        <a:rPr lang="es-MX" sz="700" u="none" strike="noStrike" kern="1200" dirty="0">
                          <a:effectLst/>
                        </a:rPr>
                        <a:t>1</a:t>
                      </a:r>
                      <a:endParaRPr lang="es-MX" sz="700" b="0" i="0" u="none" strike="noStrike" kern="1200" dirty="0">
                        <a:solidFill>
                          <a:srgbClr val="000000"/>
                        </a:solidFill>
                        <a:effectLst/>
                        <a:latin typeface="Arial" panose="020B0604020202020204" pitchFamily="34" charset="0"/>
                        <a:ea typeface="+mn-ea"/>
                        <a:cs typeface="+mn-cs"/>
                      </a:endParaRPr>
                    </a:p>
                  </a:txBody>
                  <a:tcPr marL="3400" marR="3400" marT="3400" marB="0" anchor="b">
                    <a:solidFill>
                      <a:schemeClr val="accent4">
                        <a:lumMod val="60000"/>
                        <a:lumOff val="40000"/>
                      </a:schemeClr>
                    </a:solidFill>
                  </a:tcPr>
                </a:tc>
                <a:tc>
                  <a:txBody>
                    <a:bodyPr/>
                    <a:lstStyle/>
                    <a:p>
                      <a:pPr algn="ctr" fontAlgn="b"/>
                      <a:r>
                        <a:rPr lang="es-MX" sz="700" u="none" strike="noStrike" kern="1200" dirty="0" smtClean="0">
                          <a:effectLst/>
                        </a:rPr>
                        <a:t>97</a:t>
                      </a:r>
                      <a:endParaRPr lang="es-MX" sz="700" b="0" i="0" u="none" strike="noStrike" kern="1200" dirty="0">
                        <a:solidFill>
                          <a:srgbClr val="000000"/>
                        </a:solidFill>
                        <a:effectLst/>
                        <a:latin typeface="Arial" panose="020B0604020202020204" pitchFamily="34" charset="0"/>
                        <a:ea typeface="+mn-ea"/>
                        <a:cs typeface="+mn-cs"/>
                      </a:endParaRPr>
                    </a:p>
                  </a:txBody>
                  <a:tcPr marL="3400" marR="3400" marT="3400" marB="0" anchor="b">
                    <a:solidFill>
                      <a:schemeClr val="accent4">
                        <a:lumMod val="60000"/>
                        <a:lumOff val="40000"/>
                      </a:schemeClr>
                    </a:solidFill>
                  </a:tcPr>
                </a:tc>
                <a:tc>
                  <a:txBody>
                    <a:bodyPr/>
                    <a:lstStyle/>
                    <a:p>
                      <a:pPr algn="ctr" fontAlgn="b"/>
                      <a:r>
                        <a:rPr lang="es-MX" sz="700" u="none" strike="noStrike" dirty="0" smtClean="0">
                          <a:effectLst/>
                        </a:rPr>
                        <a:t>100</a:t>
                      </a:r>
                      <a:endParaRPr lang="es-MX" sz="700" b="1" i="0" u="none" strike="noStrike" dirty="0">
                        <a:solidFill>
                          <a:srgbClr val="000000"/>
                        </a:solidFill>
                        <a:effectLst/>
                        <a:latin typeface="Arial" panose="020B0604020202020204" pitchFamily="34" charset="0"/>
                      </a:endParaRPr>
                    </a:p>
                  </a:txBody>
                  <a:tcPr marL="3400" marR="3400" marT="3400" marB="0" anchor="b">
                    <a:solidFill>
                      <a:schemeClr val="accent4">
                        <a:lumMod val="60000"/>
                        <a:lumOff val="40000"/>
                      </a:schemeClr>
                    </a:solidFill>
                  </a:tcPr>
                </a:tc>
              </a:tr>
              <a:tr h="149649">
                <a:tc>
                  <a:txBody>
                    <a:bodyPr/>
                    <a:lstStyle/>
                    <a:p>
                      <a:pPr lvl="1" algn="l" fontAlgn="b"/>
                      <a:r>
                        <a:rPr lang="es-MX" sz="700" u="none" strike="noStrike" dirty="0">
                          <a:effectLst/>
                        </a:rPr>
                        <a:t>Campeche</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a:effectLst/>
                        </a:rPr>
                        <a:t>17</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1</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18</a:t>
                      </a:r>
                      <a:endParaRPr lang="es-MX" sz="700" b="1" i="0" u="none" strike="noStrike" dirty="0">
                        <a:solidFill>
                          <a:srgbClr val="000000"/>
                        </a:solidFill>
                        <a:effectLst/>
                        <a:latin typeface="Arial" panose="020B0604020202020204" pitchFamily="34" charset="0"/>
                      </a:endParaRPr>
                    </a:p>
                  </a:txBody>
                  <a:tcPr marL="3400" marR="3400" marT="3400" marB="0" anchor="b"/>
                </a:tc>
              </a:tr>
              <a:tr h="149649">
                <a:tc>
                  <a:txBody>
                    <a:bodyPr/>
                    <a:lstStyle/>
                    <a:p>
                      <a:pPr lvl="1" algn="l" fontAlgn="b"/>
                      <a:r>
                        <a:rPr lang="es-MX" sz="700" u="none" strike="noStrike" dirty="0">
                          <a:effectLst/>
                        </a:rPr>
                        <a:t>Oaxaca</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1</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14</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15</a:t>
                      </a:r>
                      <a:endParaRPr lang="es-MX" sz="700" b="1" i="0" u="none" strike="noStrike" dirty="0">
                        <a:solidFill>
                          <a:srgbClr val="000000"/>
                        </a:solidFill>
                        <a:effectLst/>
                        <a:latin typeface="Arial" panose="020B0604020202020204" pitchFamily="34" charset="0"/>
                      </a:endParaRPr>
                    </a:p>
                  </a:txBody>
                  <a:tcPr marL="3400" marR="3400" marT="3400" marB="0" anchor="b"/>
                </a:tc>
              </a:tr>
              <a:tr h="149649">
                <a:tc>
                  <a:txBody>
                    <a:bodyPr/>
                    <a:lstStyle/>
                    <a:p>
                      <a:pPr lvl="1" algn="l" fontAlgn="b"/>
                      <a:r>
                        <a:rPr lang="es-MX" sz="700" u="none" strike="noStrike" dirty="0">
                          <a:effectLst/>
                        </a:rPr>
                        <a:t>Quintana Roo</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a:effectLst/>
                        </a:rPr>
                        <a:t>5</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9</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14</a:t>
                      </a:r>
                      <a:endParaRPr lang="es-MX" sz="700" b="1" i="0" u="none" strike="noStrike" dirty="0">
                        <a:solidFill>
                          <a:srgbClr val="000000"/>
                        </a:solidFill>
                        <a:effectLst/>
                        <a:latin typeface="Arial" panose="020B0604020202020204" pitchFamily="34" charset="0"/>
                      </a:endParaRPr>
                    </a:p>
                  </a:txBody>
                  <a:tcPr marL="3400" marR="3400" marT="3400" marB="0" anchor="b"/>
                </a:tc>
              </a:tr>
              <a:tr h="149649">
                <a:tc>
                  <a:txBody>
                    <a:bodyPr/>
                    <a:lstStyle/>
                    <a:p>
                      <a:pPr lvl="1" algn="l" fontAlgn="b"/>
                      <a:r>
                        <a:rPr lang="es-MX" sz="700" u="none" strike="noStrike" dirty="0">
                          <a:effectLst/>
                        </a:rPr>
                        <a:t>Nuevo León</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a:effectLst/>
                        </a:rPr>
                        <a:t>0</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a:effectLst/>
                        </a:rPr>
                        <a:t>0</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13</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13</a:t>
                      </a:r>
                      <a:endParaRPr lang="es-MX" sz="700" b="1" i="0" u="none" strike="noStrike" dirty="0">
                        <a:solidFill>
                          <a:srgbClr val="000000"/>
                        </a:solidFill>
                        <a:effectLst/>
                        <a:latin typeface="Arial" panose="020B0604020202020204" pitchFamily="34" charset="0"/>
                      </a:endParaRPr>
                    </a:p>
                  </a:txBody>
                  <a:tcPr marL="3400" marR="3400" marT="3400" marB="0" anchor="b"/>
                </a:tc>
              </a:tr>
              <a:tr h="149649">
                <a:tc>
                  <a:txBody>
                    <a:bodyPr/>
                    <a:lstStyle/>
                    <a:p>
                      <a:pPr lvl="1" algn="l" fontAlgn="b"/>
                      <a:r>
                        <a:rPr lang="es-MX" sz="700" u="none" strike="noStrike" dirty="0">
                          <a:effectLst/>
                        </a:rPr>
                        <a:t>Durango</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a:effectLst/>
                        </a:rPr>
                        <a:t>5</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a:effectLst/>
                        </a:rPr>
                        <a:t>5</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10</a:t>
                      </a:r>
                      <a:endParaRPr lang="es-MX" sz="700" b="1" i="0" u="none" strike="noStrike" dirty="0">
                        <a:solidFill>
                          <a:srgbClr val="000000"/>
                        </a:solidFill>
                        <a:effectLst/>
                        <a:latin typeface="Arial" panose="020B0604020202020204" pitchFamily="34" charset="0"/>
                      </a:endParaRPr>
                    </a:p>
                  </a:txBody>
                  <a:tcPr marL="3400" marR="3400" marT="3400" marB="0" anchor="b"/>
                </a:tc>
              </a:tr>
              <a:tr h="149649">
                <a:tc>
                  <a:txBody>
                    <a:bodyPr/>
                    <a:lstStyle/>
                    <a:p>
                      <a:pPr lvl="1" algn="l" fontAlgn="b"/>
                      <a:r>
                        <a:rPr lang="es-MX" sz="700" u="none" strike="noStrike" dirty="0">
                          <a:effectLst/>
                        </a:rPr>
                        <a:t>Veracruz</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a:effectLst/>
                        </a:rPr>
                        <a:t>5</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4</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9</a:t>
                      </a:r>
                      <a:endParaRPr lang="es-MX" sz="700" b="1" i="0" u="none" strike="noStrike" dirty="0">
                        <a:solidFill>
                          <a:srgbClr val="000000"/>
                        </a:solidFill>
                        <a:effectLst/>
                        <a:latin typeface="Arial" panose="020B0604020202020204" pitchFamily="34" charset="0"/>
                      </a:endParaRPr>
                    </a:p>
                  </a:txBody>
                  <a:tcPr marL="3400" marR="3400" marT="3400" marB="0" anchor="b"/>
                </a:tc>
              </a:tr>
              <a:tr h="149649">
                <a:tc>
                  <a:txBody>
                    <a:bodyPr/>
                    <a:lstStyle/>
                    <a:p>
                      <a:pPr lvl="1" algn="l" fontAlgn="b"/>
                      <a:r>
                        <a:rPr lang="es-MX" sz="700" u="none" strike="noStrike" dirty="0">
                          <a:effectLst/>
                        </a:rPr>
                        <a:t>Yucatán</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a:effectLst/>
                        </a:rPr>
                        <a:t>4</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a:effectLst/>
                        </a:rPr>
                        <a:t>4</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1</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9</a:t>
                      </a:r>
                      <a:endParaRPr lang="es-MX" sz="700" b="1" i="0" u="none" strike="noStrike" dirty="0">
                        <a:solidFill>
                          <a:srgbClr val="000000"/>
                        </a:solidFill>
                        <a:effectLst/>
                        <a:latin typeface="Arial" panose="020B0604020202020204" pitchFamily="34" charset="0"/>
                      </a:endParaRPr>
                    </a:p>
                  </a:txBody>
                  <a:tcPr marL="3400" marR="3400" marT="3400" marB="0" anchor="b"/>
                </a:tc>
              </a:tr>
              <a:tr h="149649">
                <a:tc>
                  <a:txBody>
                    <a:bodyPr/>
                    <a:lstStyle/>
                    <a:p>
                      <a:pPr lvl="1" algn="l" fontAlgn="b"/>
                      <a:r>
                        <a:rPr lang="es-MX" sz="700" u="none" strike="noStrike" dirty="0">
                          <a:effectLst/>
                        </a:rPr>
                        <a:t>Chihuahua</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a:effectLst/>
                        </a:rPr>
                        <a:t>5</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a:effectLst/>
                        </a:rPr>
                        <a:t>2</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7</a:t>
                      </a:r>
                      <a:endParaRPr lang="es-MX" sz="700" b="1" i="0" u="none" strike="noStrike" dirty="0">
                        <a:solidFill>
                          <a:srgbClr val="000000"/>
                        </a:solidFill>
                        <a:effectLst/>
                        <a:latin typeface="Arial" panose="020B0604020202020204" pitchFamily="34" charset="0"/>
                      </a:endParaRPr>
                    </a:p>
                  </a:txBody>
                  <a:tcPr marL="3400" marR="3400" marT="3400" marB="0" anchor="b"/>
                </a:tc>
              </a:tr>
              <a:tr h="149649">
                <a:tc>
                  <a:txBody>
                    <a:bodyPr/>
                    <a:lstStyle/>
                    <a:p>
                      <a:pPr lvl="1" algn="l" fontAlgn="b"/>
                      <a:r>
                        <a:rPr lang="es-MX" sz="700" u="none" strike="noStrike" dirty="0">
                          <a:effectLst/>
                        </a:rPr>
                        <a:t>Ciudad de México</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a:effectLst/>
                        </a:rPr>
                        <a:t>1</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2</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3</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6</a:t>
                      </a:r>
                      <a:endParaRPr lang="es-MX" sz="700" b="1" i="0" u="none" strike="noStrike" dirty="0">
                        <a:solidFill>
                          <a:srgbClr val="000000"/>
                        </a:solidFill>
                        <a:effectLst/>
                        <a:latin typeface="Arial" panose="020B0604020202020204" pitchFamily="34" charset="0"/>
                      </a:endParaRPr>
                    </a:p>
                  </a:txBody>
                  <a:tcPr marL="3400" marR="3400" marT="3400" marB="0" anchor="b"/>
                </a:tc>
              </a:tr>
              <a:tr h="149649">
                <a:tc>
                  <a:txBody>
                    <a:bodyPr/>
                    <a:lstStyle/>
                    <a:p>
                      <a:pPr lvl="1" algn="l" fontAlgn="b"/>
                      <a:r>
                        <a:rPr lang="es-MX" sz="700" u="none" strike="noStrike" dirty="0">
                          <a:effectLst/>
                        </a:rPr>
                        <a:t>Estado de México</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a:effectLst/>
                        </a:rPr>
                        <a:t>3</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2</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5</a:t>
                      </a:r>
                      <a:endParaRPr lang="es-MX" sz="700" b="1" i="0" u="none" strike="noStrike" dirty="0">
                        <a:solidFill>
                          <a:srgbClr val="000000"/>
                        </a:solidFill>
                        <a:effectLst/>
                        <a:latin typeface="Arial" panose="020B0604020202020204" pitchFamily="34" charset="0"/>
                      </a:endParaRPr>
                    </a:p>
                  </a:txBody>
                  <a:tcPr marL="3400" marR="3400" marT="3400" marB="0" anchor="b"/>
                </a:tc>
              </a:tr>
              <a:tr h="149649">
                <a:tc>
                  <a:txBody>
                    <a:bodyPr/>
                    <a:lstStyle/>
                    <a:p>
                      <a:pPr lvl="1" algn="l" fontAlgn="b"/>
                      <a:r>
                        <a:rPr lang="es-MX" sz="700" u="none" strike="noStrike" dirty="0">
                          <a:effectLst/>
                        </a:rPr>
                        <a:t>Baja California Sur</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dirty="0">
                          <a:effectLst/>
                        </a:rPr>
                        <a:t>3</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a:effectLst/>
                        </a:rPr>
                        <a:t>1</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4</a:t>
                      </a:r>
                      <a:endParaRPr lang="es-MX" sz="700" b="1" i="0" u="none" strike="noStrike" dirty="0">
                        <a:solidFill>
                          <a:srgbClr val="000000"/>
                        </a:solidFill>
                        <a:effectLst/>
                        <a:latin typeface="Arial" panose="020B0604020202020204" pitchFamily="34" charset="0"/>
                      </a:endParaRPr>
                    </a:p>
                  </a:txBody>
                  <a:tcPr marL="3400" marR="3400" marT="3400" marB="0" anchor="b"/>
                </a:tc>
              </a:tr>
              <a:tr h="149649">
                <a:tc>
                  <a:txBody>
                    <a:bodyPr/>
                    <a:lstStyle/>
                    <a:p>
                      <a:pPr lvl="1" algn="l" fontAlgn="b"/>
                      <a:r>
                        <a:rPr lang="es-MX" sz="700" u="none" strike="noStrike" dirty="0">
                          <a:effectLst/>
                        </a:rPr>
                        <a:t>Chiapas</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dirty="0">
                          <a:effectLst/>
                        </a:rPr>
                        <a:t>2</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a:effectLst/>
                        </a:rPr>
                        <a:t>2</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4</a:t>
                      </a:r>
                      <a:endParaRPr lang="es-MX" sz="700" b="1" i="0" u="none" strike="noStrike" dirty="0">
                        <a:solidFill>
                          <a:srgbClr val="000000"/>
                        </a:solidFill>
                        <a:effectLst/>
                        <a:latin typeface="Arial" panose="020B0604020202020204" pitchFamily="34" charset="0"/>
                      </a:endParaRPr>
                    </a:p>
                  </a:txBody>
                  <a:tcPr marL="3400" marR="3400" marT="3400" marB="0" anchor="b"/>
                </a:tc>
              </a:tr>
              <a:tr h="149649">
                <a:tc>
                  <a:txBody>
                    <a:bodyPr/>
                    <a:lstStyle/>
                    <a:p>
                      <a:pPr lvl="1" algn="l" fontAlgn="b"/>
                      <a:r>
                        <a:rPr lang="es-MX" sz="700" u="none" strike="noStrike" dirty="0">
                          <a:effectLst/>
                        </a:rPr>
                        <a:t>Guanajuato</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dirty="0">
                          <a:effectLst/>
                        </a:rPr>
                        <a:t>3</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a:effectLst/>
                        </a:rPr>
                        <a:t>1</a:t>
                      </a:r>
                      <a:endParaRPr lang="es-MX" sz="700" b="0" i="0" u="none" strike="noStrike">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4</a:t>
                      </a:r>
                      <a:endParaRPr lang="es-MX" sz="700" b="1" i="0" u="none" strike="noStrike" dirty="0">
                        <a:solidFill>
                          <a:srgbClr val="000000"/>
                        </a:solidFill>
                        <a:effectLst/>
                        <a:latin typeface="Arial" panose="020B0604020202020204" pitchFamily="34" charset="0"/>
                      </a:endParaRPr>
                    </a:p>
                  </a:txBody>
                  <a:tcPr marL="3400" marR="3400" marT="3400" marB="0" anchor="b"/>
                </a:tc>
              </a:tr>
              <a:tr h="149649">
                <a:tc>
                  <a:txBody>
                    <a:bodyPr/>
                    <a:lstStyle/>
                    <a:p>
                      <a:pPr lvl="1" algn="l" fontAlgn="b"/>
                      <a:r>
                        <a:rPr lang="es-MX" sz="700" u="none" strike="noStrike" dirty="0">
                          <a:effectLst/>
                        </a:rPr>
                        <a:t>Hidalgo</a:t>
                      </a:r>
                      <a:endParaRPr lang="es-MX" sz="700" b="0" i="0" u="none" strike="noStrike" dirty="0">
                        <a:solidFill>
                          <a:schemeClr val="bg1"/>
                        </a:solidFill>
                        <a:effectLst/>
                        <a:latin typeface="Arial" panose="020B0604020202020204" pitchFamily="34" charset="0"/>
                      </a:endParaRPr>
                    </a:p>
                  </a:txBody>
                  <a:tcPr marL="3400" marR="3400" marT="3400" marB="0" anchor="ctr">
                    <a:solidFill>
                      <a:schemeClr val="accent6">
                        <a:lumMod val="40000"/>
                        <a:lumOff val="60000"/>
                      </a:schemeClr>
                    </a:solidFill>
                  </a:tcPr>
                </a:tc>
                <a:tc>
                  <a:txBody>
                    <a:bodyPr/>
                    <a:lstStyle/>
                    <a:p>
                      <a:pPr algn="ctr" fontAlgn="b"/>
                      <a:r>
                        <a:rPr lang="es-MX" sz="700" u="none" strike="noStrike" dirty="0">
                          <a:effectLst/>
                        </a:rPr>
                        <a:t>4</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0</a:t>
                      </a:r>
                      <a:endParaRPr lang="es-MX" sz="700" b="0" i="0" u="none" strike="noStrike" dirty="0">
                        <a:solidFill>
                          <a:srgbClr val="000000"/>
                        </a:solidFill>
                        <a:effectLst/>
                        <a:latin typeface="Arial" panose="020B0604020202020204" pitchFamily="34" charset="0"/>
                      </a:endParaRPr>
                    </a:p>
                  </a:txBody>
                  <a:tcPr marL="3400" marR="3400" marT="3400" marB="0" anchor="b"/>
                </a:tc>
                <a:tc>
                  <a:txBody>
                    <a:bodyPr/>
                    <a:lstStyle/>
                    <a:p>
                      <a:pPr algn="ctr" fontAlgn="b"/>
                      <a:r>
                        <a:rPr lang="es-MX" sz="700" u="none" strike="noStrike" dirty="0">
                          <a:effectLst/>
                        </a:rPr>
                        <a:t>4</a:t>
                      </a:r>
                      <a:endParaRPr lang="es-MX" sz="700" b="1" i="0" u="none" strike="noStrike" dirty="0">
                        <a:solidFill>
                          <a:srgbClr val="000000"/>
                        </a:solidFill>
                        <a:effectLst/>
                        <a:latin typeface="Arial" panose="020B0604020202020204" pitchFamily="34" charset="0"/>
                      </a:endParaRPr>
                    </a:p>
                  </a:txBody>
                  <a:tcPr marL="3400" marR="3400" marT="3400" marB="0" anchor="b"/>
                </a:tc>
              </a:tr>
            </a:tbl>
          </a:graphicData>
        </a:graphic>
      </p:graphicFrame>
      <p:pic>
        <p:nvPicPr>
          <p:cNvPr id="10242"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29540" y="53341"/>
            <a:ext cx="1699260" cy="3886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129540" y="2987040"/>
            <a:ext cx="2849880" cy="338554"/>
          </a:xfrm>
          <a:prstGeom prst="rect">
            <a:avLst/>
          </a:prstGeom>
          <a:noFill/>
        </p:spPr>
        <p:txBody>
          <a:bodyPr wrap="square" rtlCol="0">
            <a:spAutoFit/>
          </a:bodyPr>
          <a:lstStyle/>
          <a:p>
            <a:r>
              <a:rPr lang="es-MX" sz="800" dirty="0"/>
              <a:t>Fuente: Datos proporcionados por el Instituto Mexicano de Auditores Internos al 27 de abril de 2016</a:t>
            </a:r>
            <a:endParaRPr lang="es-MX" sz="800" dirty="0"/>
          </a:p>
        </p:txBody>
      </p:sp>
      <p:sp>
        <p:nvSpPr>
          <p:cNvPr id="12" name="Onda 6"/>
          <p:cNvSpPr/>
          <p:nvPr/>
        </p:nvSpPr>
        <p:spPr>
          <a:xfrm>
            <a:off x="-135203" y="330239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
        <p:nvSpPr>
          <p:cNvPr id="3" name="2 CuadroTexto"/>
          <p:cNvSpPr txBox="1"/>
          <p:nvPr/>
        </p:nvSpPr>
        <p:spPr>
          <a:xfrm>
            <a:off x="3232150" y="3033206"/>
            <a:ext cx="1854200" cy="400110"/>
          </a:xfrm>
          <a:prstGeom prst="rect">
            <a:avLst/>
          </a:prstGeom>
          <a:noFill/>
        </p:spPr>
        <p:txBody>
          <a:bodyPr wrap="square" rtlCol="0">
            <a:spAutoFit/>
          </a:bodyPr>
          <a:lstStyle/>
          <a:p>
            <a:r>
              <a:rPr lang="es-MX" sz="1000" b="1" dirty="0"/>
              <a:t>TOTAL CERTIFICADOS: 262</a:t>
            </a:r>
            <a:endParaRPr lang="es-MX" sz="1000" b="1" dirty="0"/>
          </a:p>
        </p:txBody>
      </p:sp>
    </p:spTree>
    <p:extLst>
      <p:ext uri="{BB962C8B-B14F-4D97-AF65-F5344CB8AC3E}">
        <p14:creationId xmlns:p14="http://schemas.microsoft.com/office/powerpoint/2010/main" val="874428595"/>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4006" y="-7620"/>
            <a:ext cx="5855315" cy="3302399"/>
          </a:xfrm>
          <a:prstGeom prst="rect">
            <a:avLst/>
          </a:prstGeom>
        </p:spPr>
      </p:pic>
      <p:sp>
        <p:nvSpPr>
          <p:cNvPr id="3" name="2 Marcador de número de diapositiva"/>
          <p:cNvSpPr>
            <a:spLocks noGrp="1"/>
          </p:cNvSpPr>
          <p:nvPr>
            <p:ph type="sldNum" sz="quarter" idx="12"/>
          </p:nvPr>
        </p:nvSpPr>
        <p:spPr/>
        <p:txBody>
          <a:bodyPr/>
          <a:lstStyle/>
          <a:p>
            <a:fld id="{A3D15B1F-1E9B-4DE6-B696-6A74DD2F9DDB}" type="slidenum">
              <a:rPr lang="es-MX" smtClean="0"/>
              <a:t>28</a:t>
            </a:fld>
            <a:endParaRPr lang="es-MX"/>
          </a:p>
        </p:txBody>
      </p:sp>
      <p:sp>
        <p:nvSpPr>
          <p:cNvPr id="4" name="Onda 6"/>
          <p:cNvSpPr/>
          <p:nvPr/>
        </p:nvSpPr>
        <p:spPr>
          <a:xfrm>
            <a:off x="-135203" y="330239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Tree>
    <p:extLst>
      <p:ext uri="{BB962C8B-B14F-4D97-AF65-F5344CB8AC3E}">
        <p14:creationId xmlns:p14="http://schemas.microsoft.com/office/powerpoint/2010/main" val="21626108"/>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30480" y="-63518"/>
            <a:ext cx="5257800" cy="662782"/>
          </a:xfrm>
        </p:spPr>
        <p:txBody>
          <a:bodyPr>
            <a:normAutofit/>
          </a:bodyPr>
          <a:lstStyle/>
          <a:p>
            <a:r>
              <a:rPr lang="es-MX" sz="2250" b="1" dirty="0"/>
              <a:t>Proceso de Reembolso</a:t>
            </a:r>
            <a:endParaRPr lang="es-MX" sz="2250" b="1" dirty="0"/>
          </a:p>
        </p:txBody>
      </p:sp>
      <p:graphicFrame>
        <p:nvGraphicFramePr>
          <p:cNvPr id="5" name="Diagrama 4"/>
          <p:cNvGraphicFramePr/>
          <p:nvPr>
            <p:extLst>
              <p:ext uri="{D42A27DB-BD31-4B8C-83A1-F6EECF244321}">
                <p14:modId xmlns:p14="http://schemas.microsoft.com/office/powerpoint/2010/main" val="474546016"/>
              </p:ext>
            </p:extLst>
          </p:nvPr>
        </p:nvGraphicFramePr>
        <p:xfrm>
          <a:off x="33291" y="222672"/>
          <a:ext cx="5992907" cy="31590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uadroTexto 5"/>
          <p:cNvSpPr txBox="1"/>
          <p:nvPr/>
        </p:nvSpPr>
        <p:spPr>
          <a:xfrm>
            <a:off x="174812" y="2931459"/>
            <a:ext cx="2854933" cy="230832"/>
          </a:xfrm>
          <a:prstGeom prst="rect">
            <a:avLst/>
          </a:prstGeom>
          <a:noFill/>
        </p:spPr>
        <p:txBody>
          <a:bodyPr wrap="square" rtlCol="0">
            <a:spAutoFit/>
          </a:bodyPr>
          <a:lstStyle/>
          <a:p>
            <a:r>
              <a:rPr lang="es-MX" sz="450" dirty="0"/>
              <a:t>EFSL: Entidad de Fiscalización Superior Local</a:t>
            </a:r>
          </a:p>
          <a:p>
            <a:r>
              <a:rPr lang="es-MX" sz="450" dirty="0"/>
              <a:t>VDC: Vicepresidencia de Desarrollo de Capacidades.</a:t>
            </a:r>
            <a:endParaRPr lang="es-MX" sz="450" dirty="0"/>
          </a:p>
        </p:txBody>
      </p:sp>
      <p:sp>
        <p:nvSpPr>
          <p:cNvPr id="7" name="Llamada ovalada 6"/>
          <p:cNvSpPr/>
          <p:nvPr/>
        </p:nvSpPr>
        <p:spPr>
          <a:xfrm>
            <a:off x="289112" y="517712"/>
            <a:ext cx="853888" cy="578224"/>
          </a:xfrm>
          <a:prstGeom prst="wedgeEllipseCallou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MX" sz="450" b="1" dirty="0"/>
              <a:t>Anexo 1</a:t>
            </a:r>
            <a:r>
              <a:rPr lang="es-MX" sz="450" dirty="0"/>
              <a:t>: Solitud de Recurso</a:t>
            </a:r>
            <a:endParaRPr lang="es-MX" sz="450" dirty="0"/>
          </a:p>
        </p:txBody>
      </p:sp>
      <p:sp>
        <p:nvSpPr>
          <p:cNvPr id="8" name="Llamada ovalada 7"/>
          <p:cNvSpPr/>
          <p:nvPr/>
        </p:nvSpPr>
        <p:spPr>
          <a:xfrm>
            <a:off x="2662517" y="638736"/>
            <a:ext cx="1231303" cy="558053"/>
          </a:xfrm>
          <a:prstGeom prst="wedgeEllipseCallou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MX" sz="450" b="1" dirty="0"/>
              <a:t>Anexo 3: </a:t>
            </a:r>
            <a:r>
              <a:rPr lang="es-MX" sz="450" dirty="0"/>
              <a:t>Comprobación de Gastos</a:t>
            </a:r>
            <a:endParaRPr lang="es-MX" sz="450" dirty="0"/>
          </a:p>
        </p:txBody>
      </p:sp>
      <p:sp>
        <p:nvSpPr>
          <p:cNvPr id="9" name="Llamada ovalada 8"/>
          <p:cNvSpPr/>
          <p:nvPr/>
        </p:nvSpPr>
        <p:spPr>
          <a:xfrm>
            <a:off x="4282889" y="2709801"/>
            <a:ext cx="1156448" cy="544824"/>
          </a:xfrm>
          <a:prstGeom prst="wedgeEllipseCallout">
            <a:avLst>
              <a:gd name="adj1" fmla="val -22577"/>
              <a:gd name="adj2" fmla="val -10113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800" dirty="0"/>
              <a:t>Verificación de las facturas y comprobantes</a:t>
            </a:r>
            <a:endParaRPr lang="es-MX" sz="800" dirty="0"/>
          </a:p>
        </p:txBody>
      </p:sp>
      <p:sp>
        <p:nvSpPr>
          <p:cNvPr id="2" name="1 Marcador de número de diapositiva"/>
          <p:cNvSpPr>
            <a:spLocks noGrp="1"/>
          </p:cNvSpPr>
          <p:nvPr>
            <p:ph type="sldNum" sz="quarter" idx="12"/>
          </p:nvPr>
        </p:nvSpPr>
        <p:spPr/>
        <p:txBody>
          <a:bodyPr/>
          <a:lstStyle/>
          <a:p>
            <a:fld id="{A3D15B1F-1E9B-4DE6-B696-6A74DD2F9DDB}" type="slidenum">
              <a:rPr lang="es-MX" smtClean="0"/>
              <a:t>29</a:t>
            </a:fld>
            <a:endParaRPr lang="es-MX"/>
          </a:p>
        </p:txBody>
      </p:sp>
      <p:sp>
        <p:nvSpPr>
          <p:cNvPr id="10" name="Onda 6"/>
          <p:cNvSpPr/>
          <p:nvPr/>
        </p:nvSpPr>
        <p:spPr>
          <a:xfrm>
            <a:off x="-135203" y="330239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
        <p:nvSpPr>
          <p:cNvPr id="11" name="Llamada ovalada 7"/>
          <p:cNvSpPr/>
          <p:nvPr/>
        </p:nvSpPr>
        <p:spPr>
          <a:xfrm>
            <a:off x="4400550" y="111985"/>
            <a:ext cx="1586230" cy="707539"/>
          </a:xfrm>
          <a:prstGeom prst="flowChartPreparation">
            <a:avLst/>
          </a:prstGeom>
          <a:solidFill>
            <a:srgbClr val="DCF0E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rtlCol="0" anchor="ctr"/>
          <a:lstStyle/>
          <a:p>
            <a:pPr algn="ctr"/>
            <a:r>
              <a:rPr lang="es-MX" sz="1000" b="1" dirty="0"/>
              <a:t>Se atendieron 60/60 reembolsos solicitados</a:t>
            </a:r>
            <a:endParaRPr lang="es-MX" sz="1000" dirty="0"/>
          </a:p>
        </p:txBody>
      </p:sp>
    </p:spTree>
    <p:extLst>
      <p:ext uri="{BB962C8B-B14F-4D97-AF65-F5344CB8AC3E}">
        <p14:creationId xmlns:p14="http://schemas.microsoft.com/office/powerpoint/2010/main" val="380891691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4761" y="105550"/>
            <a:ext cx="5139018" cy="571500"/>
          </a:xfrm>
        </p:spPr>
        <p:txBody>
          <a:bodyPr>
            <a:noAutofit/>
          </a:bodyPr>
          <a:lstStyle/>
          <a:p>
            <a:pPr algn="ctr"/>
            <a:r>
              <a:rPr lang="es-MX" sz="2500" b="1" dirty="0"/>
              <a:t>Plan </a:t>
            </a:r>
            <a:r>
              <a:rPr lang="es-MX" sz="2500" b="1" dirty="0"/>
              <a:t>de Trabajo 2015-2016</a:t>
            </a:r>
          </a:p>
        </p:txBody>
      </p:sp>
      <p:sp>
        <p:nvSpPr>
          <p:cNvPr id="3" name="Marcador de contenido 2"/>
          <p:cNvSpPr>
            <a:spLocks noGrp="1"/>
          </p:cNvSpPr>
          <p:nvPr>
            <p:ph idx="1"/>
          </p:nvPr>
        </p:nvSpPr>
        <p:spPr>
          <a:xfrm>
            <a:off x="293920" y="589431"/>
            <a:ext cx="5600701" cy="753034"/>
          </a:xfrm>
        </p:spPr>
        <p:txBody>
          <a:bodyPr>
            <a:noAutofit/>
          </a:bodyPr>
          <a:lstStyle/>
          <a:p>
            <a:pPr marL="0" indent="0" algn="just">
              <a:lnSpc>
                <a:spcPct val="120000"/>
              </a:lnSpc>
              <a:buNone/>
            </a:pPr>
            <a:r>
              <a:rPr lang="es-MX" b="1" dirty="0">
                <a:latin typeface="+mj-lt"/>
              </a:rPr>
              <a:t>P</a:t>
            </a:r>
            <a:r>
              <a:rPr lang="es-MX" b="1" dirty="0" smtClean="0">
                <a:latin typeface="+mj-lt"/>
              </a:rPr>
              <a:t>roducto </a:t>
            </a:r>
            <a:r>
              <a:rPr lang="es-MX" b="1" dirty="0">
                <a:latin typeface="+mj-lt"/>
              </a:rPr>
              <a:t>número </a:t>
            </a:r>
            <a:r>
              <a:rPr lang="es-MX" b="1" dirty="0" smtClean="0">
                <a:latin typeface="+mj-lt"/>
              </a:rPr>
              <a:t>1: ACTUALIZACIÓN DEL DNC</a:t>
            </a:r>
          </a:p>
          <a:p>
            <a:pPr marL="0" indent="0" algn="just">
              <a:lnSpc>
                <a:spcPct val="120000"/>
              </a:lnSpc>
              <a:buNone/>
            </a:pPr>
            <a:r>
              <a:rPr lang="es-MX" sz="1200" dirty="0">
                <a:latin typeface="+mj-lt"/>
              </a:rPr>
              <a:t>Actualizar </a:t>
            </a:r>
            <a:r>
              <a:rPr lang="es-MX" sz="1200" dirty="0">
                <a:latin typeface="+mj-lt"/>
              </a:rPr>
              <a:t>el Catálogo de Detección de Necesidades de Capacitación para los miembros integrantes de la ASOFIS (2015 y 2016</a:t>
            </a:r>
            <a:r>
              <a:rPr lang="es-MX" sz="1200" dirty="0">
                <a:latin typeface="+mj-lt"/>
              </a:rPr>
              <a:t>).</a:t>
            </a:r>
            <a:endParaRPr lang="es-MX" sz="1200" dirty="0">
              <a:latin typeface="+mj-lt"/>
            </a:endParaRPr>
          </a:p>
        </p:txBody>
      </p:sp>
      <p:graphicFrame>
        <p:nvGraphicFramePr>
          <p:cNvPr id="6" name="Diagrama 5"/>
          <p:cNvGraphicFramePr/>
          <p:nvPr>
            <p:extLst>
              <p:ext uri="{D42A27DB-BD31-4B8C-83A1-F6EECF244321}">
                <p14:modId xmlns:p14="http://schemas.microsoft.com/office/powerpoint/2010/main" val="2917069145"/>
              </p:ext>
            </p:extLst>
          </p:nvPr>
        </p:nvGraphicFramePr>
        <p:xfrm>
          <a:off x="-199465" y="1474368"/>
          <a:ext cx="3341594" cy="1519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http://www.asey.gob.mx/imges/FotosASOFIS/IMG_0833.JP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2750297" y="1434662"/>
            <a:ext cx="2807050" cy="177917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4 Marcador de número de diapositiva"/>
          <p:cNvSpPr>
            <a:spLocks noGrp="1"/>
          </p:cNvSpPr>
          <p:nvPr>
            <p:ph type="sldNum" sz="quarter" idx="12"/>
          </p:nvPr>
        </p:nvSpPr>
        <p:spPr>
          <a:xfrm>
            <a:off x="4503193" y="3191824"/>
            <a:ext cx="1371600" cy="182563"/>
          </a:xfrm>
        </p:spPr>
        <p:txBody>
          <a:bodyPr/>
          <a:lstStyle/>
          <a:p>
            <a:fld id="{A3D15B1F-1E9B-4DE6-B696-6A74DD2F9DDB}" type="slidenum">
              <a:rPr lang="es-MX" smtClean="0"/>
              <a:pPr/>
              <a:t>3</a:t>
            </a:fld>
            <a:endParaRPr lang="es-MX"/>
          </a:p>
        </p:txBody>
      </p:sp>
      <p:sp>
        <p:nvSpPr>
          <p:cNvPr id="7" name="Onda 6"/>
          <p:cNvSpPr/>
          <p:nvPr/>
        </p:nvSpPr>
        <p:spPr>
          <a:xfrm>
            <a:off x="-135203" y="330239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Tree>
    <p:extLst>
      <p:ext uri="{BB962C8B-B14F-4D97-AF65-F5344CB8AC3E}">
        <p14:creationId xmlns:p14="http://schemas.microsoft.com/office/powerpoint/2010/main" val="3394295656"/>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116" y="-79152"/>
            <a:ext cx="5257800" cy="662782"/>
          </a:xfrm>
        </p:spPr>
        <p:txBody>
          <a:bodyPr/>
          <a:lstStyle/>
          <a:p>
            <a:r>
              <a:rPr lang="es-MX" dirty="0" smtClean="0"/>
              <a:t>Resultados de los reembolsos 2015</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976038378"/>
              </p:ext>
            </p:extLst>
          </p:nvPr>
        </p:nvGraphicFramePr>
        <p:xfrm>
          <a:off x="96737" y="430689"/>
          <a:ext cx="5755632" cy="2598420"/>
        </p:xfrm>
        <a:graphic>
          <a:graphicData uri="http://schemas.openxmlformats.org/drawingml/2006/table">
            <a:tbl>
              <a:tblPr firstRow="1" bandRow="1">
                <a:tableStyleId>{93296810-A885-4BE3-A3E7-6D5BEEA58F35}</a:tableStyleId>
              </a:tblPr>
              <a:tblGrid>
                <a:gridCol w="3275113"/>
                <a:gridCol w="1068287"/>
                <a:gridCol w="1412232"/>
              </a:tblGrid>
              <a:tr h="350520">
                <a:tc>
                  <a:txBody>
                    <a:bodyPr/>
                    <a:lstStyle/>
                    <a:p>
                      <a:pPr algn="ctr"/>
                      <a:r>
                        <a:rPr lang="es-MX" sz="1000" dirty="0" smtClean="0">
                          <a:solidFill>
                            <a:schemeClr val="tx1"/>
                          </a:solidFill>
                        </a:rPr>
                        <a:t>Evento</a:t>
                      </a:r>
                      <a:endParaRPr lang="es-MX" sz="1000" dirty="0">
                        <a:solidFill>
                          <a:schemeClr val="tx1"/>
                        </a:solidFill>
                      </a:endParaRPr>
                    </a:p>
                  </a:txBody>
                  <a:tcPr marL="45720" marR="45720" marT="22860" marB="22860" anchor="ctr">
                    <a:lnL w="12700" cap="flat" cmpd="sng" algn="ctr">
                      <a:solidFill>
                        <a:schemeClr val="accent1">
                          <a:lumMod val="75000"/>
                        </a:schemeClr>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38100" cap="flat" cmpd="sng" algn="ctr">
                      <a:solidFill>
                        <a:schemeClr val="accent1">
                          <a:lumMod val="75000"/>
                        </a:schemeClr>
                      </a:solidFill>
                      <a:prstDash val="solid"/>
                      <a:round/>
                      <a:headEnd type="none" w="med" len="med"/>
                      <a:tailEnd type="none" w="med" len="med"/>
                    </a:lnB>
                    <a:solidFill>
                      <a:srgbClr val="79A591"/>
                    </a:solidFill>
                  </a:tcPr>
                </a:tc>
                <a:tc>
                  <a:txBody>
                    <a:bodyPr/>
                    <a:lstStyle/>
                    <a:p>
                      <a:pPr algn="ctr"/>
                      <a:r>
                        <a:rPr lang="es-MX" sz="1000" dirty="0" smtClean="0">
                          <a:solidFill>
                            <a:schemeClr val="tx1"/>
                          </a:solidFill>
                        </a:rPr>
                        <a:t>Monto Reembolsado</a:t>
                      </a:r>
                      <a:endParaRPr lang="es-MX" sz="1000" dirty="0">
                        <a:solidFill>
                          <a:schemeClr val="tx1"/>
                        </a:solidFill>
                      </a:endParaRPr>
                    </a:p>
                  </a:txBody>
                  <a:tcPr marL="45720" marR="45720" marT="22860" marB="22860" anchor="ctr">
                    <a:lnL w="38100" cap="flat" cmpd="sng" algn="ctr">
                      <a:solidFill>
                        <a:schemeClr val="accent1">
                          <a:lumMod val="75000"/>
                        </a:schemeClr>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38100" cap="flat" cmpd="sng" algn="ctr">
                      <a:solidFill>
                        <a:schemeClr val="accent1">
                          <a:lumMod val="75000"/>
                        </a:schemeClr>
                      </a:solidFill>
                      <a:prstDash val="solid"/>
                      <a:round/>
                      <a:headEnd type="none" w="med" len="med"/>
                      <a:tailEnd type="none" w="med" len="med"/>
                    </a:lnB>
                    <a:solidFill>
                      <a:srgbClr val="79A591"/>
                    </a:solidFill>
                  </a:tcPr>
                </a:tc>
                <a:tc>
                  <a:txBody>
                    <a:bodyPr/>
                    <a:lstStyle/>
                    <a:p>
                      <a:pPr algn="ctr"/>
                      <a:r>
                        <a:rPr lang="es-MX" sz="1000" dirty="0" smtClean="0">
                          <a:solidFill>
                            <a:schemeClr val="tx1"/>
                          </a:solidFill>
                        </a:rPr>
                        <a:t>Número</a:t>
                      </a:r>
                      <a:r>
                        <a:rPr lang="es-MX" sz="1000" baseline="0" dirty="0" smtClean="0">
                          <a:solidFill>
                            <a:schemeClr val="tx1"/>
                          </a:solidFill>
                        </a:rPr>
                        <a:t> de trámites de reembolsos</a:t>
                      </a:r>
                      <a:endParaRPr lang="es-MX" sz="1000" dirty="0">
                        <a:solidFill>
                          <a:schemeClr val="tx1"/>
                        </a:solidFill>
                      </a:endParaRPr>
                    </a:p>
                  </a:txBody>
                  <a:tcPr marL="45720" marR="45720" marT="22860" marB="22860" anchor="ctr">
                    <a:lnL w="381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38100" cap="flat" cmpd="sng" algn="ctr">
                      <a:solidFill>
                        <a:schemeClr val="accent1">
                          <a:lumMod val="75000"/>
                        </a:schemeClr>
                      </a:solidFill>
                      <a:prstDash val="solid"/>
                      <a:round/>
                      <a:headEnd type="none" w="med" len="med"/>
                      <a:tailEnd type="none" w="med" len="med"/>
                    </a:lnB>
                    <a:solidFill>
                      <a:srgbClr val="79A591"/>
                    </a:solidFill>
                  </a:tcPr>
                </a:tc>
              </a:tr>
              <a:tr h="185420">
                <a:tc>
                  <a:txBody>
                    <a:bodyPr/>
                    <a:lstStyle/>
                    <a:p>
                      <a:r>
                        <a:rPr lang="es-MX" sz="800" dirty="0" smtClean="0"/>
                        <a:t>8° Seminario Nacional para la Prevención y Disuasión del Fraude</a:t>
                      </a:r>
                      <a:endParaRPr lang="es-MX" sz="800" dirty="0"/>
                    </a:p>
                  </a:txBody>
                  <a:tcPr marL="45720" marR="45720" marT="22860" marB="22860">
                    <a:lnL w="12700" cap="flat" cmpd="sng" algn="ctr">
                      <a:solidFill>
                        <a:schemeClr val="tx1"/>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38100" cap="flat" cmpd="sng" algn="ctr">
                      <a:solidFill>
                        <a:schemeClr val="accent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s-MX" sz="800" dirty="0" smtClean="0"/>
                        <a:t>$ 277,800.00 pesos</a:t>
                      </a:r>
                      <a:endParaRPr lang="es-MX" sz="800" dirty="0"/>
                    </a:p>
                  </a:txBody>
                  <a:tcPr marL="45720" marR="45720" marT="22860" marB="22860" anchor="ctr">
                    <a:lnL w="38100" cap="flat" cmpd="sng" algn="ctr">
                      <a:solidFill>
                        <a:schemeClr val="accent1">
                          <a:lumMod val="75000"/>
                        </a:schemeClr>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38100" cap="flat" cmpd="sng" algn="ctr">
                      <a:solidFill>
                        <a:schemeClr val="accent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800" dirty="0" smtClean="0"/>
                        <a:t>16 EFSL</a:t>
                      </a:r>
                      <a:endParaRPr lang="es-MX" sz="800" dirty="0"/>
                    </a:p>
                  </a:txBody>
                  <a:tcPr marL="45720" marR="45720" marT="22860" marB="22860" anchor="ctr">
                    <a:lnL w="38100" cap="flat" cmpd="sng" algn="ctr">
                      <a:solidFill>
                        <a:schemeClr val="accent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accent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420">
                <a:tc>
                  <a:txBody>
                    <a:bodyPr/>
                    <a:lstStyle/>
                    <a:p>
                      <a:r>
                        <a:rPr lang="es-MX" sz="800" dirty="0" smtClean="0"/>
                        <a:t>Actividades Especificas</a:t>
                      </a:r>
                      <a:endParaRPr lang="es-MX" sz="800" dirty="0"/>
                    </a:p>
                  </a:txBody>
                  <a:tcPr marL="45720" marR="45720" marT="22860" marB="22860">
                    <a:lnL w="12700" cap="flat" cmpd="sng" algn="ctr">
                      <a:solidFill>
                        <a:schemeClr val="tx1"/>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s-MX" sz="800" dirty="0" smtClean="0"/>
                        <a:t>$  115,525.36 pesos</a:t>
                      </a:r>
                      <a:endParaRPr lang="es-MX" sz="800" dirty="0"/>
                    </a:p>
                  </a:txBody>
                  <a:tcPr marL="45720" marR="45720" marT="22860" marB="22860" anchor="ctr">
                    <a:lnL w="38100" cap="flat" cmpd="sng" algn="ctr">
                      <a:solidFill>
                        <a:schemeClr val="accent1">
                          <a:lumMod val="75000"/>
                        </a:schemeClr>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800" dirty="0" smtClean="0"/>
                        <a:t>5 EFSL</a:t>
                      </a:r>
                      <a:endParaRPr lang="es-MX" sz="800" dirty="0"/>
                    </a:p>
                  </a:txBody>
                  <a:tcPr marL="45720" marR="45720" marT="22860" marB="22860" anchor="ctr">
                    <a:lnL w="38100" cap="flat" cmpd="sng" algn="ctr">
                      <a:solidFill>
                        <a:schemeClr val="accent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9560">
                <a:tc>
                  <a:txBody>
                    <a:bodyPr/>
                    <a:lstStyle/>
                    <a:p>
                      <a:r>
                        <a:rPr lang="es-MX" sz="800" dirty="0" smtClean="0"/>
                        <a:t>Combatiendo al Fraude y Corrupción, Dispendio y Abuso en las Compras y Adquisiciones</a:t>
                      </a:r>
                      <a:endParaRPr lang="es-MX" sz="800" dirty="0"/>
                    </a:p>
                  </a:txBody>
                  <a:tcPr marL="45720" marR="45720" marT="22860" marB="22860">
                    <a:lnL w="12700" cap="flat" cmpd="sng" algn="ctr">
                      <a:solidFill>
                        <a:schemeClr val="tx1"/>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s-MX" sz="800" dirty="0" smtClean="0"/>
                        <a:t>$  48,838.04</a:t>
                      </a:r>
                      <a:r>
                        <a:rPr lang="es-MX" sz="800" baseline="0" dirty="0" smtClean="0"/>
                        <a:t> pesos</a:t>
                      </a:r>
                      <a:endParaRPr lang="es-MX" sz="800" dirty="0"/>
                    </a:p>
                  </a:txBody>
                  <a:tcPr marL="45720" marR="45720" marT="22860" marB="22860" anchor="ctr">
                    <a:lnL w="38100" cap="flat" cmpd="sng" algn="ctr">
                      <a:solidFill>
                        <a:schemeClr val="accent1">
                          <a:lumMod val="75000"/>
                        </a:schemeClr>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800" dirty="0" smtClean="0"/>
                        <a:t>5 EFSL</a:t>
                      </a:r>
                      <a:endParaRPr lang="es-MX" sz="800" dirty="0"/>
                    </a:p>
                  </a:txBody>
                  <a:tcPr marL="45720" marR="45720" marT="22860" marB="22860" anchor="ctr">
                    <a:lnL w="38100" cap="flat" cmpd="sng" algn="ctr">
                      <a:solidFill>
                        <a:schemeClr val="accent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420">
                <a:tc>
                  <a:txBody>
                    <a:bodyPr/>
                    <a:lstStyle/>
                    <a:p>
                      <a:r>
                        <a:rPr lang="es-MX" sz="800" dirty="0" smtClean="0"/>
                        <a:t>Curso de Certificación en Fiscalización Superior por Grupo Regional</a:t>
                      </a:r>
                      <a:endParaRPr lang="es-MX" sz="800" dirty="0"/>
                    </a:p>
                  </a:txBody>
                  <a:tcPr marL="45720" marR="45720" marT="22860" marB="22860">
                    <a:lnL w="12700" cap="flat" cmpd="sng" algn="ctr">
                      <a:solidFill>
                        <a:schemeClr val="tx1"/>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s-MX" sz="800" dirty="0" smtClean="0"/>
                        <a:t>$ 831,454.95 pesos</a:t>
                      </a:r>
                      <a:endParaRPr lang="es-MX" sz="800" dirty="0"/>
                    </a:p>
                  </a:txBody>
                  <a:tcPr marL="45720" marR="45720" marT="22860" marB="22860" anchor="ctr">
                    <a:lnL w="38100" cap="flat" cmpd="sng" algn="ctr">
                      <a:solidFill>
                        <a:schemeClr val="accent1">
                          <a:lumMod val="75000"/>
                        </a:schemeClr>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800" dirty="0" smtClean="0"/>
                        <a:t>Los</a:t>
                      </a:r>
                      <a:r>
                        <a:rPr lang="es-MX" sz="800" baseline="0" dirty="0" smtClean="0"/>
                        <a:t> 4 Grupos regionales</a:t>
                      </a:r>
                      <a:endParaRPr lang="es-MX" sz="800" dirty="0"/>
                    </a:p>
                  </a:txBody>
                  <a:tcPr marL="45720" marR="45720" marT="22860" marB="22860" anchor="ctr">
                    <a:lnL w="38100" cap="flat" cmpd="sng" algn="ctr">
                      <a:solidFill>
                        <a:schemeClr val="accent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420">
                <a:tc>
                  <a:txBody>
                    <a:bodyPr/>
                    <a:lstStyle/>
                    <a:p>
                      <a:r>
                        <a:rPr lang="es-MX" sz="800" dirty="0" smtClean="0"/>
                        <a:t>Jornadas de Capacitación</a:t>
                      </a:r>
                      <a:r>
                        <a:rPr lang="es-MX" sz="800" baseline="0" dirty="0" smtClean="0"/>
                        <a:t> Regionales</a:t>
                      </a:r>
                      <a:endParaRPr lang="es-MX" sz="800" dirty="0"/>
                    </a:p>
                  </a:txBody>
                  <a:tcPr marL="45720" marR="45720" marT="22860" marB="22860">
                    <a:lnL w="12700" cap="flat" cmpd="sng" algn="ctr">
                      <a:solidFill>
                        <a:schemeClr val="tx1"/>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s-MX" sz="800" dirty="0" smtClean="0"/>
                        <a:t>$</a:t>
                      </a:r>
                      <a:r>
                        <a:rPr lang="es-MX" sz="800" baseline="0" dirty="0" smtClean="0"/>
                        <a:t> 673,469.91 pesos</a:t>
                      </a:r>
                      <a:endParaRPr lang="es-MX" sz="800" dirty="0"/>
                    </a:p>
                  </a:txBody>
                  <a:tcPr marL="45720" marR="45720" marT="22860" marB="22860">
                    <a:lnL w="38100" cap="flat" cmpd="sng" algn="ctr">
                      <a:solidFill>
                        <a:schemeClr val="accent1">
                          <a:lumMod val="75000"/>
                        </a:schemeClr>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800" dirty="0" smtClean="0"/>
                        <a:t>Los 4 Grupos</a:t>
                      </a:r>
                      <a:r>
                        <a:rPr lang="es-MX" sz="800" baseline="0" dirty="0" smtClean="0"/>
                        <a:t> regionales</a:t>
                      </a:r>
                      <a:endParaRPr lang="es-MX" sz="800" dirty="0"/>
                    </a:p>
                  </a:txBody>
                  <a:tcPr marL="45720" marR="45720" marT="22860" marB="22860">
                    <a:lnL w="38100" cap="flat" cmpd="sng" algn="ctr">
                      <a:solidFill>
                        <a:schemeClr val="accent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420">
                <a:tc>
                  <a:txBody>
                    <a:bodyPr/>
                    <a:lstStyle/>
                    <a:p>
                      <a:r>
                        <a:rPr lang="es-MX" sz="800" dirty="0" smtClean="0"/>
                        <a:t>LXXXVIII Reunión del Consejo Directivo</a:t>
                      </a:r>
                      <a:endParaRPr lang="es-MX" sz="800" dirty="0"/>
                    </a:p>
                  </a:txBody>
                  <a:tcPr marL="45720" marR="45720" marT="22860" marB="22860">
                    <a:lnL w="12700" cap="flat" cmpd="sng" algn="ctr">
                      <a:solidFill>
                        <a:schemeClr val="tx1"/>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s-MX" sz="800" dirty="0" smtClean="0"/>
                        <a:t>$ 60,000.00 pesos</a:t>
                      </a:r>
                      <a:endParaRPr lang="es-MX" sz="800" dirty="0"/>
                    </a:p>
                  </a:txBody>
                  <a:tcPr marL="45720" marR="45720" marT="22860" marB="22860">
                    <a:lnL w="38100" cap="flat" cmpd="sng" algn="ctr">
                      <a:solidFill>
                        <a:schemeClr val="accent1">
                          <a:lumMod val="75000"/>
                        </a:schemeClr>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800" dirty="0" smtClean="0"/>
                        <a:t>1</a:t>
                      </a:r>
                      <a:r>
                        <a:rPr lang="es-MX" sz="800" baseline="0" dirty="0" smtClean="0"/>
                        <a:t> EFSL</a:t>
                      </a:r>
                      <a:endParaRPr lang="es-MX" sz="800" dirty="0"/>
                    </a:p>
                  </a:txBody>
                  <a:tcPr marL="45720" marR="45720" marT="22860" marB="22860">
                    <a:lnL w="38100" cap="flat" cmpd="sng" algn="ctr">
                      <a:solidFill>
                        <a:schemeClr val="accent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420">
                <a:tc>
                  <a:txBody>
                    <a:bodyPr/>
                    <a:lstStyle/>
                    <a:p>
                      <a:r>
                        <a:rPr lang="es-MX" sz="800" dirty="0" smtClean="0"/>
                        <a:t>Taller de la Autoevaluación de la integridad</a:t>
                      </a:r>
                      <a:endParaRPr lang="es-MX" sz="800" dirty="0"/>
                    </a:p>
                  </a:txBody>
                  <a:tcPr marL="45720" marR="45720" marT="22860" marB="22860">
                    <a:lnL w="12700" cap="flat" cmpd="sng" algn="ctr">
                      <a:solidFill>
                        <a:schemeClr val="tx1"/>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s-MX" sz="800" dirty="0" smtClean="0"/>
                        <a:t> $ 4,424.98 pesos</a:t>
                      </a:r>
                      <a:endParaRPr lang="es-MX" sz="800" dirty="0"/>
                    </a:p>
                  </a:txBody>
                  <a:tcPr marL="45720" marR="45720" marT="22860" marB="22860">
                    <a:lnL w="38100" cap="flat" cmpd="sng" algn="ctr">
                      <a:solidFill>
                        <a:schemeClr val="accent1">
                          <a:lumMod val="75000"/>
                        </a:schemeClr>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800" dirty="0" smtClean="0"/>
                        <a:t>1 EFSL</a:t>
                      </a:r>
                      <a:endParaRPr lang="es-MX" sz="800" dirty="0"/>
                    </a:p>
                  </a:txBody>
                  <a:tcPr marL="45720" marR="45720" marT="22860" marB="22860">
                    <a:lnL w="38100" cap="flat" cmpd="sng" algn="ctr">
                      <a:solidFill>
                        <a:schemeClr val="accent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420">
                <a:tc>
                  <a:txBody>
                    <a:bodyPr/>
                    <a:lstStyle/>
                    <a:p>
                      <a:r>
                        <a:rPr lang="es-MX" sz="800" dirty="0" smtClean="0"/>
                        <a:t>V Encuentro Nacional de Auditores de Desempeño</a:t>
                      </a:r>
                      <a:endParaRPr lang="es-MX" sz="800" dirty="0"/>
                    </a:p>
                  </a:txBody>
                  <a:tcPr marL="45720" marR="45720" marT="22860" marB="22860">
                    <a:lnL w="12700" cap="flat" cmpd="sng" algn="ctr">
                      <a:solidFill>
                        <a:schemeClr val="tx1"/>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s-MX" sz="800" dirty="0" smtClean="0"/>
                        <a:t>$ 100,000.00</a:t>
                      </a:r>
                      <a:r>
                        <a:rPr lang="es-MX" sz="800" baseline="0" dirty="0" smtClean="0"/>
                        <a:t> pesos</a:t>
                      </a:r>
                      <a:endParaRPr lang="es-MX" sz="800" dirty="0"/>
                    </a:p>
                  </a:txBody>
                  <a:tcPr marL="45720" marR="45720" marT="22860" marB="22860">
                    <a:lnL w="38100" cap="flat" cmpd="sng" algn="ctr">
                      <a:solidFill>
                        <a:schemeClr val="accent1">
                          <a:lumMod val="75000"/>
                        </a:schemeClr>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800" dirty="0" smtClean="0"/>
                        <a:t>1 EFSL</a:t>
                      </a:r>
                      <a:endParaRPr lang="es-MX" sz="800" dirty="0"/>
                    </a:p>
                  </a:txBody>
                  <a:tcPr marL="45720" marR="45720" marT="22860" marB="22860">
                    <a:lnL w="38100" cap="flat" cmpd="sng" algn="ctr">
                      <a:solidFill>
                        <a:schemeClr val="accent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420">
                <a:tc>
                  <a:txBody>
                    <a:bodyPr/>
                    <a:lstStyle/>
                    <a:p>
                      <a:r>
                        <a:rPr lang="es-MX" sz="800" dirty="0" smtClean="0"/>
                        <a:t>XVIII Asamblea General Ordinaria</a:t>
                      </a:r>
                      <a:endParaRPr lang="es-MX" sz="800" dirty="0"/>
                    </a:p>
                  </a:txBody>
                  <a:tcPr marL="45720" marR="45720" marT="22860" marB="22860">
                    <a:lnL w="12700" cap="flat" cmpd="sng" algn="ctr">
                      <a:solidFill>
                        <a:schemeClr val="tx1"/>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s-MX" sz="800" dirty="0" smtClean="0"/>
                        <a:t> $ 337,060.48 pesos</a:t>
                      </a:r>
                      <a:endParaRPr lang="es-MX" sz="800" dirty="0"/>
                    </a:p>
                  </a:txBody>
                  <a:tcPr marL="45720" marR="45720" marT="22860" marB="22860">
                    <a:lnL w="38100" cap="flat" cmpd="sng" algn="ctr">
                      <a:solidFill>
                        <a:schemeClr val="accent1">
                          <a:lumMod val="75000"/>
                        </a:schemeClr>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800" dirty="0" smtClean="0"/>
                        <a:t>1 EFSL</a:t>
                      </a:r>
                      <a:endParaRPr lang="es-MX" sz="800" dirty="0"/>
                    </a:p>
                  </a:txBody>
                  <a:tcPr marL="45720" marR="45720" marT="22860" marB="22860">
                    <a:lnL w="38100" cap="flat" cmpd="sng" algn="ctr">
                      <a:solidFill>
                        <a:schemeClr val="accent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420">
                <a:tc>
                  <a:txBody>
                    <a:bodyPr/>
                    <a:lstStyle/>
                    <a:p>
                      <a:r>
                        <a:rPr lang="es-MX" sz="800" dirty="0" smtClean="0"/>
                        <a:t>XXXI Encuentro Nacional de Auditores Internos</a:t>
                      </a:r>
                      <a:endParaRPr lang="es-MX" sz="800" dirty="0"/>
                    </a:p>
                  </a:txBody>
                  <a:tcPr marL="45720" marR="45720" marT="22860" marB="22860">
                    <a:lnL w="12700" cap="flat" cmpd="sng" algn="ctr">
                      <a:solidFill>
                        <a:schemeClr val="tx1"/>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s-MX" sz="800" dirty="0" smtClean="0"/>
                        <a:t>$ 354,844.00</a:t>
                      </a:r>
                      <a:r>
                        <a:rPr lang="es-MX" sz="800" baseline="0" dirty="0" smtClean="0"/>
                        <a:t> pesos</a:t>
                      </a:r>
                      <a:endParaRPr lang="es-MX" sz="800" dirty="0"/>
                    </a:p>
                  </a:txBody>
                  <a:tcPr marL="45720" marR="45720" marT="22860" marB="22860">
                    <a:lnL w="38100" cap="flat" cmpd="sng" algn="ctr">
                      <a:solidFill>
                        <a:schemeClr val="accent1">
                          <a:lumMod val="75000"/>
                        </a:schemeClr>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800" dirty="0" smtClean="0"/>
                        <a:t>21 EFSL</a:t>
                      </a:r>
                      <a:endParaRPr lang="es-MX" sz="800" dirty="0"/>
                    </a:p>
                  </a:txBody>
                  <a:tcPr marL="45720" marR="45720" marT="22860" marB="22860">
                    <a:lnL w="38100" cap="flat" cmpd="sng" algn="ctr">
                      <a:solidFill>
                        <a:schemeClr val="accent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9560">
                <a:tc>
                  <a:txBody>
                    <a:bodyPr/>
                    <a:lstStyle/>
                    <a:p>
                      <a:r>
                        <a:rPr lang="es-MX" sz="800" b="1" dirty="0" smtClean="0"/>
                        <a:t>TOTAL</a:t>
                      </a:r>
                      <a:endParaRPr lang="es-MX" sz="800" b="1" dirty="0">
                        <a:solidFill>
                          <a:schemeClr val="bg1"/>
                        </a:solidFill>
                      </a:endParaRPr>
                    </a:p>
                  </a:txBody>
                  <a:tcPr marL="45720" marR="45720" marT="22860" marB="22860">
                    <a:lnL w="12700" cap="flat" cmpd="sng" algn="ctr">
                      <a:solidFill>
                        <a:schemeClr val="tx1"/>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s-MX" sz="800" b="1" dirty="0" smtClean="0"/>
                        <a:t>$ 2’803,417.72 pesos</a:t>
                      </a:r>
                      <a:endParaRPr lang="es-MX" sz="800" b="1" dirty="0">
                        <a:solidFill>
                          <a:schemeClr val="bg1"/>
                        </a:solidFill>
                      </a:endParaRPr>
                    </a:p>
                  </a:txBody>
                  <a:tcPr marL="45720" marR="45720" marT="22860" marB="22860">
                    <a:lnL w="38100" cap="flat" cmpd="sng" algn="ctr">
                      <a:solidFill>
                        <a:schemeClr val="accent1">
                          <a:lumMod val="75000"/>
                        </a:schemeClr>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800" b="1" dirty="0" smtClean="0"/>
                        <a:t>60 Reembolsos</a:t>
                      </a:r>
                      <a:endParaRPr lang="es-MX" sz="800" b="1" dirty="0">
                        <a:solidFill>
                          <a:schemeClr val="bg1"/>
                        </a:solidFill>
                      </a:endParaRPr>
                    </a:p>
                  </a:txBody>
                  <a:tcPr marL="45720" marR="45720" marT="22860" marB="22860">
                    <a:lnL w="38100" cap="flat" cmpd="sng" algn="ctr">
                      <a:solidFill>
                        <a:schemeClr val="accent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CuadroTexto 4"/>
          <p:cNvSpPr txBox="1"/>
          <p:nvPr/>
        </p:nvSpPr>
        <p:spPr>
          <a:xfrm>
            <a:off x="69505" y="3044875"/>
            <a:ext cx="5820755" cy="200055"/>
          </a:xfrm>
          <a:prstGeom prst="rect">
            <a:avLst/>
          </a:prstGeom>
          <a:noFill/>
        </p:spPr>
        <p:txBody>
          <a:bodyPr wrap="square" rtlCol="0">
            <a:spAutoFit/>
          </a:bodyPr>
          <a:lstStyle/>
          <a:p>
            <a:endParaRPr lang="es-MX" sz="700" dirty="0"/>
          </a:p>
        </p:txBody>
      </p:sp>
      <p:sp>
        <p:nvSpPr>
          <p:cNvPr id="3" name="2 Marcador de número de diapositiva"/>
          <p:cNvSpPr>
            <a:spLocks noGrp="1"/>
          </p:cNvSpPr>
          <p:nvPr>
            <p:ph type="sldNum" sz="quarter" idx="12"/>
          </p:nvPr>
        </p:nvSpPr>
        <p:spPr/>
        <p:txBody>
          <a:bodyPr/>
          <a:lstStyle/>
          <a:p>
            <a:fld id="{A3D15B1F-1E9B-4DE6-B696-6A74DD2F9DDB}" type="slidenum">
              <a:rPr lang="es-MX" smtClean="0"/>
              <a:t>30</a:t>
            </a:fld>
            <a:endParaRPr lang="es-MX"/>
          </a:p>
        </p:txBody>
      </p:sp>
      <p:sp>
        <p:nvSpPr>
          <p:cNvPr id="6" name="Onda 6"/>
          <p:cNvSpPr/>
          <p:nvPr/>
        </p:nvSpPr>
        <p:spPr>
          <a:xfrm>
            <a:off x="-135203" y="330239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
        <p:nvSpPr>
          <p:cNvPr id="7" name="6 CuadroTexto"/>
          <p:cNvSpPr txBox="1"/>
          <p:nvPr/>
        </p:nvSpPr>
        <p:spPr>
          <a:xfrm>
            <a:off x="76200" y="3074938"/>
            <a:ext cx="3486150" cy="161583"/>
          </a:xfrm>
          <a:prstGeom prst="rect">
            <a:avLst/>
          </a:prstGeom>
          <a:noFill/>
        </p:spPr>
        <p:txBody>
          <a:bodyPr wrap="square" rtlCol="0">
            <a:spAutoFit/>
          </a:bodyPr>
          <a:lstStyle/>
          <a:p>
            <a:r>
              <a:rPr lang="es-MX" sz="450" dirty="0"/>
              <a:t>Nota: Un grupo regional realizó 2 rembolsos</a:t>
            </a:r>
            <a:endParaRPr lang="es-MX" sz="450" dirty="0"/>
          </a:p>
        </p:txBody>
      </p:sp>
    </p:spTree>
    <p:extLst>
      <p:ext uri="{BB962C8B-B14F-4D97-AF65-F5344CB8AC3E}">
        <p14:creationId xmlns:p14="http://schemas.microsoft.com/office/powerpoint/2010/main" val="3164720932"/>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2744" y="209550"/>
            <a:ext cx="5257800" cy="471443"/>
          </a:xfrm>
        </p:spPr>
        <p:txBody>
          <a:bodyPr/>
          <a:lstStyle/>
          <a:p>
            <a:r>
              <a:rPr lang="es-MX" dirty="0" smtClean="0"/>
              <a:t>Resultado de reembolsos 2016</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112796072"/>
              </p:ext>
            </p:extLst>
          </p:nvPr>
        </p:nvGraphicFramePr>
        <p:xfrm>
          <a:off x="368300" y="739122"/>
          <a:ext cx="5257800" cy="2069036"/>
        </p:xfrm>
        <a:graphic>
          <a:graphicData uri="http://schemas.openxmlformats.org/drawingml/2006/table">
            <a:tbl>
              <a:tblPr firstRow="1" bandRow="1">
                <a:tableStyleId>{93296810-A885-4BE3-A3E7-6D5BEEA58F35}</a:tableStyleId>
              </a:tblPr>
              <a:tblGrid>
                <a:gridCol w="1682750"/>
                <a:gridCol w="1822450"/>
                <a:gridCol w="1752600"/>
              </a:tblGrid>
              <a:tr h="185420">
                <a:tc>
                  <a:txBody>
                    <a:bodyPr/>
                    <a:lstStyle/>
                    <a:p>
                      <a:pPr algn="ctr"/>
                      <a:r>
                        <a:rPr lang="es-MX" sz="500" dirty="0" smtClean="0">
                          <a:ln>
                            <a:noFill/>
                          </a:ln>
                          <a:solidFill>
                            <a:schemeClr val="tx1"/>
                          </a:solidFill>
                        </a:rPr>
                        <a:t>Evento</a:t>
                      </a:r>
                      <a:endParaRPr lang="es-MX" sz="500" dirty="0">
                        <a:ln>
                          <a:noFill/>
                        </a:ln>
                        <a:solidFill>
                          <a:schemeClr val="tx1"/>
                        </a:solidFill>
                      </a:endParaRPr>
                    </a:p>
                  </a:txBody>
                  <a:tcPr marL="45720" marR="45720" marT="22860" marB="22860" anchor="ctr">
                    <a:lnL w="3810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3810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ctr"/>
                      <a:r>
                        <a:rPr lang="es-MX" sz="500" dirty="0" smtClean="0">
                          <a:ln>
                            <a:noFill/>
                          </a:ln>
                          <a:solidFill>
                            <a:schemeClr val="tx1"/>
                          </a:solidFill>
                        </a:rPr>
                        <a:t>Monto Reembolsado</a:t>
                      </a:r>
                      <a:endParaRPr lang="es-MX" sz="500" dirty="0">
                        <a:ln>
                          <a:noFill/>
                        </a:ln>
                        <a:solidFill>
                          <a:schemeClr val="tx1"/>
                        </a:solidFill>
                      </a:endParaRPr>
                    </a:p>
                  </a:txBody>
                  <a:tcPr marL="45720" marR="45720" marT="22860" marB="22860" anchor="ctr">
                    <a:lnL w="1905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3810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ctr"/>
                      <a:r>
                        <a:rPr lang="es-MX" sz="500" dirty="0" smtClean="0">
                          <a:ln>
                            <a:noFill/>
                          </a:ln>
                          <a:solidFill>
                            <a:schemeClr val="tx1"/>
                          </a:solidFill>
                        </a:rPr>
                        <a:t>Número</a:t>
                      </a:r>
                      <a:r>
                        <a:rPr lang="es-MX" sz="500" baseline="0" dirty="0" smtClean="0">
                          <a:ln>
                            <a:noFill/>
                          </a:ln>
                          <a:solidFill>
                            <a:schemeClr val="tx1"/>
                          </a:solidFill>
                        </a:rPr>
                        <a:t> de trámites de reembolsos</a:t>
                      </a:r>
                      <a:endParaRPr lang="es-MX" sz="500" dirty="0">
                        <a:ln>
                          <a:noFill/>
                        </a:ln>
                        <a:solidFill>
                          <a:schemeClr val="tx1"/>
                        </a:solidFill>
                      </a:endParaRPr>
                    </a:p>
                  </a:txBody>
                  <a:tcPr marL="45720" marR="45720" marT="22860" marB="22860" anchor="ctr">
                    <a:lnL w="19050" cap="flat" cmpd="sng" algn="ctr">
                      <a:solidFill>
                        <a:schemeClr val="accent1">
                          <a:lumMod val="75000"/>
                        </a:schemeClr>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3810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solidFill>
                      <a:srgbClr val="B8E0CA"/>
                    </a:solidFill>
                  </a:tcPr>
                </a:tc>
              </a:tr>
              <a:tr h="185420">
                <a:tc>
                  <a:txBody>
                    <a:bodyPr/>
                    <a:lstStyle/>
                    <a:p>
                      <a:r>
                        <a:rPr lang="es-MX" sz="500" dirty="0" smtClean="0">
                          <a:ln>
                            <a:noFill/>
                          </a:ln>
                        </a:rPr>
                        <a:t>Capacitación antifraude de ACFE oficio ASOFIS/015/2016 </a:t>
                      </a:r>
                      <a:endParaRPr lang="es-MX" sz="500" dirty="0">
                        <a:ln>
                          <a:noFill/>
                        </a:ln>
                      </a:endParaRPr>
                    </a:p>
                  </a:txBody>
                  <a:tcPr marL="45720" marR="45720" marT="22860" marB="22860" anchor="ctr">
                    <a:lnL w="3810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tcPr>
                </a:tc>
                <a:tc>
                  <a:txBody>
                    <a:bodyPr/>
                    <a:lstStyle/>
                    <a:p>
                      <a:pPr algn="r"/>
                      <a:r>
                        <a:rPr lang="es-MX" sz="500" dirty="0" smtClean="0">
                          <a:ln>
                            <a:noFill/>
                          </a:ln>
                        </a:rPr>
                        <a:t>$ 88,028.44 pesos</a:t>
                      </a:r>
                      <a:endParaRPr lang="es-MX" sz="500" dirty="0">
                        <a:ln>
                          <a:noFill/>
                        </a:ln>
                      </a:endParaRPr>
                    </a:p>
                  </a:txBody>
                  <a:tcPr marL="45720" marR="45720" marT="22860" marB="22860" anchor="ctr">
                    <a:lnL w="1905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tcPr>
                </a:tc>
                <a:tc>
                  <a:txBody>
                    <a:bodyPr/>
                    <a:lstStyle/>
                    <a:p>
                      <a:pPr algn="ctr"/>
                      <a:r>
                        <a:rPr lang="es-MX" sz="500" dirty="0" smtClean="0">
                          <a:ln>
                            <a:noFill/>
                          </a:ln>
                        </a:rPr>
                        <a:t>11 EFSL</a:t>
                      </a:r>
                      <a:endParaRPr lang="es-MX" sz="500" dirty="0">
                        <a:ln>
                          <a:noFill/>
                        </a:ln>
                      </a:endParaRPr>
                    </a:p>
                  </a:txBody>
                  <a:tcPr marL="45720" marR="45720" marT="22860" marB="22860" anchor="ctr">
                    <a:lnL w="19050" cap="flat" cmpd="sng" algn="ctr">
                      <a:solidFill>
                        <a:schemeClr val="accent1">
                          <a:lumMod val="75000"/>
                        </a:schemeClr>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tcPr>
                </a:tc>
              </a:tr>
              <a:tr h="349867">
                <a:tc>
                  <a:txBody>
                    <a:bodyPr/>
                    <a:lstStyle/>
                    <a:p>
                      <a:r>
                        <a:rPr lang="es-MX" sz="500" dirty="0" smtClean="0">
                          <a:ln>
                            <a:noFill/>
                          </a:ln>
                        </a:rPr>
                        <a:t>III Coloquio con Enfoque Jurídico</a:t>
                      </a:r>
                      <a:endParaRPr lang="es-MX" sz="500" dirty="0">
                        <a:ln>
                          <a:noFill/>
                        </a:ln>
                      </a:endParaRPr>
                    </a:p>
                  </a:txBody>
                  <a:tcPr marL="45720" marR="45720" marT="22860" marB="22860" anchor="ctr">
                    <a:lnL w="3810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tcPr>
                </a:tc>
                <a:tc>
                  <a:txBody>
                    <a:bodyPr/>
                    <a:lstStyle/>
                    <a:p>
                      <a:pPr algn="r"/>
                      <a:r>
                        <a:rPr lang="es-MX" sz="500" dirty="0" smtClean="0">
                          <a:ln>
                            <a:noFill/>
                          </a:ln>
                        </a:rPr>
                        <a:t>$ 5,278.01 pesos</a:t>
                      </a:r>
                      <a:endParaRPr lang="es-MX" sz="500" dirty="0">
                        <a:ln>
                          <a:noFill/>
                        </a:ln>
                      </a:endParaRPr>
                    </a:p>
                  </a:txBody>
                  <a:tcPr marL="45720" marR="45720" marT="22860" marB="22860" anchor="ctr">
                    <a:lnL w="1905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tcPr>
                </a:tc>
                <a:tc>
                  <a:txBody>
                    <a:bodyPr/>
                    <a:lstStyle/>
                    <a:p>
                      <a:pPr algn="ctr"/>
                      <a:r>
                        <a:rPr lang="es-MX" sz="500" dirty="0" smtClean="0">
                          <a:ln>
                            <a:noFill/>
                          </a:ln>
                        </a:rPr>
                        <a:t>1 EFSL</a:t>
                      </a:r>
                      <a:endParaRPr lang="es-MX" sz="500" dirty="0">
                        <a:ln>
                          <a:noFill/>
                        </a:ln>
                      </a:endParaRPr>
                    </a:p>
                  </a:txBody>
                  <a:tcPr marL="45720" marR="45720" marT="22860" marB="22860" anchor="ctr">
                    <a:lnL w="19050" cap="flat" cmpd="sng" algn="ctr">
                      <a:solidFill>
                        <a:schemeClr val="accent1">
                          <a:lumMod val="75000"/>
                        </a:schemeClr>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tcPr>
                </a:tc>
              </a:tr>
              <a:tr h="349867">
                <a:tc>
                  <a:txBody>
                    <a:bodyPr/>
                    <a:lstStyle/>
                    <a:p>
                      <a:r>
                        <a:rPr lang="es-MX" sz="500" dirty="0" smtClean="0">
                          <a:ln>
                            <a:noFill/>
                          </a:ln>
                        </a:rPr>
                        <a:t>LXXXIX Reunión del Consejo Directivo de la ASOFIS</a:t>
                      </a:r>
                    </a:p>
                    <a:p>
                      <a:r>
                        <a:rPr lang="es-MX" sz="500" dirty="0" smtClean="0">
                          <a:ln>
                            <a:noFill/>
                          </a:ln>
                        </a:rPr>
                        <a:t>Cancún,</a:t>
                      </a:r>
                      <a:r>
                        <a:rPr lang="es-MX" sz="500" baseline="0" dirty="0" smtClean="0">
                          <a:ln>
                            <a:noFill/>
                          </a:ln>
                        </a:rPr>
                        <a:t> Quintana Roo</a:t>
                      </a:r>
                      <a:endParaRPr lang="es-MX" sz="500" dirty="0">
                        <a:ln>
                          <a:noFill/>
                        </a:ln>
                      </a:endParaRPr>
                    </a:p>
                  </a:txBody>
                  <a:tcPr marL="45720" marR="45720" marT="22860" marB="22860" anchor="ctr">
                    <a:lnL w="3810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tcPr>
                </a:tc>
                <a:tc>
                  <a:txBody>
                    <a:bodyPr/>
                    <a:lstStyle/>
                    <a:p>
                      <a:pPr algn="r"/>
                      <a:r>
                        <a:rPr lang="es-MX" sz="500" dirty="0" smtClean="0">
                          <a:ln>
                            <a:noFill/>
                          </a:ln>
                        </a:rPr>
                        <a:t>$ 60,000.00 pesos</a:t>
                      </a:r>
                      <a:endParaRPr lang="es-MX" sz="500" dirty="0">
                        <a:ln>
                          <a:noFill/>
                        </a:ln>
                      </a:endParaRPr>
                    </a:p>
                  </a:txBody>
                  <a:tcPr marL="45720" marR="45720" marT="22860" marB="22860" anchor="ctr">
                    <a:lnL w="1905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tcPr>
                </a:tc>
                <a:tc>
                  <a:txBody>
                    <a:bodyPr/>
                    <a:lstStyle/>
                    <a:p>
                      <a:pPr algn="ctr"/>
                      <a:r>
                        <a:rPr lang="es-MX" sz="500" dirty="0" smtClean="0">
                          <a:ln>
                            <a:noFill/>
                          </a:ln>
                        </a:rPr>
                        <a:t>1 EFSL</a:t>
                      </a:r>
                      <a:endParaRPr lang="es-MX" sz="500" dirty="0">
                        <a:ln>
                          <a:noFill/>
                        </a:ln>
                      </a:endParaRPr>
                    </a:p>
                  </a:txBody>
                  <a:tcPr marL="45720" marR="45720" marT="22860" marB="22860" anchor="ctr">
                    <a:lnL w="19050" cap="flat" cmpd="sng" algn="ctr">
                      <a:solidFill>
                        <a:schemeClr val="accent1">
                          <a:lumMod val="75000"/>
                        </a:schemeClr>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tcPr>
                </a:tc>
              </a:tr>
              <a:tr h="349867">
                <a:tc>
                  <a:txBody>
                    <a:bodyPr/>
                    <a:lstStyle/>
                    <a:p>
                      <a:r>
                        <a:rPr lang="es-MX" sz="500" dirty="0" smtClean="0">
                          <a:ln>
                            <a:noFill/>
                          </a:ln>
                        </a:rPr>
                        <a:t>XIX Asamblea ASOFIS</a:t>
                      </a:r>
                    </a:p>
                    <a:p>
                      <a:pPr marL="0" marR="0" indent="0" algn="l" defTabSz="914377" rtl="0" eaLnBrk="1" fontAlgn="auto" latinLnBrk="0" hangingPunct="1">
                        <a:lnSpc>
                          <a:spcPct val="100000"/>
                        </a:lnSpc>
                        <a:spcBef>
                          <a:spcPts val="0"/>
                        </a:spcBef>
                        <a:spcAft>
                          <a:spcPts val="0"/>
                        </a:spcAft>
                        <a:buClrTx/>
                        <a:buSzTx/>
                        <a:buFontTx/>
                        <a:buNone/>
                        <a:tabLst/>
                        <a:defRPr/>
                      </a:pPr>
                      <a:r>
                        <a:rPr lang="es-MX" sz="500" dirty="0" smtClean="0">
                          <a:ln>
                            <a:noFill/>
                          </a:ln>
                        </a:rPr>
                        <a:t>Cancún,</a:t>
                      </a:r>
                      <a:r>
                        <a:rPr lang="es-MX" sz="500" baseline="0" dirty="0" smtClean="0">
                          <a:ln>
                            <a:noFill/>
                          </a:ln>
                        </a:rPr>
                        <a:t> Quintana Roo</a:t>
                      </a:r>
                      <a:endParaRPr lang="es-MX" sz="500" dirty="0" smtClean="0">
                        <a:ln>
                          <a:noFill/>
                        </a:ln>
                      </a:endParaRPr>
                    </a:p>
                  </a:txBody>
                  <a:tcPr marL="45720" marR="45720" marT="22860" marB="22860" anchor="ctr">
                    <a:lnL w="3810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tcPr>
                </a:tc>
                <a:tc>
                  <a:txBody>
                    <a:bodyPr/>
                    <a:lstStyle/>
                    <a:p>
                      <a:pPr algn="r"/>
                      <a:r>
                        <a:rPr lang="es-MX" sz="500" dirty="0" smtClean="0">
                          <a:ln>
                            <a:noFill/>
                          </a:ln>
                        </a:rPr>
                        <a:t>$ 279,010.00</a:t>
                      </a:r>
                      <a:r>
                        <a:rPr lang="es-MX" sz="500" baseline="0" dirty="0" smtClean="0">
                          <a:ln>
                            <a:noFill/>
                          </a:ln>
                        </a:rPr>
                        <a:t> pesos</a:t>
                      </a:r>
                      <a:endParaRPr lang="es-MX" sz="500" dirty="0">
                        <a:ln>
                          <a:noFill/>
                        </a:ln>
                      </a:endParaRPr>
                    </a:p>
                  </a:txBody>
                  <a:tcPr marL="45720" marR="45720" marT="22860" marB="22860" anchor="ctr">
                    <a:lnL w="1905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tcPr>
                </a:tc>
                <a:tc>
                  <a:txBody>
                    <a:bodyPr/>
                    <a:lstStyle/>
                    <a:p>
                      <a:pPr algn="ctr"/>
                      <a:r>
                        <a:rPr lang="es-MX" sz="500" dirty="0" smtClean="0">
                          <a:ln>
                            <a:noFill/>
                          </a:ln>
                        </a:rPr>
                        <a:t>1 EFSL</a:t>
                      </a:r>
                      <a:endParaRPr lang="es-MX" sz="500" dirty="0">
                        <a:ln>
                          <a:noFill/>
                        </a:ln>
                      </a:endParaRPr>
                    </a:p>
                  </a:txBody>
                  <a:tcPr marL="45720" marR="45720" marT="22860" marB="22860" anchor="ctr">
                    <a:lnL w="19050" cap="flat" cmpd="sng" algn="ctr">
                      <a:solidFill>
                        <a:schemeClr val="accent1">
                          <a:lumMod val="75000"/>
                        </a:schemeClr>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tcPr>
                </a:tc>
              </a:tr>
              <a:tr h="272023">
                <a:tc>
                  <a:txBody>
                    <a:bodyPr/>
                    <a:lstStyle/>
                    <a:p>
                      <a:pPr marL="0" algn="ctr" defTabSz="914377" rtl="0" eaLnBrk="1" latinLnBrk="0" hangingPunct="1"/>
                      <a:r>
                        <a:rPr lang="es-MX" sz="900" kern="1200" dirty="0" smtClean="0">
                          <a:ln>
                            <a:noFill/>
                          </a:ln>
                        </a:rPr>
                        <a:t>Total</a:t>
                      </a:r>
                      <a:endParaRPr lang="es-MX" sz="900" b="1" kern="1200" dirty="0">
                        <a:ln>
                          <a:noFill/>
                        </a:ln>
                        <a:solidFill>
                          <a:schemeClr val="bg1"/>
                        </a:solidFill>
                        <a:latin typeface="+mn-lt"/>
                        <a:ea typeface="+mn-ea"/>
                        <a:cs typeface="+mn-cs"/>
                      </a:endParaRPr>
                    </a:p>
                  </a:txBody>
                  <a:tcPr marL="45720" marR="45720" marT="22860" marB="22860" anchor="ctr">
                    <a:lnL w="3810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38100" cap="flat" cmpd="sng" algn="ctr">
                      <a:solidFill>
                        <a:schemeClr val="accent1">
                          <a:lumMod val="75000"/>
                        </a:schemeClr>
                      </a:solidFill>
                      <a:prstDash val="solid"/>
                      <a:round/>
                      <a:headEnd type="none" w="med" len="med"/>
                      <a:tailEnd type="none" w="med" len="med"/>
                    </a:lnB>
                  </a:tcPr>
                </a:tc>
                <a:tc>
                  <a:txBody>
                    <a:bodyPr/>
                    <a:lstStyle/>
                    <a:p>
                      <a:pPr marL="0" algn="ctr" defTabSz="914377" rtl="0" eaLnBrk="1" latinLnBrk="0" hangingPunct="1"/>
                      <a:r>
                        <a:rPr lang="es-MX" sz="900" kern="1200" dirty="0" smtClean="0">
                          <a:ln>
                            <a:noFill/>
                          </a:ln>
                        </a:rPr>
                        <a:t>$ 432,316.45 pesos </a:t>
                      </a:r>
                      <a:endParaRPr lang="es-MX" sz="900" b="1" kern="1200" dirty="0">
                        <a:ln>
                          <a:noFill/>
                        </a:ln>
                        <a:solidFill>
                          <a:schemeClr val="bg1"/>
                        </a:solidFill>
                        <a:latin typeface="+mn-lt"/>
                        <a:ea typeface="+mn-ea"/>
                        <a:cs typeface="+mn-cs"/>
                      </a:endParaRPr>
                    </a:p>
                  </a:txBody>
                  <a:tcPr marL="45720" marR="45720" marT="22860" marB="22860" anchor="ctr">
                    <a:lnL w="1905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38100" cap="flat" cmpd="sng" algn="ctr">
                      <a:solidFill>
                        <a:schemeClr val="accent1">
                          <a:lumMod val="75000"/>
                        </a:schemeClr>
                      </a:solidFill>
                      <a:prstDash val="solid"/>
                      <a:round/>
                      <a:headEnd type="none" w="med" len="med"/>
                      <a:tailEnd type="none" w="med" len="med"/>
                    </a:lnB>
                  </a:tcPr>
                </a:tc>
                <a:tc>
                  <a:txBody>
                    <a:bodyPr/>
                    <a:lstStyle/>
                    <a:p>
                      <a:pPr marL="0" algn="ctr" defTabSz="914377" rtl="0" eaLnBrk="1" latinLnBrk="0" hangingPunct="1"/>
                      <a:r>
                        <a:rPr lang="es-MX" sz="900" kern="1200" dirty="0" smtClean="0">
                          <a:ln>
                            <a:noFill/>
                          </a:ln>
                        </a:rPr>
                        <a:t>14 Reembolsos tramitados</a:t>
                      </a:r>
                      <a:endParaRPr lang="es-MX" sz="900" b="1" kern="1200" dirty="0">
                        <a:ln>
                          <a:noFill/>
                        </a:ln>
                        <a:solidFill>
                          <a:schemeClr val="bg1"/>
                        </a:solidFill>
                        <a:latin typeface="+mn-lt"/>
                        <a:ea typeface="+mn-ea"/>
                        <a:cs typeface="+mn-cs"/>
                      </a:endParaRPr>
                    </a:p>
                  </a:txBody>
                  <a:tcPr marL="45720" marR="45720" marT="22860" marB="22860" anchor="ctr">
                    <a:lnL w="19050" cap="flat" cmpd="sng" algn="ctr">
                      <a:solidFill>
                        <a:schemeClr val="accent1">
                          <a:lumMod val="75000"/>
                        </a:schemeClr>
                      </a:solidFill>
                      <a:prstDash val="solid"/>
                      <a:round/>
                      <a:headEnd type="none" w="med" len="med"/>
                      <a:tailEnd type="none" w="med" len="med"/>
                    </a:lnL>
                    <a:lnR w="3810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38100" cap="flat" cmpd="sng" algn="ctr">
                      <a:solidFill>
                        <a:schemeClr val="accent1">
                          <a:lumMod val="75000"/>
                        </a:schemeClr>
                      </a:solidFill>
                      <a:prstDash val="solid"/>
                      <a:round/>
                      <a:headEnd type="none" w="med" len="med"/>
                      <a:tailEnd type="none" w="med" len="med"/>
                    </a:lnB>
                  </a:tcPr>
                </a:tc>
              </a:tr>
            </a:tbl>
          </a:graphicData>
        </a:graphic>
      </p:graphicFrame>
      <p:sp>
        <p:nvSpPr>
          <p:cNvPr id="3" name="2 Marcador de número de diapositiva"/>
          <p:cNvSpPr>
            <a:spLocks noGrp="1"/>
          </p:cNvSpPr>
          <p:nvPr>
            <p:ph type="sldNum" sz="quarter" idx="12"/>
          </p:nvPr>
        </p:nvSpPr>
        <p:spPr/>
        <p:txBody>
          <a:bodyPr/>
          <a:lstStyle/>
          <a:p>
            <a:fld id="{A3D15B1F-1E9B-4DE6-B696-6A74DD2F9DDB}" type="slidenum">
              <a:rPr lang="es-MX" smtClean="0"/>
              <a:t>31</a:t>
            </a:fld>
            <a:endParaRPr lang="es-MX"/>
          </a:p>
        </p:txBody>
      </p:sp>
      <p:sp>
        <p:nvSpPr>
          <p:cNvPr id="6" name="Onda 6"/>
          <p:cNvSpPr/>
          <p:nvPr/>
        </p:nvSpPr>
        <p:spPr>
          <a:xfrm>
            <a:off x="-135203" y="330239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Tree>
    <p:extLst>
      <p:ext uri="{BB962C8B-B14F-4D97-AF65-F5344CB8AC3E}">
        <p14:creationId xmlns:p14="http://schemas.microsoft.com/office/powerpoint/2010/main" val="3546466152"/>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inta curvada hacia abajo"/>
          <p:cNvSpPr/>
          <p:nvPr/>
        </p:nvSpPr>
        <p:spPr>
          <a:xfrm>
            <a:off x="304800" y="1780349"/>
            <a:ext cx="5372100" cy="770389"/>
          </a:xfrm>
          <a:prstGeom prst="ellipseRibbon">
            <a:avLst/>
          </a:prstGeom>
          <a:solidFill>
            <a:srgbClr val="B8E0CA"/>
          </a:solidFill>
          <a:ln>
            <a:no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
        <p:nvSpPr>
          <p:cNvPr id="4" name="3 Marcador de número de diapositiva"/>
          <p:cNvSpPr>
            <a:spLocks noGrp="1"/>
          </p:cNvSpPr>
          <p:nvPr>
            <p:ph type="sldNum" sz="quarter" idx="12"/>
          </p:nvPr>
        </p:nvSpPr>
        <p:spPr/>
        <p:txBody>
          <a:bodyPr/>
          <a:lstStyle/>
          <a:p>
            <a:fld id="{A3D15B1F-1E9B-4DE6-B696-6A74DD2F9DDB}" type="slidenum">
              <a:rPr lang="es-MX" smtClean="0"/>
              <a:t>32</a:t>
            </a:fld>
            <a:endParaRPr lang="es-MX"/>
          </a:p>
        </p:txBody>
      </p:sp>
      <p:sp>
        <p:nvSpPr>
          <p:cNvPr id="5" name="Onda 6"/>
          <p:cNvSpPr/>
          <p:nvPr/>
        </p:nvSpPr>
        <p:spPr>
          <a:xfrm>
            <a:off x="-135203" y="330239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
        <p:nvSpPr>
          <p:cNvPr id="6" name="5 CuadroTexto"/>
          <p:cNvSpPr txBox="1"/>
          <p:nvPr/>
        </p:nvSpPr>
        <p:spPr>
          <a:xfrm>
            <a:off x="2305309" y="466301"/>
            <a:ext cx="1484702" cy="430887"/>
          </a:xfrm>
          <a:prstGeom prst="rect">
            <a:avLst/>
          </a:prstGeom>
          <a:noFill/>
        </p:spPr>
        <p:txBody>
          <a:bodyPr wrap="none" rtlCol="0">
            <a:spAutoFit/>
          </a:bodyPr>
          <a:lstStyle/>
          <a:p>
            <a:r>
              <a:rPr lang="es-MX" sz="2200" b="1" dirty="0"/>
              <a:t>GRACIAS</a:t>
            </a:r>
            <a:endParaRPr lang="es-MX" sz="2200" b="1" dirty="0"/>
          </a:p>
        </p:txBody>
      </p:sp>
      <p:sp>
        <p:nvSpPr>
          <p:cNvPr id="7" name="6 CuadroTexto"/>
          <p:cNvSpPr txBox="1"/>
          <p:nvPr/>
        </p:nvSpPr>
        <p:spPr>
          <a:xfrm>
            <a:off x="1896252" y="1281862"/>
            <a:ext cx="2218877" cy="553998"/>
          </a:xfrm>
          <a:prstGeom prst="rect">
            <a:avLst/>
          </a:prstGeom>
          <a:noFill/>
        </p:spPr>
        <p:txBody>
          <a:bodyPr wrap="none" rtlCol="0">
            <a:spAutoFit/>
          </a:bodyPr>
          <a:lstStyle/>
          <a:p>
            <a:pPr algn="ctr"/>
            <a:r>
              <a:rPr lang="es-MX" sz="1000" dirty="0">
                <a:latin typeface="Arial Narrow" panose="020B0606020202030204" pitchFamily="34" charset="0"/>
              </a:rPr>
              <a:t>Auditor Superior del Estado de Yucatán,</a:t>
            </a:r>
          </a:p>
          <a:p>
            <a:pPr algn="ctr"/>
            <a:r>
              <a:rPr lang="es-MX" sz="1000" dirty="0">
                <a:latin typeface="Arial Narrow" panose="020B0606020202030204" pitchFamily="34" charset="0"/>
              </a:rPr>
              <a:t>Vicepresidente de Capacidades de ASOFIS</a:t>
            </a:r>
          </a:p>
          <a:p>
            <a:pPr algn="ctr"/>
            <a:endParaRPr lang="es-MX" sz="1000" dirty="0">
              <a:latin typeface="Arial Narrow" panose="020B0606020202030204" pitchFamily="34" charset="0"/>
            </a:endParaRPr>
          </a:p>
        </p:txBody>
      </p:sp>
      <p:sp>
        <p:nvSpPr>
          <p:cNvPr id="8" name="7 CuadroTexto"/>
          <p:cNvSpPr txBox="1"/>
          <p:nvPr/>
        </p:nvSpPr>
        <p:spPr>
          <a:xfrm>
            <a:off x="1676607" y="1064446"/>
            <a:ext cx="2957858" cy="276999"/>
          </a:xfrm>
          <a:prstGeom prst="rect">
            <a:avLst/>
          </a:prstGeom>
          <a:noFill/>
        </p:spPr>
        <p:txBody>
          <a:bodyPr wrap="square" rtlCol="0">
            <a:spAutoFit/>
          </a:bodyPr>
          <a:lstStyle/>
          <a:p>
            <a:pPr>
              <a:defRPr/>
            </a:pPr>
            <a:r>
              <a:rPr lang="es-MX" sz="1200" b="1" dirty="0">
                <a:latin typeface="+mj-lt"/>
              </a:rPr>
              <a:t>Dr. René Humberto Márquez Arcila</a:t>
            </a:r>
          </a:p>
        </p:txBody>
      </p:sp>
      <p:sp>
        <p:nvSpPr>
          <p:cNvPr id="2" name="1 Rectángulo"/>
          <p:cNvSpPr/>
          <p:nvPr/>
        </p:nvSpPr>
        <p:spPr>
          <a:xfrm>
            <a:off x="1195940" y="2020436"/>
            <a:ext cx="3676650" cy="230832"/>
          </a:xfrm>
          <a:prstGeom prst="rect">
            <a:avLst/>
          </a:prstGeom>
        </p:spPr>
        <p:txBody>
          <a:bodyPr wrap="square">
            <a:spAutoFit/>
          </a:bodyPr>
          <a:lstStyle/>
          <a:p>
            <a:pPr algn="ctr"/>
            <a:r>
              <a:rPr lang="es-MX" sz="450" i="1" dirty="0">
                <a:latin typeface="+mj-lt"/>
              </a:rPr>
              <a:t>“No </a:t>
            </a:r>
            <a:r>
              <a:rPr lang="es-MX" sz="450" i="1" dirty="0">
                <a:latin typeface="+mj-lt"/>
              </a:rPr>
              <a:t>es el conocimiento, sino el acto de aprendizaje, y no la posesión, sino el acto de llegar allí, que concede el mayor </a:t>
            </a:r>
            <a:r>
              <a:rPr lang="es-MX" sz="450" i="1" dirty="0">
                <a:latin typeface="+mj-lt"/>
              </a:rPr>
              <a:t>disfrute”</a:t>
            </a:r>
          </a:p>
          <a:p>
            <a:pPr algn="ctr"/>
            <a:r>
              <a:rPr lang="es-MX" sz="450" i="1" dirty="0">
                <a:latin typeface="+mj-lt"/>
              </a:rPr>
              <a:t>Carl Friedrich Gauss</a:t>
            </a:r>
            <a:endParaRPr lang="es-MX" sz="450" i="1" dirty="0">
              <a:latin typeface="+mj-lt"/>
            </a:endParaRPr>
          </a:p>
        </p:txBody>
      </p:sp>
      <p:sp>
        <p:nvSpPr>
          <p:cNvPr id="3" name="2 Rectángulo"/>
          <p:cNvSpPr/>
          <p:nvPr/>
        </p:nvSpPr>
        <p:spPr>
          <a:xfrm>
            <a:off x="1514475" y="2652668"/>
            <a:ext cx="3048000" cy="369332"/>
          </a:xfrm>
          <a:prstGeom prst="rect">
            <a:avLst/>
          </a:prstGeom>
        </p:spPr>
        <p:txBody>
          <a:bodyPr>
            <a:spAutoFit/>
          </a:bodyPr>
          <a:lstStyle/>
          <a:p>
            <a:pPr algn="just"/>
            <a:endParaRPr lang="es-MX" sz="450" dirty="0">
              <a:latin typeface="Arial Narrow" panose="020B0606020202030204" pitchFamily="34" charset="0"/>
            </a:endParaRPr>
          </a:p>
          <a:p>
            <a:pPr algn="ctr"/>
            <a:r>
              <a:rPr lang="es-MX" sz="450" dirty="0">
                <a:latin typeface="Arial Narrow" panose="020B0606020202030204" pitchFamily="34" charset="0"/>
              </a:rPr>
              <a:t>Contacto </a:t>
            </a:r>
          </a:p>
          <a:p>
            <a:pPr algn="ctr"/>
            <a:r>
              <a:rPr lang="es-MX" sz="450" dirty="0">
                <a:latin typeface="Arial Narrow" panose="020B0606020202030204" pitchFamily="34" charset="0"/>
              </a:rPr>
              <a:t>Email: </a:t>
            </a:r>
            <a:r>
              <a:rPr lang="es-MX" sz="450" dirty="0">
                <a:latin typeface="Arial Narrow" panose="020B0606020202030204" pitchFamily="34" charset="0"/>
                <a:hlinkClick r:id="rId3"/>
              </a:rPr>
              <a:t>auditor.superior@asey.gob.mx</a:t>
            </a:r>
            <a:r>
              <a:rPr lang="es-MX" sz="450" dirty="0">
                <a:latin typeface="Arial Narrow" panose="020B0606020202030204" pitchFamily="34" charset="0"/>
              </a:rPr>
              <a:t>  </a:t>
            </a:r>
          </a:p>
          <a:p>
            <a:pPr algn="ctr"/>
            <a:r>
              <a:rPr lang="es-MX" sz="450" dirty="0">
                <a:latin typeface="Arial Narrow" panose="020B0606020202030204" pitchFamily="34" charset="0"/>
              </a:rPr>
              <a:t>Teléfono: 9255626 </a:t>
            </a:r>
          </a:p>
        </p:txBody>
      </p:sp>
    </p:spTree>
    <p:extLst>
      <p:ext uri="{BB962C8B-B14F-4D97-AF65-F5344CB8AC3E}">
        <p14:creationId xmlns:p14="http://schemas.microsoft.com/office/powerpoint/2010/main" val="304511255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00" y="157655"/>
            <a:ext cx="4152900" cy="605594"/>
          </a:xfrm>
        </p:spPr>
        <p:txBody>
          <a:bodyPr>
            <a:normAutofit/>
          </a:bodyPr>
          <a:lstStyle/>
          <a:p>
            <a:r>
              <a:rPr lang="es-MX" sz="1750" dirty="0"/>
              <a:t>Formato de Detección de Necesidades de Capacitación</a:t>
            </a:r>
            <a:endParaRPr lang="es-MX" sz="1750" dirty="0"/>
          </a:p>
        </p:txBody>
      </p:sp>
      <p:graphicFrame>
        <p:nvGraphicFramePr>
          <p:cNvPr id="9" name="Marcador de contenido 8"/>
          <p:cNvGraphicFramePr>
            <a:graphicFrameLocks noGrp="1"/>
          </p:cNvGraphicFramePr>
          <p:nvPr>
            <p:ph idx="1"/>
            <p:extLst>
              <p:ext uri="{D42A27DB-BD31-4B8C-83A1-F6EECF244321}">
                <p14:modId xmlns:p14="http://schemas.microsoft.com/office/powerpoint/2010/main" val="4019634302"/>
              </p:ext>
            </p:extLst>
          </p:nvPr>
        </p:nvGraphicFramePr>
        <p:xfrm>
          <a:off x="152400" y="802264"/>
          <a:ext cx="3886201" cy="1357884"/>
        </p:xfrm>
        <a:graphic>
          <a:graphicData uri="http://schemas.openxmlformats.org/drawingml/2006/table">
            <a:tbl>
              <a:tblPr firstRow="1" firstCol="1" bandRow="1"/>
              <a:tblGrid>
                <a:gridCol w="173146"/>
                <a:gridCol w="847935"/>
                <a:gridCol w="944880"/>
                <a:gridCol w="945397"/>
                <a:gridCol w="974844"/>
              </a:tblGrid>
              <a:tr h="452628">
                <a:tc>
                  <a:txBody>
                    <a:bodyPr/>
                    <a:lstStyle/>
                    <a:p>
                      <a:pPr algn="ctr">
                        <a:lnSpc>
                          <a:spcPct val="110000"/>
                        </a:lnSpc>
                        <a:spcAft>
                          <a:spcPts val="0"/>
                        </a:spcAft>
                      </a:pPr>
                      <a:r>
                        <a:rPr lang="es-MX" sz="9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79A5B0"/>
                    </a:solidFill>
                  </a:tcPr>
                </a:tc>
                <a:tc>
                  <a:txBody>
                    <a:bodyPr/>
                    <a:lstStyle/>
                    <a:p>
                      <a:pPr algn="ctr">
                        <a:lnSpc>
                          <a:spcPct val="110000"/>
                        </a:lnSpc>
                        <a:spcAft>
                          <a:spcPts val="0"/>
                        </a:spcAft>
                      </a:pPr>
                      <a:r>
                        <a:rPr lang="es-MX" sz="9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TEMA DE CAPACITACIÓN</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79A5B0"/>
                    </a:solidFill>
                  </a:tcPr>
                </a:tc>
                <a:tc>
                  <a:txBody>
                    <a:bodyPr/>
                    <a:lstStyle/>
                    <a:p>
                      <a:pPr algn="ctr">
                        <a:lnSpc>
                          <a:spcPct val="110000"/>
                        </a:lnSpc>
                        <a:spcAft>
                          <a:spcPts val="0"/>
                        </a:spcAft>
                      </a:pPr>
                      <a:r>
                        <a:rPr lang="es-MX" sz="9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DEPARTAMENTO/ </a:t>
                      </a:r>
                      <a:r>
                        <a:rPr lang="es-MX" sz="900" b="1" dirty="0" smtClean="0">
                          <a:solidFill>
                            <a:srgbClr val="FFFFFF"/>
                          </a:solidFill>
                          <a:effectLst/>
                          <a:latin typeface="Calibri" panose="020F0502020204030204" pitchFamily="34" charset="0"/>
                          <a:ea typeface="Calibri" panose="020F0502020204030204" pitchFamily="34" charset="0"/>
                          <a:cs typeface="Arial" panose="020B0604020202020204" pitchFamily="34" charset="0"/>
                        </a:rPr>
                        <a:t>ÁREA </a:t>
                      </a:r>
                      <a:r>
                        <a:rPr lang="es-MX" sz="9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QUE SOLICITA</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79A5B0"/>
                    </a:solidFill>
                  </a:tcPr>
                </a:tc>
                <a:tc>
                  <a:txBody>
                    <a:bodyPr/>
                    <a:lstStyle/>
                    <a:p>
                      <a:pPr algn="ctr">
                        <a:lnSpc>
                          <a:spcPct val="110000"/>
                        </a:lnSpc>
                        <a:spcAft>
                          <a:spcPts val="0"/>
                        </a:spcAft>
                      </a:pPr>
                      <a:r>
                        <a:rPr lang="es-MX" sz="9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NÚMERO DE PERSONAL INTERESADO (#)</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79A5B0"/>
                    </a:solidFill>
                  </a:tcPr>
                </a:tc>
                <a:tc>
                  <a:txBody>
                    <a:bodyPr/>
                    <a:lstStyle/>
                    <a:p>
                      <a:pPr algn="ctr">
                        <a:lnSpc>
                          <a:spcPct val="110000"/>
                        </a:lnSpc>
                        <a:spcAft>
                          <a:spcPts val="0"/>
                        </a:spcAft>
                      </a:pPr>
                      <a:r>
                        <a:rPr lang="es-MX" sz="900" b="1" dirty="0" smtClean="0">
                          <a:solidFill>
                            <a:srgbClr val="FFFFFF"/>
                          </a:solidFill>
                          <a:effectLst/>
                          <a:latin typeface="Calibri" panose="020F0502020204030204" pitchFamily="34" charset="0"/>
                          <a:ea typeface="Calibri" panose="020F0502020204030204" pitchFamily="34" charset="0"/>
                          <a:cs typeface="Arial" panose="020B0604020202020204" pitchFamily="34" charset="0"/>
                        </a:rPr>
                        <a:t>COMENTARIOS </a:t>
                      </a:r>
                      <a:r>
                        <a:rPr lang="es-MX" sz="9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U OBSERVACIONES</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0000"/>
                        </a:lnSpc>
                        <a:spcAft>
                          <a:spcPts val="0"/>
                        </a:spcAft>
                      </a:pPr>
                      <a:r>
                        <a:rPr lang="es-MX" sz="700" b="1" dirty="0" smtClean="0">
                          <a:solidFill>
                            <a:srgbClr val="FFFFFF"/>
                          </a:solidFill>
                          <a:effectLst/>
                          <a:latin typeface="Calibri" panose="020F0502020204030204" pitchFamily="34" charset="0"/>
                          <a:ea typeface="Calibri" panose="020F0502020204030204" pitchFamily="34" charset="0"/>
                          <a:cs typeface="Arial" panose="020B0604020202020204" pitchFamily="34" charset="0"/>
                        </a:rPr>
                        <a:t>(Opcional</a:t>
                      </a:r>
                      <a:r>
                        <a:rPr lang="es-MX" sz="7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79A5B0"/>
                    </a:solidFill>
                  </a:tcPr>
                </a:tc>
              </a:tr>
              <a:tr h="150876">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1</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dirty="0">
                          <a:effectLst/>
                          <a:latin typeface="Calibri" panose="020F0502020204030204" pitchFamily="34" charset="0"/>
                          <a:ea typeface="Calibri" panose="020F0502020204030204" pitchFamily="34" charset="0"/>
                          <a:cs typeface="Arial" panose="020B0604020202020204" pitchFamily="34" charset="0"/>
                        </a:rPr>
                        <a:t> </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50876">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2</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dirty="0">
                          <a:effectLst/>
                          <a:latin typeface="Calibri" panose="020F0502020204030204" pitchFamily="34" charset="0"/>
                          <a:ea typeface="Calibri" panose="020F0502020204030204" pitchFamily="34" charset="0"/>
                          <a:cs typeface="Arial" panose="020B0604020202020204" pitchFamily="34" charset="0"/>
                        </a:rPr>
                        <a:t> </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50876">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3</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dirty="0">
                          <a:effectLst/>
                          <a:latin typeface="Calibri" panose="020F0502020204030204" pitchFamily="34" charset="0"/>
                          <a:ea typeface="Calibri" panose="020F0502020204030204" pitchFamily="34" charset="0"/>
                          <a:cs typeface="Arial" panose="020B0604020202020204" pitchFamily="34" charset="0"/>
                        </a:rPr>
                        <a:t> </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dirty="0">
                          <a:effectLst/>
                          <a:latin typeface="Calibri" panose="020F0502020204030204" pitchFamily="34" charset="0"/>
                          <a:ea typeface="Calibri" panose="020F0502020204030204" pitchFamily="34" charset="0"/>
                          <a:cs typeface="Arial" panose="020B0604020202020204" pitchFamily="34" charset="0"/>
                        </a:rPr>
                        <a:t> </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50876">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4</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50876">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5</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50876">
                <a:tc>
                  <a:txBody>
                    <a:bodyPr/>
                    <a:lstStyle/>
                    <a:p>
                      <a:pPr>
                        <a:lnSpc>
                          <a:spcPct val="110000"/>
                        </a:lnSpc>
                        <a:spcAft>
                          <a:spcPts val="0"/>
                        </a:spcAft>
                      </a:pPr>
                      <a:r>
                        <a:rPr lang="es-MX" sz="900" b="1" dirty="0">
                          <a:effectLst/>
                          <a:latin typeface="Calibri" panose="020F0502020204030204" pitchFamily="34" charset="0"/>
                          <a:ea typeface="Calibri" panose="020F0502020204030204" pitchFamily="34" charset="0"/>
                          <a:cs typeface="Arial" panose="020B0604020202020204" pitchFamily="34" charset="0"/>
                        </a:rPr>
                        <a:t>…</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a:effectLst/>
                          <a:latin typeface="Calibri" panose="020F0502020204030204" pitchFamily="34" charset="0"/>
                          <a:ea typeface="Calibri" panose="020F0502020204030204" pitchFamily="34" charset="0"/>
                          <a:cs typeface="Arial" panose="020B060402020202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0000"/>
                        </a:lnSpc>
                        <a:spcAft>
                          <a:spcPts val="0"/>
                        </a:spcAft>
                      </a:pPr>
                      <a:r>
                        <a:rPr lang="es-MX" sz="900" b="1" dirty="0">
                          <a:effectLst/>
                          <a:latin typeface="Calibri" panose="020F0502020204030204" pitchFamily="34" charset="0"/>
                          <a:ea typeface="Calibri" panose="020F0502020204030204" pitchFamily="34" charset="0"/>
                          <a:cs typeface="Arial" panose="020B0604020202020204" pitchFamily="34" charset="0"/>
                        </a:rPr>
                        <a:t> </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4290" marR="3429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bl>
          </a:graphicData>
        </a:graphic>
      </p:graphicFrame>
      <p:sp>
        <p:nvSpPr>
          <p:cNvPr id="4" name="Marcador de número de diapositiva 3"/>
          <p:cNvSpPr>
            <a:spLocks noGrp="1"/>
          </p:cNvSpPr>
          <p:nvPr>
            <p:ph type="sldNum" sz="quarter" idx="12"/>
          </p:nvPr>
        </p:nvSpPr>
        <p:spPr>
          <a:xfrm>
            <a:off x="4602480" y="3185796"/>
            <a:ext cx="1371600" cy="182563"/>
          </a:xfrm>
        </p:spPr>
        <p:txBody>
          <a:bodyPr/>
          <a:lstStyle/>
          <a:p>
            <a:fld id="{A3D15B1F-1E9B-4DE6-B696-6A74DD2F9DDB}" type="slidenum">
              <a:rPr lang="es-MX" smtClean="0"/>
              <a:t>4</a:t>
            </a:fld>
            <a:endParaRPr lang="es-MX" dirty="0"/>
          </a:p>
        </p:txBody>
      </p:sp>
      <p:graphicFrame>
        <p:nvGraphicFramePr>
          <p:cNvPr id="12" name="Marcador de contenido 4"/>
          <p:cNvGraphicFramePr>
            <a:graphicFrameLocks/>
          </p:cNvGraphicFramePr>
          <p:nvPr>
            <p:extLst>
              <p:ext uri="{D42A27DB-BD31-4B8C-83A1-F6EECF244321}">
                <p14:modId xmlns:p14="http://schemas.microsoft.com/office/powerpoint/2010/main" val="2767791645"/>
              </p:ext>
            </p:extLst>
          </p:nvPr>
        </p:nvGraphicFramePr>
        <p:xfrm>
          <a:off x="3752193" y="-118242"/>
          <a:ext cx="2790497" cy="34787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CuadroTexto 12"/>
          <p:cNvSpPr txBox="1"/>
          <p:nvPr/>
        </p:nvSpPr>
        <p:spPr>
          <a:xfrm>
            <a:off x="152401" y="2284392"/>
            <a:ext cx="3954517" cy="953453"/>
          </a:xfrm>
          <a:prstGeom prst="roundRect">
            <a:avLst/>
          </a:prstGeom>
          <a:ln>
            <a:solidFill>
              <a:schemeClr val="accent1">
                <a:lumMod val="50000"/>
              </a:schemeClr>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es-MX" sz="1000" dirty="0"/>
              <a:t>La propuesta de capacitación proporcionada para seleccionar los temas de interés, se compone de </a:t>
            </a:r>
            <a:r>
              <a:rPr lang="es-MX" sz="1000" b="1" dirty="0"/>
              <a:t>149 temas</a:t>
            </a:r>
            <a:r>
              <a:rPr lang="es-MX" sz="1000" dirty="0"/>
              <a:t>. Adicionalmente, las EFSL (Entidades de Fiscalización Superior Locales) propusieron </a:t>
            </a:r>
            <a:r>
              <a:rPr lang="es-MX" sz="1000" b="1" dirty="0"/>
              <a:t>12 temas </a:t>
            </a:r>
            <a:r>
              <a:rPr lang="es-MX" sz="1000" dirty="0"/>
              <a:t>no incluidos en la propuesta, haciendo un total de </a:t>
            </a:r>
            <a:r>
              <a:rPr lang="es-MX" sz="1000" b="1" dirty="0"/>
              <a:t>161 temas </a:t>
            </a:r>
            <a:r>
              <a:rPr lang="es-MX" sz="1000" dirty="0"/>
              <a:t>ofertados.</a:t>
            </a:r>
            <a:endParaRPr lang="es-MX" sz="1000" dirty="0"/>
          </a:p>
        </p:txBody>
      </p:sp>
      <p:sp>
        <p:nvSpPr>
          <p:cNvPr id="8" name="Onda 6"/>
          <p:cNvSpPr/>
          <p:nvPr/>
        </p:nvSpPr>
        <p:spPr>
          <a:xfrm>
            <a:off x="-135203" y="3310282"/>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Tree>
    <p:extLst>
      <p:ext uri="{BB962C8B-B14F-4D97-AF65-F5344CB8AC3E}">
        <p14:creationId xmlns:p14="http://schemas.microsoft.com/office/powerpoint/2010/main" val="27084338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1535" y="0"/>
            <a:ext cx="5856195" cy="662782"/>
          </a:xfrm>
        </p:spPr>
        <p:txBody>
          <a:bodyPr>
            <a:noAutofit/>
          </a:bodyPr>
          <a:lstStyle/>
          <a:p>
            <a:pPr algn="ctr"/>
            <a:r>
              <a:rPr lang="es-MX" sz="1750" dirty="0"/>
              <a:t>Participación de las EFSL con la </a:t>
            </a:r>
            <a:br>
              <a:rPr lang="es-MX" sz="1750" dirty="0"/>
            </a:br>
            <a:r>
              <a:rPr lang="es-MX" sz="1750" dirty="0"/>
              <a:t>Vicepresidencia de Desarrollo de Capacidades</a:t>
            </a:r>
            <a:endParaRPr lang="es-MX" sz="1750" dirty="0"/>
          </a:p>
        </p:txBody>
      </p:sp>
      <p:graphicFrame>
        <p:nvGraphicFramePr>
          <p:cNvPr id="4" name="Gráfico 3"/>
          <p:cNvGraphicFramePr>
            <a:graphicFrameLocks/>
          </p:cNvGraphicFramePr>
          <p:nvPr>
            <p:extLst>
              <p:ext uri="{D42A27DB-BD31-4B8C-83A1-F6EECF244321}">
                <p14:modId xmlns:p14="http://schemas.microsoft.com/office/powerpoint/2010/main" val="1709269328"/>
              </p:ext>
            </p:extLst>
          </p:nvPr>
        </p:nvGraphicFramePr>
        <p:xfrm>
          <a:off x="-601207" y="1373811"/>
          <a:ext cx="3722561" cy="1760624"/>
        </p:xfrm>
        <a:graphic>
          <a:graphicData uri="http://schemas.openxmlformats.org/drawingml/2006/chart">
            <c:chart xmlns:c="http://schemas.openxmlformats.org/drawingml/2006/chart" xmlns:r="http://schemas.openxmlformats.org/officeDocument/2006/relationships" r:id="rId3"/>
          </a:graphicData>
        </a:graphic>
      </p:graphicFrame>
      <p:sp>
        <p:nvSpPr>
          <p:cNvPr id="6" name="CuadroTexto 5"/>
          <p:cNvSpPr txBox="1"/>
          <p:nvPr/>
        </p:nvSpPr>
        <p:spPr>
          <a:xfrm>
            <a:off x="212464" y="712767"/>
            <a:ext cx="5472953" cy="400110"/>
          </a:xfrm>
          <a:prstGeom prst="rect">
            <a:avLst/>
          </a:prstGeom>
          <a:noFill/>
        </p:spPr>
        <p:txBody>
          <a:bodyPr wrap="square" rtlCol="0">
            <a:spAutoFit/>
          </a:bodyPr>
          <a:lstStyle/>
          <a:p>
            <a:pPr algn="just"/>
            <a:r>
              <a:rPr lang="es-MX" sz="1000" dirty="0"/>
              <a:t>La Encuesta para la Detección de Necesidades de Capacitación (DNC) 2016 de la ASOFIS, contó con la respuesta de </a:t>
            </a:r>
            <a:r>
              <a:rPr lang="es-MX" sz="1000" b="1" dirty="0">
                <a:solidFill>
                  <a:srgbClr val="FF0000"/>
                </a:solidFill>
              </a:rPr>
              <a:t>20</a:t>
            </a:r>
            <a:r>
              <a:rPr lang="es-MX" sz="1000" dirty="0">
                <a:solidFill>
                  <a:srgbClr val="FF0000"/>
                </a:solidFill>
              </a:rPr>
              <a:t> </a:t>
            </a:r>
            <a:r>
              <a:rPr lang="es-MX" sz="1000" dirty="0"/>
              <a:t>de las 32 EFSL miembros, como a continuación se presenta:</a:t>
            </a:r>
            <a:endParaRPr lang="es-MX" sz="1000" dirty="0"/>
          </a:p>
        </p:txBody>
      </p:sp>
      <p:sp>
        <p:nvSpPr>
          <p:cNvPr id="3" name="2 Marcador de número de diapositiva"/>
          <p:cNvSpPr>
            <a:spLocks noGrp="1"/>
          </p:cNvSpPr>
          <p:nvPr>
            <p:ph type="sldNum" sz="quarter" idx="12"/>
          </p:nvPr>
        </p:nvSpPr>
        <p:spPr/>
        <p:txBody>
          <a:bodyPr/>
          <a:lstStyle/>
          <a:p>
            <a:fld id="{A3D15B1F-1E9B-4DE6-B696-6A74DD2F9DDB}" type="slidenum">
              <a:rPr lang="es-MX" smtClean="0"/>
              <a:t>5</a:t>
            </a:fld>
            <a:endParaRPr lang="es-MX"/>
          </a:p>
        </p:txBody>
      </p:sp>
      <p:sp>
        <p:nvSpPr>
          <p:cNvPr id="7" name="CuadroTexto 6"/>
          <p:cNvSpPr txBox="1"/>
          <p:nvPr/>
        </p:nvSpPr>
        <p:spPr>
          <a:xfrm>
            <a:off x="1260074" y="1717588"/>
            <a:ext cx="419100" cy="161583"/>
          </a:xfrm>
          <a:prstGeom prst="rect">
            <a:avLst/>
          </a:prstGeom>
          <a:noFill/>
        </p:spPr>
        <p:txBody>
          <a:bodyPr wrap="square" rtlCol="0">
            <a:spAutoFit/>
          </a:bodyPr>
          <a:lstStyle/>
          <a:p>
            <a:pPr algn="ctr"/>
            <a:r>
              <a:rPr lang="es-MX" sz="450" b="1" dirty="0">
                <a:solidFill>
                  <a:schemeClr val="bg1"/>
                </a:solidFill>
              </a:rPr>
              <a:t>5 EFSL</a:t>
            </a:r>
            <a:endParaRPr lang="es-MX" sz="450" b="1" dirty="0">
              <a:solidFill>
                <a:schemeClr val="bg1"/>
              </a:solidFill>
            </a:endParaRPr>
          </a:p>
        </p:txBody>
      </p:sp>
      <p:sp>
        <p:nvSpPr>
          <p:cNvPr id="8" name="CuadroTexto 7"/>
          <p:cNvSpPr txBox="1"/>
          <p:nvPr/>
        </p:nvSpPr>
        <p:spPr>
          <a:xfrm>
            <a:off x="672733" y="1717588"/>
            <a:ext cx="403860" cy="161583"/>
          </a:xfrm>
          <a:prstGeom prst="rect">
            <a:avLst/>
          </a:prstGeom>
          <a:noFill/>
        </p:spPr>
        <p:txBody>
          <a:bodyPr wrap="square" rtlCol="0">
            <a:spAutoFit/>
          </a:bodyPr>
          <a:lstStyle/>
          <a:p>
            <a:pPr algn="ctr"/>
            <a:r>
              <a:rPr lang="es-MX" sz="450" b="1" dirty="0"/>
              <a:t>4 EFSL</a:t>
            </a:r>
            <a:endParaRPr lang="es-MX" sz="450" b="1" dirty="0"/>
          </a:p>
        </p:txBody>
      </p:sp>
      <p:sp>
        <p:nvSpPr>
          <p:cNvPr id="9" name="CuadroTexto 8"/>
          <p:cNvSpPr txBox="1"/>
          <p:nvPr/>
        </p:nvSpPr>
        <p:spPr>
          <a:xfrm>
            <a:off x="1347396" y="2378160"/>
            <a:ext cx="434340" cy="161583"/>
          </a:xfrm>
          <a:prstGeom prst="rect">
            <a:avLst/>
          </a:prstGeom>
          <a:noFill/>
        </p:spPr>
        <p:txBody>
          <a:bodyPr wrap="square" rtlCol="0">
            <a:spAutoFit/>
          </a:bodyPr>
          <a:lstStyle/>
          <a:p>
            <a:pPr algn="ctr"/>
            <a:r>
              <a:rPr lang="es-MX" sz="450" b="1" dirty="0"/>
              <a:t>5 EFSL</a:t>
            </a:r>
            <a:endParaRPr lang="es-MX" sz="450" b="1" dirty="0"/>
          </a:p>
        </p:txBody>
      </p:sp>
      <p:sp>
        <p:nvSpPr>
          <p:cNvPr id="10" name="CuadroTexto 9"/>
          <p:cNvSpPr txBox="1"/>
          <p:nvPr/>
        </p:nvSpPr>
        <p:spPr>
          <a:xfrm>
            <a:off x="642253" y="2378113"/>
            <a:ext cx="434340" cy="161583"/>
          </a:xfrm>
          <a:prstGeom prst="rect">
            <a:avLst/>
          </a:prstGeom>
          <a:noFill/>
        </p:spPr>
        <p:txBody>
          <a:bodyPr wrap="square" rtlCol="0">
            <a:spAutoFit/>
          </a:bodyPr>
          <a:lstStyle/>
          <a:p>
            <a:pPr algn="ctr"/>
            <a:r>
              <a:rPr lang="es-MX" sz="450" b="1" dirty="0"/>
              <a:t>6 EFSL</a:t>
            </a:r>
            <a:endParaRPr lang="es-MX" sz="450" b="1" dirty="0"/>
          </a:p>
        </p:txBody>
      </p:sp>
      <p:sp>
        <p:nvSpPr>
          <p:cNvPr id="11" name="CuadroTexto 10"/>
          <p:cNvSpPr txBox="1"/>
          <p:nvPr/>
        </p:nvSpPr>
        <p:spPr>
          <a:xfrm>
            <a:off x="220628" y="1179427"/>
            <a:ext cx="2277497" cy="338554"/>
          </a:xfrm>
          <a:prstGeom prst="rect">
            <a:avLst/>
          </a:prstGeom>
          <a:noFill/>
        </p:spPr>
        <p:txBody>
          <a:bodyPr wrap="square" rtlCol="0">
            <a:spAutoFit/>
          </a:bodyPr>
          <a:lstStyle/>
          <a:p>
            <a:r>
              <a:rPr lang="es-MX" sz="800" b="1" dirty="0"/>
              <a:t>TOTAL DE PARTICIPANTES EN EL DNC 2016</a:t>
            </a:r>
            <a:endParaRPr lang="es-MX" sz="800" b="1" dirty="0"/>
          </a:p>
        </p:txBody>
      </p:sp>
      <p:sp>
        <p:nvSpPr>
          <p:cNvPr id="12" name="Onda 6"/>
          <p:cNvSpPr/>
          <p:nvPr/>
        </p:nvSpPr>
        <p:spPr>
          <a:xfrm>
            <a:off x="-135203" y="3302399"/>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graphicFrame>
        <p:nvGraphicFramePr>
          <p:cNvPr id="13" name="12 Tabla"/>
          <p:cNvGraphicFramePr>
            <a:graphicFrameLocks noGrp="1"/>
          </p:cNvGraphicFramePr>
          <p:nvPr>
            <p:extLst>
              <p:ext uri="{D42A27DB-BD31-4B8C-83A1-F6EECF244321}">
                <p14:modId xmlns:p14="http://schemas.microsoft.com/office/powerpoint/2010/main" val="300207900"/>
              </p:ext>
            </p:extLst>
          </p:nvPr>
        </p:nvGraphicFramePr>
        <p:xfrm>
          <a:off x="2578345" y="1092315"/>
          <a:ext cx="3403355" cy="2153806"/>
        </p:xfrm>
        <a:graphic>
          <a:graphicData uri="http://schemas.openxmlformats.org/drawingml/2006/table">
            <a:tbl>
              <a:tblPr firstRow="1" bandRow="1">
                <a:tableStyleId>{5C22544A-7EE6-4342-B048-85BDC9FD1C3A}</a:tableStyleId>
              </a:tblPr>
              <a:tblGrid>
                <a:gridCol w="492516"/>
                <a:gridCol w="1318260"/>
                <a:gridCol w="228600"/>
                <a:gridCol w="988958"/>
                <a:gridCol w="375022"/>
              </a:tblGrid>
              <a:tr h="203086">
                <a:tc>
                  <a:txBody>
                    <a:bodyPr/>
                    <a:lstStyle/>
                    <a:p>
                      <a:pPr algn="ctr"/>
                      <a:r>
                        <a:rPr lang="es-MX" sz="900" dirty="0" smtClean="0">
                          <a:solidFill>
                            <a:schemeClr val="tx1"/>
                          </a:solidFill>
                        </a:rPr>
                        <a:t>Grupo</a:t>
                      </a:r>
                      <a:endParaRPr lang="es-MX" sz="900" dirty="0">
                        <a:solidFill>
                          <a:schemeClr val="tx1"/>
                        </a:solidFill>
                      </a:endParaRPr>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1">
                        <a:lumMod val="40000"/>
                        <a:lumOff val="60000"/>
                      </a:schemeClr>
                    </a:solidFill>
                  </a:tcPr>
                </a:tc>
                <a:tc gridSpan="2">
                  <a:txBody>
                    <a:bodyPr/>
                    <a:lstStyle/>
                    <a:p>
                      <a:pPr algn="ctr"/>
                      <a:r>
                        <a:rPr lang="es-MX" sz="900" dirty="0" smtClean="0">
                          <a:solidFill>
                            <a:schemeClr val="tx1"/>
                          </a:solidFill>
                        </a:rPr>
                        <a:t>Participaron</a:t>
                      </a:r>
                      <a:endParaRPr lang="es-MX" sz="900" dirty="0">
                        <a:solidFill>
                          <a:schemeClr val="tx1"/>
                        </a:solidFill>
                      </a:endParaRPr>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c gridSpan="2">
                  <a:txBody>
                    <a:bodyPr/>
                    <a:lstStyle/>
                    <a:p>
                      <a:pPr algn="ctr"/>
                      <a:r>
                        <a:rPr lang="es-MX" sz="900" dirty="0" smtClean="0">
                          <a:solidFill>
                            <a:schemeClr val="tx1"/>
                          </a:solidFill>
                        </a:rPr>
                        <a:t>No participaron</a:t>
                      </a:r>
                      <a:endParaRPr lang="es-MX" sz="900" dirty="0">
                        <a:solidFill>
                          <a:schemeClr val="tx1"/>
                        </a:solidFill>
                      </a:endParaRPr>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s-MX"/>
                    </a:p>
                  </a:txBody>
                  <a:tcPr/>
                </a:tc>
              </a:tr>
              <a:tr h="227279">
                <a:tc>
                  <a:txBody>
                    <a:bodyPr/>
                    <a:lstStyle/>
                    <a:p>
                      <a:pPr algn="ctr"/>
                      <a:r>
                        <a:rPr lang="es-MX" sz="1000" dirty="0" smtClean="0"/>
                        <a:t>Uno</a:t>
                      </a:r>
                      <a:endParaRPr lang="es-MX" sz="10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l"/>
                      <a:r>
                        <a:rPr lang="es-MX" sz="500" dirty="0" smtClean="0"/>
                        <a:t>Chihuahua,</a:t>
                      </a:r>
                      <a:r>
                        <a:rPr lang="es-MX" sz="500" baseline="0" dirty="0" smtClean="0"/>
                        <a:t> Nuevo León, Sinaloa, Sonora</a:t>
                      </a:r>
                      <a:endParaRPr lang="es-MX" sz="500" dirty="0"/>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ctr" fontAlgn="ctr"/>
                      <a:r>
                        <a:rPr lang="es-MX" sz="1000" b="0" i="0" u="none" strike="noStrike" dirty="0">
                          <a:solidFill>
                            <a:srgbClr val="000000"/>
                          </a:solidFill>
                          <a:effectLst/>
                          <a:latin typeface="Calibri"/>
                        </a:rPr>
                        <a:t>4</a:t>
                      </a:r>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r>
                        <a:rPr lang="es-MX" sz="500" dirty="0" smtClean="0"/>
                        <a:t>Baja</a:t>
                      </a:r>
                      <a:r>
                        <a:rPr lang="es-MX" sz="500" baseline="0" dirty="0" smtClean="0"/>
                        <a:t> California, Baja California Sur, Coahuila, Durango </a:t>
                      </a:r>
                      <a:endParaRPr lang="es-MX" sz="500" dirty="0"/>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ctr" fontAlgn="ctr"/>
                      <a:r>
                        <a:rPr lang="es-MX" sz="1000" b="0" i="0" u="none" strike="noStrike" dirty="0">
                          <a:solidFill>
                            <a:srgbClr val="000000"/>
                          </a:solidFill>
                          <a:effectLst/>
                          <a:latin typeface="Calibri"/>
                        </a:rPr>
                        <a:t>4</a:t>
                      </a:r>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r>
              <a:tr h="228600">
                <a:tc>
                  <a:txBody>
                    <a:bodyPr/>
                    <a:lstStyle/>
                    <a:p>
                      <a:pPr algn="ctr"/>
                      <a:r>
                        <a:rPr lang="es-MX" sz="1000" dirty="0" smtClean="0"/>
                        <a:t>Dos</a:t>
                      </a:r>
                      <a:endParaRPr lang="es-MX" sz="10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l"/>
                      <a:r>
                        <a:rPr lang="es-MX" sz="500" dirty="0" smtClean="0"/>
                        <a:t>Aguascalientes, Colima, Guanajuato,</a:t>
                      </a:r>
                      <a:r>
                        <a:rPr lang="es-MX" sz="500" baseline="0" dirty="0" smtClean="0"/>
                        <a:t> Jalisco y Zacatecas.</a:t>
                      </a:r>
                      <a:endParaRPr lang="es-MX" sz="500" dirty="0"/>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ctr" fontAlgn="ctr"/>
                      <a:r>
                        <a:rPr lang="es-MX" sz="1000" b="0" i="0" u="none" strike="noStrike" dirty="0">
                          <a:solidFill>
                            <a:srgbClr val="000000"/>
                          </a:solidFill>
                          <a:effectLst/>
                          <a:latin typeface="Calibri"/>
                        </a:rPr>
                        <a:t>5</a:t>
                      </a:r>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r>
                        <a:rPr lang="es-MX" sz="500" dirty="0" smtClean="0">
                          <a:solidFill>
                            <a:schemeClr val="tx1"/>
                          </a:solidFill>
                        </a:rPr>
                        <a:t>Michoacán,</a:t>
                      </a:r>
                      <a:r>
                        <a:rPr lang="es-MX" sz="500" baseline="0" dirty="0" smtClean="0">
                          <a:solidFill>
                            <a:schemeClr val="tx1"/>
                          </a:solidFill>
                        </a:rPr>
                        <a:t> Nayarit, San Luis Potosí.</a:t>
                      </a:r>
                      <a:endParaRPr lang="es-MX" sz="500" dirty="0">
                        <a:solidFill>
                          <a:schemeClr val="tx1"/>
                        </a:solidFill>
                      </a:endParaRPr>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ctr" fontAlgn="ctr"/>
                      <a:r>
                        <a:rPr lang="es-MX" sz="1000" b="0" i="0" u="none" strike="noStrike" dirty="0">
                          <a:solidFill>
                            <a:srgbClr val="000000"/>
                          </a:solidFill>
                          <a:effectLst/>
                          <a:latin typeface="Calibri"/>
                        </a:rPr>
                        <a:t>3</a:t>
                      </a:r>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r>
              <a:tr h="220717">
                <a:tc>
                  <a:txBody>
                    <a:bodyPr/>
                    <a:lstStyle/>
                    <a:p>
                      <a:pPr algn="ctr"/>
                      <a:r>
                        <a:rPr lang="es-MX" sz="1000" dirty="0" smtClean="0"/>
                        <a:t>Tres</a:t>
                      </a:r>
                      <a:endParaRPr lang="es-MX" sz="10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l"/>
                      <a:r>
                        <a:rPr lang="es-MX" sz="500" dirty="0" smtClean="0"/>
                        <a:t>Ciudad de México,</a:t>
                      </a:r>
                      <a:r>
                        <a:rPr lang="es-MX" sz="500" baseline="0" dirty="0" smtClean="0"/>
                        <a:t> Estado de México, Hidalgo, Morelos y Puebla, Guerrero</a:t>
                      </a:r>
                      <a:endParaRPr lang="es-MX" sz="500" dirty="0"/>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ctr" fontAlgn="ctr"/>
                      <a:r>
                        <a:rPr lang="es-MX" sz="1000" b="0" i="0" u="none" strike="noStrike" dirty="0" smtClean="0">
                          <a:solidFill>
                            <a:srgbClr val="000000"/>
                          </a:solidFill>
                          <a:effectLst/>
                          <a:latin typeface="Calibri"/>
                        </a:rPr>
                        <a:t>6</a:t>
                      </a:r>
                      <a:endParaRPr lang="es-MX" sz="1000" b="0" i="0" u="none" strike="noStrike" dirty="0">
                        <a:solidFill>
                          <a:srgbClr val="000000"/>
                        </a:solidFill>
                        <a:effectLst/>
                        <a:latin typeface="Calibri"/>
                      </a:endParaRPr>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r>
                        <a:rPr lang="es-MX" sz="500" baseline="0" dirty="0" smtClean="0"/>
                        <a:t>Querétaro, Tamaulipas y Tlaxcala</a:t>
                      </a:r>
                      <a:endParaRPr lang="es-MX" sz="500" dirty="0"/>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ctr" fontAlgn="ctr"/>
                      <a:r>
                        <a:rPr lang="es-MX" sz="1000" b="0" i="0" u="none" strike="noStrike" dirty="0">
                          <a:solidFill>
                            <a:srgbClr val="000000"/>
                          </a:solidFill>
                          <a:effectLst/>
                          <a:latin typeface="Calibri"/>
                        </a:rPr>
                        <a:t>4</a:t>
                      </a:r>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r>
              <a:tr h="198120">
                <a:tc>
                  <a:txBody>
                    <a:bodyPr/>
                    <a:lstStyle/>
                    <a:p>
                      <a:pPr algn="ctr"/>
                      <a:r>
                        <a:rPr lang="es-MX" sz="1000" dirty="0" smtClean="0"/>
                        <a:t>Cuatro</a:t>
                      </a:r>
                      <a:endParaRPr lang="es-MX" sz="10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l"/>
                      <a:r>
                        <a:rPr lang="es-MX" sz="500" dirty="0" smtClean="0"/>
                        <a:t>Campeche, Chiapas,</a:t>
                      </a:r>
                      <a:r>
                        <a:rPr lang="es-MX" sz="500" baseline="0" dirty="0" smtClean="0"/>
                        <a:t> Tabasco, Yucatán y Veracruz.</a:t>
                      </a:r>
                      <a:endParaRPr lang="es-MX" sz="500" dirty="0"/>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ctr" fontAlgn="ctr"/>
                      <a:r>
                        <a:rPr lang="es-MX" sz="1000" b="0" i="0" u="none" strike="noStrike" dirty="0">
                          <a:solidFill>
                            <a:srgbClr val="000000"/>
                          </a:solidFill>
                          <a:effectLst/>
                          <a:latin typeface="Calibri"/>
                        </a:rPr>
                        <a:t>5</a:t>
                      </a:r>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r>
                        <a:rPr lang="es-MX" sz="500" dirty="0" smtClean="0"/>
                        <a:t>Oaxaca</a:t>
                      </a:r>
                      <a:r>
                        <a:rPr lang="es-MX" sz="500" baseline="0" dirty="0" smtClean="0"/>
                        <a:t> y Quintana Roo</a:t>
                      </a:r>
                      <a:endParaRPr lang="es-MX" sz="500" dirty="0"/>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ctr" fontAlgn="ctr"/>
                      <a:r>
                        <a:rPr lang="es-MX" sz="1000" b="0" i="0" u="none" strike="noStrike" dirty="0">
                          <a:solidFill>
                            <a:srgbClr val="000000"/>
                          </a:solidFill>
                          <a:effectLst/>
                          <a:latin typeface="Calibri"/>
                        </a:rPr>
                        <a:t>2</a:t>
                      </a:r>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r>
              <a:tr h="167640">
                <a:tc>
                  <a:txBody>
                    <a:bodyPr/>
                    <a:lstStyle/>
                    <a:p>
                      <a:pPr algn="ctr"/>
                      <a:r>
                        <a:rPr lang="es-MX" sz="800" dirty="0" smtClean="0"/>
                        <a:t>TOTAL</a:t>
                      </a:r>
                      <a:endParaRPr lang="es-MX" sz="800" dirty="0"/>
                    </a:p>
                  </a:txBody>
                  <a:tcPr marL="45720" marR="45720" marT="22860" marB="2286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endParaRPr lang="es-MX" sz="500" dirty="0"/>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ctr" fontAlgn="ctr"/>
                      <a:r>
                        <a:rPr lang="es-MX" sz="1000" b="1" i="0" u="none" strike="noStrike" dirty="0" smtClean="0">
                          <a:solidFill>
                            <a:srgbClr val="000000"/>
                          </a:solidFill>
                          <a:effectLst/>
                          <a:latin typeface="Calibri"/>
                        </a:rPr>
                        <a:t>20</a:t>
                      </a:r>
                      <a:endParaRPr lang="es-MX" sz="1000" b="1" i="0" u="none" strike="noStrike" dirty="0">
                        <a:solidFill>
                          <a:srgbClr val="000000"/>
                        </a:solidFill>
                        <a:effectLst/>
                        <a:latin typeface="Calibri"/>
                      </a:endParaRPr>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endParaRPr lang="es-MX" sz="500" dirty="0"/>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c>
                  <a:txBody>
                    <a:bodyPr/>
                    <a:lstStyle/>
                    <a:p>
                      <a:pPr algn="ctr" fontAlgn="ctr"/>
                      <a:r>
                        <a:rPr lang="es-MX" sz="1000" b="1" i="0" u="none" strike="noStrike" dirty="0" smtClean="0">
                          <a:solidFill>
                            <a:srgbClr val="000000"/>
                          </a:solidFill>
                          <a:effectLst/>
                          <a:latin typeface="Calibri"/>
                        </a:rPr>
                        <a:t>12</a:t>
                      </a:r>
                      <a:endParaRPr lang="es-MX" sz="1000" b="1" i="0" u="none" strike="noStrike" dirty="0">
                        <a:solidFill>
                          <a:srgbClr val="000000"/>
                        </a:solidFill>
                        <a:effectLst/>
                        <a:latin typeface="Calibri"/>
                      </a:endParaRPr>
                    </a:p>
                  </a:txBody>
                  <a:tcPr marL="0" marR="0" marT="0" marB="0"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rgbClr val="B8E0CA"/>
                    </a:solidFill>
                  </a:tcPr>
                </a:tc>
              </a:tr>
            </a:tbl>
          </a:graphicData>
        </a:graphic>
      </p:graphicFrame>
      <p:sp>
        <p:nvSpPr>
          <p:cNvPr id="14" name="13 CuadroTexto"/>
          <p:cNvSpPr txBox="1"/>
          <p:nvPr/>
        </p:nvSpPr>
        <p:spPr>
          <a:xfrm>
            <a:off x="1679174" y="1430651"/>
            <a:ext cx="595993" cy="161583"/>
          </a:xfrm>
          <a:prstGeom prst="rect">
            <a:avLst/>
          </a:prstGeom>
          <a:noFill/>
        </p:spPr>
        <p:txBody>
          <a:bodyPr wrap="square" rtlCol="0">
            <a:spAutoFit/>
          </a:bodyPr>
          <a:lstStyle/>
          <a:p>
            <a:pPr algn="ctr"/>
            <a:r>
              <a:rPr lang="es-MX" sz="450" dirty="0"/>
              <a:t>Grupo Tres</a:t>
            </a:r>
            <a:endParaRPr lang="es-MX" sz="450" dirty="0"/>
          </a:p>
        </p:txBody>
      </p:sp>
      <p:sp>
        <p:nvSpPr>
          <p:cNvPr id="15" name="14 CuadroTexto"/>
          <p:cNvSpPr txBox="1"/>
          <p:nvPr/>
        </p:nvSpPr>
        <p:spPr>
          <a:xfrm>
            <a:off x="119444" y="1430043"/>
            <a:ext cx="595993" cy="161583"/>
          </a:xfrm>
          <a:prstGeom prst="rect">
            <a:avLst/>
          </a:prstGeom>
          <a:noFill/>
        </p:spPr>
        <p:txBody>
          <a:bodyPr wrap="square" rtlCol="0">
            <a:spAutoFit/>
          </a:bodyPr>
          <a:lstStyle/>
          <a:p>
            <a:pPr algn="ctr"/>
            <a:r>
              <a:rPr lang="es-MX" sz="450" dirty="0"/>
              <a:t>Grupo uno</a:t>
            </a:r>
            <a:endParaRPr lang="es-MX" sz="450" dirty="0"/>
          </a:p>
        </p:txBody>
      </p:sp>
      <p:sp>
        <p:nvSpPr>
          <p:cNvPr id="16" name="15 CuadroTexto"/>
          <p:cNvSpPr txBox="1"/>
          <p:nvPr/>
        </p:nvSpPr>
        <p:spPr>
          <a:xfrm>
            <a:off x="119444" y="2800338"/>
            <a:ext cx="595993" cy="161583"/>
          </a:xfrm>
          <a:prstGeom prst="rect">
            <a:avLst/>
          </a:prstGeom>
          <a:noFill/>
        </p:spPr>
        <p:txBody>
          <a:bodyPr wrap="square" rtlCol="0">
            <a:spAutoFit/>
          </a:bodyPr>
          <a:lstStyle/>
          <a:p>
            <a:pPr algn="ctr"/>
            <a:r>
              <a:rPr lang="es-MX" sz="450" dirty="0"/>
              <a:t>Grupo dos</a:t>
            </a:r>
            <a:endParaRPr lang="es-MX" sz="450" dirty="0"/>
          </a:p>
        </p:txBody>
      </p:sp>
    </p:spTree>
    <p:extLst>
      <p:ext uri="{BB962C8B-B14F-4D97-AF65-F5344CB8AC3E}">
        <p14:creationId xmlns:p14="http://schemas.microsoft.com/office/powerpoint/2010/main" val="304035801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91378" y="159134"/>
            <a:ext cx="5867988" cy="543911"/>
          </a:xfrm>
          <a:prstGeom prst="rect">
            <a:avLst/>
          </a:prstGeom>
        </p:spPr>
        <p:txBody>
          <a:bodyPr vert="horz" lIns="45720" tIns="22860" rIns="45720" bIns="22860" rtlCol="0" anchor="ctr">
            <a:no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750" dirty="0"/>
              <a:t>Resultados de la Detección de Necesidades de Capacitación (DNC)</a:t>
            </a:r>
            <a:endParaRPr lang="es-MX" sz="1750" dirty="0"/>
          </a:p>
        </p:txBody>
      </p:sp>
      <p:sp>
        <p:nvSpPr>
          <p:cNvPr id="3" name="2 Marcador de número de diapositiva"/>
          <p:cNvSpPr>
            <a:spLocks noGrp="1"/>
          </p:cNvSpPr>
          <p:nvPr>
            <p:ph type="sldNum" sz="quarter" idx="12"/>
          </p:nvPr>
        </p:nvSpPr>
        <p:spPr/>
        <p:txBody>
          <a:bodyPr/>
          <a:lstStyle/>
          <a:p>
            <a:fld id="{A3D15B1F-1E9B-4DE6-B696-6A74DD2F9DDB}" type="slidenum">
              <a:rPr lang="es-MX" smtClean="0"/>
              <a:t>6</a:t>
            </a:fld>
            <a:endParaRPr lang="es-MX"/>
          </a:p>
        </p:txBody>
      </p:sp>
      <p:sp>
        <p:nvSpPr>
          <p:cNvPr id="8" name="Onda 6"/>
          <p:cNvSpPr/>
          <p:nvPr/>
        </p:nvSpPr>
        <p:spPr>
          <a:xfrm>
            <a:off x="-135203" y="3310282"/>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graphicFrame>
        <p:nvGraphicFramePr>
          <p:cNvPr id="10" name="9 Gráfico"/>
          <p:cNvGraphicFramePr>
            <a:graphicFrameLocks/>
          </p:cNvGraphicFramePr>
          <p:nvPr>
            <p:extLst>
              <p:ext uri="{D42A27DB-BD31-4B8C-83A1-F6EECF244321}">
                <p14:modId xmlns:p14="http://schemas.microsoft.com/office/powerpoint/2010/main" val="849464630"/>
              </p:ext>
            </p:extLst>
          </p:nvPr>
        </p:nvGraphicFramePr>
        <p:xfrm>
          <a:off x="139700" y="908803"/>
          <a:ext cx="5880100" cy="2174468"/>
        </p:xfrm>
        <a:graphic>
          <a:graphicData uri="http://schemas.openxmlformats.org/drawingml/2006/chart">
            <c:chart xmlns:c="http://schemas.openxmlformats.org/drawingml/2006/chart" xmlns:r="http://schemas.openxmlformats.org/officeDocument/2006/relationships" r:id="rId3"/>
          </a:graphicData>
        </a:graphic>
      </p:graphicFrame>
      <p:sp>
        <p:nvSpPr>
          <p:cNvPr id="2" name="1 CuadroTexto"/>
          <p:cNvSpPr txBox="1"/>
          <p:nvPr/>
        </p:nvSpPr>
        <p:spPr>
          <a:xfrm>
            <a:off x="717618" y="673746"/>
            <a:ext cx="4753304" cy="246221"/>
          </a:xfrm>
          <a:prstGeom prst="rect">
            <a:avLst/>
          </a:prstGeom>
          <a:noFill/>
        </p:spPr>
        <p:txBody>
          <a:bodyPr wrap="square" rtlCol="0">
            <a:spAutoFit/>
          </a:bodyPr>
          <a:lstStyle/>
          <a:p>
            <a:pPr algn="ctr"/>
            <a:r>
              <a:rPr lang="es-MX" sz="1000" dirty="0"/>
              <a:t>Cursos con mayor demanda a nivel nacional</a:t>
            </a:r>
            <a:endParaRPr lang="es-MX" sz="1000" dirty="0"/>
          </a:p>
        </p:txBody>
      </p:sp>
      <p:sp>
        <p:nvSpPr>
          <p:cNvPr id="12" name="CuadroTexto 6"/>
          <p:cNvSpPr txBox="1"/>
          <p:nvPr/>
        </p:nvSpPr>
        <p:spPr>
          <a:xfrm>
            <a:off x="291905" y="2967949"/>
            <a:ext cx="4907280" cy="307777"/>
          </a:xfrm>
          <a:prstGeom prst="rect">
            <a:avLst/>
          </a:prstGeom>
          <a:noFill/>
        </p:spPr>
        <p:txBody>
          <a:bodyPr wrap="square" rtlCol="0">
            <a:spAutoFit/>
          </a:bodyPr>
          <a:lstStyle/>
          <a:p>
            <a:pPr algn="just"/>
            <a:r>
              <a:rPr lang="es-MX" sz="700" b="1" dirty="0"/>
              <a:t>*EFSL que solicitaron el tema de Auditoría </a:t>
            </a:r>
            <a:r>
              <a:rPr lang="es-MX" sz="700" b="1" dirty="0"/>
              <a:t>F</a:t>
            </a:r>
            <a:r>
              <a:rPr lang="es-MX" sz="700" b="1" dirty="0"/>
              <a:t>orense: Aguascalientes</a:t>
            </a:r>
            <a:r>
              <a:rPr lang="es-MX" sz="700" b="1" dirty="0"/>
              <a:t>, Ciudad de México, Chiapas, Estado de México, Guerrero, Hidalgo, Sinaloa, Sonora, Yucatán y Veracruz.</a:t>
            </a:r>
          </a:p>
        </p:txBody>
      </p:sp>
    </p:spTree>
    <p:extLst>
      <p:ext uri="{BB962C8B-B14F-4D97-AF65-F5344CB8AC3E}">
        <p14:creationId xmlns:p14="http://schemas.microsoft.com/office/powerpoint/2010/main" val="179547043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252249" y="154745"/>
            <a:ext cx="5659823" cy="526023"/>
          </a:xfrm>
        </p:spPr>
        <p:txBody>
          <a:bodyPr>
            <a:noAutofit/>
          </a:bodyPr>
          <a:lstStyle/>
          <a:p>
            <a:pPr marL="0" indent="0" algn="just">
              <a:lnSpc>
                <a:spcPct val="120000"/>
              </a:lnSpc>
              <a:buNone/>
            </a:pPr>
            <a:r>
              <a:rPr lang="es-MX" b="1" dirty="0"/>
              <a:t>P</a:t>
            </a:r>
            <a:r>
              <a:rPr lang="es-MX" b="1" dirty="0" smtClean="0"/>
              <a:t>roducto </a:t>
            </a:r>
            <a:r>
              <a:rPr lang="es-MX" b="1" dirty="0"/>
              <a:t>número </a:t>
            </a:r>
            <a:r>
              <a:rPr lang="es-MX" b="1" dirty="0" smtClean="0"/>
              <a:t>2: ELABORACIÓN DEL PROGRAMA ANUAL DE CAPACITACIÓN ASOFIS 2016</a:t>
            </a:r>
          </a:p>
        </p:txBody>
      </p:sp>
      <p:sp>
        <p:nvSpPr>
          <p:cNvPr id="6" name="CuadroTexto 5"/>
          <p:cNvSpPr txBox="1"/>
          <p:nvPr/>
        </p:nvSpPr>
        <p:spPr>
          <a:xfrm>
            <a:off x="252249" y="845631"/>
            <a:ext cx="5651938" cy="646331"/>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s-MX" sz="1200" dirty="0">
                <a:latin typeface="+mj-lt"/>
              </a:rPr>
              <a:t>Se elaboró un </a:t>
            </a:r>
            <a:r>
              <a:rPr lang="es-MX" sz="1200" u="sng" dirty="0">
                <a:latin typeface="+mj-lt"/>
              </a:rPr>
              <a:t>programa de capacitación personalizado </a:t>
            </a:r>
            <a:r>
              <a:rPr lang="es-MX" sz="1200" dirty="0">
                <a:latin typeface="+mj-lt"/>
              </a:rPr>
              <a:t>para cada grupo regional, derivado de los resultados del DNC, conformado por los 6 temas más relevantes solicitados.</a:t>
            </a:r>
            <a:endParaRPr lang="es-MX" sz="1200" dirty="0">
              <a:latin typeface="+mj-lt"/>
            </a:endParaRPr>
          </a:p>
        </p:txBody>
      </p:sp>
      <p:sp>
        <p:nvSpPr>
          <p:cNvPr id="2" name="1 Marcador de número de diapositiva"/>
          <p:cNvSpPr>
            <a:spLocks noGrp="1"/>
          </p:cNvSpPr>
          <p:nvPr>
            <p:ph type="sldNum" sz="quarter" idx="12"/>
          </p:nvPr>
        </p:nvSpPr>
        <p:spPr/>
        <p:txBody>
          <a:bodyPr/>
          <a:lstStyle/>
          <a:p>
            <a:fld id="{A3D15B1F-1E9B-4DE6-B696-6A74DD2F9DDB}" type="slidenum">
              <a:rPr lang="es-MX" smtClean="0"/>
              <a:t>7</a:t>
            </a:fld>
            <a:endParaRPr lang="es-MX"/>
          </a:p>
        </p:txBody>
      </p:sp>
      <p:graphicFrame>
        <p:nvGraphicFramePr>
          <p:cNvPr id="10" name="Tabla 3"/>
          <p:cNvGraphicFramePr>
            <a:graphicFrameLocks noGrp="1"/>
          </p:cNvGraphicFramePr>
          <p:nvPr>
            <p:extLst>
              <p:ext uri="{D42A27DB-BD31-4B8C-83A1-F6EECF244321}">
                <p14:modId xmlns:p14="http://schemas.microsoft.com/office/powerpoint/2010/main" val="1197364118"/>
              </p:ext>
            </p:extLst>
          </p:nvPr>
        </p:nvGraphicFramePr>
        <p:xfrm>
          <a:off x="203018" y="1541324"/>
          <a:ext cx="5750401" cy="1636238"/>
        </p:xfrm>
        <a:graphic>
          <a:graphicData uri="http://schemas.openxmlformats.org/drawingml/2006/table">
            <a:tbl>
              <a:tblPr firstRow="1" bandRow="1">
                <a:tableStyleId>{16D9F66E-5EB9-4882-86FB-DCBF35E3C3E4}</a:tableStyleId>
              </a:tblPr>
              <a:tblGrid>
                <a:gridCol w="1391557"/>
                <a:gridCol w="1391557"/>
                <a:gridCol w="1391557"/>
                <a:gridCol w="1575730"/>
              </a:tblGrid>
              <a:tr h="356078">
                <a:tc>
                  <a:txBody>
                    <a:bodyPr/>
                    <a:lstStyle/>
                    <a:p>
                      <a:pPr algn="ctr"/>
                      <a:r>
                        <a:rPr lang="es-MX" sz="1000" dirty="0" smtClean="0"/>
                        <a:t>Grupo</a:t>
                      </a:r>
                      <a:r>
                        <a:rPr lang="es-MX" sz="1000" baseline="0" dirty="0" smtClean="0"/>
                        <a:t> Regional Uno</a:t>
                      </a:r>
                      <a:endParaRPr lang="es-MX" sz="1000" dirty="0"/>
                    </a:p>
                  </a:txBody>
                  <a:tcPr marL="45720" marR="45720" marT="22860" marB="22860" anchor="ctr"/>
                </a:tc>
                <a:tc>
                  <a:txBody>
                    <a:bodyPr/>
                    <a:lstStyle/>
                    <a:p>
                      <a:pPr algn="ctr"/>
                      <a:r>
                        <a:rPr lang="es-MX" sz="1000" dirty="0" smtClean="0"/>
                        <a:t>Grupo Regional Dos</a:t>
                      </a:r>
                      <a:endParaRPr lang="es-MX" sz="1000" dirty="0"/>
                    </a:p>
                  </a:txBody>
                  <a:tcPr marL="45720" marR="45720" marT="22860" marB="22860" anchor="ctr">
                    <a:solidFill>
                      <a:schemeClr val="accent6">
                        <a:lumMod val="40000"/>
                        <a:lumOff val="60000"/>
                      </a:schemeClr>
                    </a:solidFill>
                  </a:tcPr>
                </a:tc>
                <a:tc>
                  <a:txBody>
                    <a:bodyPr/>
                    <a:lstStyle/>
                    <a:p>
                      <a:pPr algn="ctr"/>
                      <a:r>
                        <a:rPr lang="es-MX" sz="1000" dirty="0" smtClean="0"/>
                        <a:t>Grupo Regional Tres</a:t>
                      </a:r>
                      <a:endParaRPr lang="es-MX" sz="1000" dirty="0"/>
                    </a:p>
                  </a:txBody>
                  <a:tcPr marL="45720" marR="45720" marT="22860" marB="22860" anchor="ctr">
                    <a:solidFill>
                      <a:schemeClr val="accent5">
                        <a:lumMod val="40000"/>
                        <a:lumOff val="60000"/>
                      </a:schemeClr>
                    </a:solidFill>
                  </a:tcPr>
                </a:tc>
                <a:tc>
                  <a:txBody>
                    <a:bodyPr/>
                    <a:lstStyle/>
                    <a:p>
                      <a:pPr algn="ctr"/>
                      <a:r>
                        <a:rPr lang="es-MX" sz="1000" dirty="0" smtClean="0"/>
                        <a:t>Grupo</a:t>
                      </a:r>
                      <a:r>
                        <a:rPr lang="es-MX" sz="1000" baseline="0" dirty="0" smtClean="0"/>
                        <a:t> Regional Cuatro</a:t>
                      </a:r>
                      <a:endParaRPr lang="es-MX" sz="1000" dirty="0"/>
                    </a:p>
                  </a:txBody>
                  <a:tcPr marL="45720" marR="45720" marT="22860" marB="22860" anchor="ctr">
                    <a:solidFill>
                      <a:srgbClr val="B8E0CA"/>
                    </a:solidFill>
                  </a:tcPr>
                </a:tc>
              </a:tr>
              <a:tr h="1280160">
                <a:tc>
                  <a:txBody>
                    <a:bodyPr/>
                    <a:lstStyle/>
                    <a:p>
                      <a:pPr algn="ctr"/>
                      <a:r>
                        <a:rPr lang="es-MX" sz="900" dirty="0" smtClean="0"/>
                        <a:t>Baja California</a:t>
                      </a:r>
                      <a:r>
                        <a:rPr lang="es-MX" sz="900" baseline="0" dirty="0" smtClean="0"/>
                        <a:t> </a:t>
                      </a:r>
                    </a:p>
                    <a:p>
                      <a:pPr algn="ctr"/>
                      <a:r>
                        <a:rPr lang="es-MX" sz="900" baseline="0" dirty="0" smtClean="0"/>
                        <a:t>Baja California Sur</a:t>
                      </a:r>
                    </a:p>
                    <a:p>
                      <a:pPr algn="ctr"/>
                      <a:r>
                        <a:rPr lang="es-MX" sz="900" baseline="0" dirty="0" smtClean="0"/>
                        <a:t>Chihuahua</a:t>
                      </a:r>
                    </a:p>
                    <a:p>
                      <a:pPr algn="ctr"/>
                      <a:r>
                        <a:rPr lang="es-MX" sz="900" baseline="0" dirty="0" smtClean="0"/>
                        <a:t>Coahuila</a:t>
                      </a:r>
                    </a:p>
                    <a:p>
                      <a:pPr algn="ctr"/>
                      <a:r>
                        <a:rPr lang="es-MX" sz="900" baseline="0" dirty="0" smtClean="0"/>
                        <a:t>Durango</a:t>
                      </a:r>
                    </a:p>
                    <a:p>
                      <a:pPr algn="ctr"/>
                      <a:r>
                        <a:rPr lang="es-MX" sz="900" baseline="0" dirty="0" smtClean="0"/>
                        <a:t>Nuevo León</a:t>
                      </a:r>
                    </a:p>
                    <a:p>
                      <a:pPr algn="ctr"/>
                      <a:r>
                        <a:rPr lang="es-MX" sz="900" baseline="0" dirty="0" smtClean="0"/>
                        <a:t>Sinaloa</a:t>
                      </a:r>
                    </a:p>
                    <a:p>
                      <a:pPr algn="ctr"/>
                      <a:r>
                        <a:rPr lang="es-MX" sz="900" baseline="0" dirty="0" smtClean="0"/>
                        <a:t>Sonora</a:t>
                      </a:r>
                      <a:endParaRPr lang="es-MX" sz="900" dirty="0"/>
                    </a:p>
                  </a:txBody>
                  <a:tcPr marL="45720" marR="45720" marT="22860" marB="22860"/>
                </a:tc>
                <a:tc>
                  <a:txBody>
                    <a:bodyPr/>
                    <a:lstStyle/>
                    <a:p>
                      <a:pPr algn="ctr"/>
                      <a:r>
                        <a:rPr lang="es-MX" sz="900" dirty="0" smtClean="0"/>
                        <a:t>Aguascalientes</a:t>
                      </a:r>
                    </a:p>
                    <a:p>
                      <a:pPr algn="ctr"/>
                      <a:r>
                        <a:rPr lang="es-MX" sz="900" dirty="0" smtClean="0"/>
                        <a:t>Colima</a:t>
                      </a:r>
                    </a:p>
                    <a:p>
                      <a:pPr algn="ctr"/>
                      <a:r>
                        <a:rPr lang="es-MX" sz="900" dirty="0" smtClean="0"/>
                        <a:t>Guanajuato</a:t>
                      </a:r>
                    </a:p>
                    <a:p>
                      <a:pPr algn="ctr"/>
                      <a:r>
                        <a:rPr lang="es-MX" sz="900" dirty="0" smtClean="0"/>
                        <a:t>Michoacán</a:t>
                      </a:r>
                    </a:p>
                    <a:p>
                      <a:pPr algn="ctr"/>
                      <a:r>
                        <a:rPr lang="es-MX" sz="900" dirty="0" smtClean="0"/>
                        <a:t>Jalisco</a:t>
                      </a:r>
                    </a:p>
                    <a:p>
                      <a:pPr algn="ctr"/>
                      <a:r>
                        <a:rPr lang="es-MX" sz="900" dirty="0" smtClean="0"/>
                        <a:t>Nayarit</a:t>
                      </a:r>
                    </a:p>
                    <a:p>
                      <a:pPr algn="ctr"/>
                      <a:r>
                        <a:rPr lang="es-MX" sz="900" dirty="0" smtClean="0"/>
                        <a:t>San</a:t>
                      </a:r>
                      <a:r>
                        <a:rPr lang="es-MX" sz="900" baseline="0" dirty="0" smtClean="0"/>
                        <a:t> Luis Potosí</a:t>
                      </a:r>
                    </a:p>
                    <a:p>
                      <a:pPr algn="ctr"/>
                      <a:r>
                        <a:rPr lang="es-MX" sz="900" baseline="0" dirty="0" smtClean="0"/>
                        <a:t>Zacatecas</a:t>
                      </a:r>
                      <a:endParaRPr lang="es-MX" sz="900" dirty="0" smtClean="0"/>
                    </a:p>
                  </a:txBody>
                  <a:tcPr marL="45720" marR="45720" marT="22860" marB="22860">
                    <a:solidFill>
                      <a:schemeClr val="accent6">
                        <a:lumMod val="40000"/>
                        <a:lumOff val="60000"/>
                      </a:schemeClr>
                    </a:solidFill>
                  </a:tcPr>
                </a:tc>
                <a:tc>
                  <a:txBody>
                    <a:bodyPr/>
                    <a:lstStyle/>
                    <a:p>
                      <a:pPr algn="ctr"/>
                      <a:r>
                        <a:rPr lang="es-MX" sz="900" dirty="0" smtClean="0"/>
                        <a:t>Ciudad</a:t>
                      </a:r>
                      <a:r>
                        <a:rPr lang="es-MX" sz="900" baseline="0" dirty="0" smtClean="0"/>
                        <a:t> de México</a:t>
                      </a:r>
                    </a:p>
                    <a:p>
                      <a:pPr algn="ctr"/>
                      <a:r>
                        <a:rPr lang="es-MX" sz="900" baseline="0" dirty="0" smtClean="0"/>
                        <a:t>Estado de México</a:t>
                      </a:r>
                    </a:p>
                    <a:p>
                      <a:pPr algn="ctr"/>
                      <a:r>
                        <a:rPr lang="es-MX" sz="900" baseline="0" dirty="0" smtClean="0"/>
                        <a:t>Guerrero</a:t>
                      </a:r>
                    </a:p>
                    <a:p>
                      <a:pPr algn="ctr"/>
                      <a:r>
                        <a:rPr lang="es-MX" sz="900" baseline="0" dirty="0" smtClean="0"/>
                        <a:t>Hidalgo</a:t>
                      </a:r>
                    </a:p>
                    <a:p>
                      <a:pPr algn="ctr"/>
                      <a:r>
                        <a:rPr lang="es-MX" sz="900" baseline="0" dirty="0" smtClean="0"/>
                        <a:t>Morelos</a:t>
                      </a:r>
                    </a:p>
                    <a:p>
                      <a:pPr algn="ctr"/>
                      <a:r>
                        <a:rPr lang="es-MX" sz="900" baseline="0" dirty="0" smtClean="0"/>
                        <a:t>Puebla</a:t>
                      </a:r>
                    </a:p>
                    <a:p>
                      <a:pPr algn="ctr"/>
                      <a:r>
                        <a:rPr lang="es-MX" sz="900" baseline="0" dirty="0" smtClean="0"/>
                        <a:t>Querétaro</a:t>
                      </a:r>
                    </a:p>
                    <a:p>
                      <a:pPr algn="ctr"/>
                      <a:r>
                        <a:rPr lang="es-MX" sz="900" baseline="0" dirty="0" smtClean="0"/>
                        <a:t>Tamaulipas</a:t>
                      </a:r>
                    </a:p>
                    <a:p>
                      <a:pPr algn="ctr"/>
                      <a:r>
                        <a:rPr lang="es-MX" sz="900" baseline="0" dirty="0" smtClean="0"/>
                        <a:t>Tlaxcala</a:t>
                      </a:r>
                    </a:p>
                  </a:txBody>
                  <a:tcPr marL="45720" marR="45720" marT="22860" marB="22860">
                    <a:solidFill>
                      <a:schemeClr val="accent5">
                        <a:lumMod val="40000"/>
                        <a:lumOff val="60000"/>
                      </a:schemeClr>
                    </a:solidFill>
                  </a:tcPr>
                </a:tc>
                <a:tc>
                  <a:txBody>
                    <a:bodyPr/>
                    <a:lstStyle/>
                    <a:p>
                      <a:pPr algn="ctr"/>
                      <a:r>
                        <a:rPr lang="es-MX" sz="900" dirty="0" smtClean="0"/>
                        <a:t>Campeche</a:t>
                      </a:r>
                    </a:p>
                    <a:p>
                      <a:pPr algn="ctr"/>
                      <a:r>
                        <a:rPr lang="es-MX" sz="900" dirty="0" smtClean="0"/>
                        <a:t>Chiapas</a:t>
                      </a:r>
                    </a:p>
                    <a:p>
                      <a:pPr algn="ctr"/>
                      <a:r>
                        <a:rPr lang="es-MX" sz="900" dirty="0" smtClean="0"/>
                        <a:t>Oaxaca</a:t>
                      </a:r>
                    </a:p>
                    <a:p>
                      <a:pPr algn="ctr"/>
                      <a:r>
                        <a:rPr lang="es-MX" sz="900" dirty="0" smtClean="0"/>
                        <a:t>Quintana Roo</a:t>
                      </a:r>
                    </a:p>
                    <a:p>
                      <a:pPr algn="ctr"/>
                      <a:r>
                        <a:rPr lang="es-MX" sz="900" dirty="0" smtClean="0"/>
                        <a:t>Tabasco</a:t>
                      </a:r>
                    </a:p>
                    <a:p>
                      <a:pPr algn="ctr"/>
                      <a:r>
                        <a:rPr lang="es-MX" sz="900" dirty="0" smtClean="0"/>
                        <a:t>Veracruz</a:t>
                      </a:r>
                    </a:p>
                    <a:p>
                      <a:pPr algn="ctr"/>
                      <a:r>
                        <a:rPr lang="es-MX" sz="900" dirty="0" smtClean="0"/>
                        <a:t>Yucatán</a:t>
                      </a:r>
                      <a:endParaRPr lang="es-MX" sz="900" dirty="0"/>
                    </a:p>
                  </a:txBody>
                  <a:tcPr marL="45720" marR="45720" marT="22860" marB="22860">
                    <a:solidFill>
                      <a:srgbClr val="B8E0CA"/>
                    </a:solidFill>
                  </a:tcPr>
                </a:tc>
              </a:tr>
            </a:tbl>
          </a:graphicData>
        </a:graphic>
      </p:graphicFrame>
      <p:sp>
        <p:nvSpPr>
          <p:cNvPr id="8" name="Onda 6"/>
          <p:cNvSpPr/>
          <p:nvPr/>
        </p:nvSpPr>
        <p:spPr>
          <a:xfrm>
            <a:off x="-135203" y="3310282"/>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Tree>
    <p:extLst>
      <p:ext uri="{BB962C8B-B14F-4D97-AF65-F5344CB8AC3E}">
        <p14:creationId xmlns:p14="http://schemas.microsoft.com/office/powerpoint/2010/main" val="231840439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a:spLocks noGrp="1"/>
          </p:cNvSpPr>
          <p:nvPr>
            <p:ph type="title"/>
          </p:nvPr>
        </p:nvSpPr>
        <p:spPr>
          <a:xfrm>
            <a:off x="160385" y="120645"/>
            <a:ext cx="5803797" cy="348701"/>
          </a:xfrm>
        </p:spPr>
        <p:txBody>
          <a:bodyPr>
            <a:normAutofit/>
          </a:bodyPr>
          <a:lstStyle/>
          <a:p>
            <a:r>
              <a:rPr lang="es-MX" sz="1750" dirty="0"/>
              <a:t>Cursos seleccionados por los Grupos Regionales</a:t>
            </a:r>
            <a:endParaRPr lang="es-MX" sz="1750" dirty="0"/>
          </a:p>
        </p:txBody>
      </p:sp>
      <p:graphicFrame>
        <p:nvGraphicFramePr>
          <p:cNvPr id="8" name="7 Tabla"/>
          <p:cNvGraphicFramePr>
            <a:graphicFrameLocks noGrp="1"/>
          </p:cNvGraphicFramePr>
          <p:nvPr>
            <p:extLst>
              <p:ext uri="{D42A27DB-BD31-4B8C-83A1-F6EECF244321}">
                <p14:modId xmlns:p14="http://schemas.microsoft.com/office/powerpoint/2010/main" val="2776444520"/>
              </p:ext>
            </p:extLst>
          </p:nvPr>
        </p:nvGraphicFramePr>
        <p:xfrm>
          <a:off x="213547" y="321310"/>
          <a:ext cx="5734679" cy="2834640"/>
        </p:xfrm>
        <a:graphic>
          <a:graphicData uri="http://schemas.openxmlformats.org/drawingml/2006/table">
            <a:tbl>
              <a:tblPr/>
              <a:tblGrid>
                <a:gridCol w="262890"/>
                <a:gridCol w="1199730"/>
                <a:gridCol w="1808030"/>
                <a:gridCol w="1493196"/>
                <a:gridCol w="473578"/>
                <a:gridCol w="124314"/>
                <a:gridCol w="130234"/>
                <a:gridCol w="116840"/>
                <a:gridCol w="136153"/>
              </a:tblGrid>
              <a:tr h="259080">
                <a:tc>
                  <a:txBody>
                    <a:bodyPr/>
                    <a:lstStyle/>
                    <a:p>
                      <a:pPr algn="l" fontAlgn="b"/>
                      <a:endParaRPr lang="es-MX" sz="700" b="0" i="0" u="none" strike="noStrike" dirty="0">
                        <a:solidFill>
                          <a:srgbClr val="000000"/>
                        </a:solidFill>
                        <a:effectLst/>
                        <a:latin typeface="+mn-lt"/>
                      </a:endParaRPr>
                    </a:p>
                  </a:txBody>
                  <a:tcPr marL="45720" marR="45720" marT="22860" marB="2286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700" b="0" i="0" u="none" strike="noStrike">
                        <a:solidFill>
                          <a:srgbClr val="000000"/>
                        </a:solidFill>
                        <a:effectLst/>
                        <a:latin typeface="+mn-lt"/>
                      </a:endParaRPr>
                    </a:p>
                  </a:txBody>
                  <a:tcPr marL="45720" marR="45720" marT="22860" marB="2286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700" b="0" i="0" u="none" strike="noStrike" dirty="0">
                        <a:solidFill>
                          <a:srgbClr val="000000"/>
                        </a:solidFill>
                        <a:effectLst/>
                        <a:latin typeface="+mn-lt"/>
                      </a:endParaRPr>
                    </a:p>
                  </a:txBody>
                  <a:tcPr marL="45720" marR="45720" marT="22860" marB="2286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700" b="0" i="0" u="none" strike="noStrike">
                        <a:solidFill>
                          <a:srgbClr val="000000"/>
                        </a:solidFill>
                        <a:effectLst/>
                        <a:latin typeface="+mn-lt"/>
                      </a:endParaRPr>
                    </a:p>
                  </a:txBody>
                  <a:tcPr marL="45720" marR="45720" marT="22860" marB="2286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700" b="0" i="0" u="none" strike="noStrike">
                        <a:solidFill>
                          <a:srgbClr val="000000"/>
                        </a:solidFill>
                        <a:effectLst/>
                        <a:latin typeface="+mn-lt"/>
                      </a:endParaRPr>
                    </a:p>
                  </a:txBody>
                  <a:tcPr marL="45720" marR="45720" marT="22860" marB="2286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4">
                  <a:txBody>
                    <a:bodyPr/>
                    <a:lstStyle/>
                    <a:p>
                      <a:pPr algn="ctr" fontAlgn="ctr"/>
                      <a:r>
                        <a:rPr lang="es-MX" sz="700" b="1" i="0" u="none" strike="noStrike" dirty="0">
                          <a:solidFill>
                            <a:srgbClr val="FFFFFF"/>
                          </a:solidFill>
                          <a:effectLst/>
                          <a:latin typeface="+mn-lt"/>
                        </a:rPr>
                        <a:t>Grupo Regional</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365760">
                <a:tc>
                  <a:txBody>
                    <a:bodyPr/>
                    <a:lstStyle/>
                    <a:p>
                      <a:pPr algn="ctr" fontAlgn="ctr"/>
                      <a:r>
                        <a:rPr lang="es-MX" sz="700" b="1" i="0" u="none" strike="noStrike" dirty="0" smtClean="0">
                          <a:solidFill>
                            <a:srgbClr val="000000"/>
                          </a:solidFill>
                          <a:effectLst/>
                          <a:latin typeface="+mn-lt"/>
                        </a:rPr>
                        <a:t>No.</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dirty="0">
                          <a:solidFill>
                            <a:srgbClr val="FFFFFF"/>
                          </a:solidFill>
                          <a:effectLst/>
                          <a:latin typeface="+mn-lt"/>
                        </a:rPr>
                        <a:t>Tema</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dirty="0">
                          <a:solidFill>
                            <a:srgbClr val="FFFFFF"/>
                          </a:solidFill>
                          <a:effectLst/>
                          <a:latin typeface="+mn-lt"/>
                        </a:rPr>
                        <a:t>Objetivo</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dirty="0">
                          <a:solidFill>
                            <a:srgbClr val="FFFFFF"/>
                          </a:solidFill>
                          <a:effectLst/>
                          <a:latin typeface="+mn-lt"/>
                        </a:rPr>
                        <a:t>Instructores Propuestos en el Catálogo de Instructores 2016</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dirty="0">
                          <a:solidFill>
                            <a:srgbClr val="FFFFFF"/>
                          </a:solidFill>
                          <a:effectLst/>
                          <a:latin typeface="+mn-lt"/>
                        </a:rPr>
                        <a:t># EFSL que lo solicitan</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dirty="0">
                          <a:solidFill>
                            <a:srgbClr val="FFFFFF"/>
                          </a:solidFill>
                          <a:effectLst/>
                          <a:latin typeface="+mn-lt"/>
                        </a:rPr>
                        <a:t>1</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s-MX" sz="700" b="1" i="0" u="none" strike="noStrike" dirty="0">
                          <a:solidFill>
                            <a:srgbClr val="FFFFFF"/>
                          </a:solidFill>
                          <a:effectLst/>
                          <a:latin typeface="+mn-lt"/>
                        </a:rPr>
                        <a:t>2</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s-MX" sz="700" b="1" i="0" u="none" strike="noStrike" dirty="0">
                          <a:solidFill>
                            <a:srgbClr val="FFFFFF"/>
                          </a:solidFill>
                          <a:effectLst/>
                          <a:latin typeface="+mn-lt"/>
                        </a:rPr>
                        <a:t>3</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s-MX" sz="700" b="1" i="0" u="none" strike="noStrike" dirty="0">
                          <a:solidFill>
                            <a:srgbClr val="FFFFFF"/>
                          </a:solidFill>
                          <a:effectLst/>
                          <a:latin typeface="+mn-lt"/>
                        </a:rPr>
                        <a:t>4</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579120">
                <a:tc>
                  <a:txBody>
                    <a:bodyPr/>
                    <a:lstStyle/>
                    <a:p>
                      <a:pPr algn="l" fontAlgn="ctr"/>
                      <a:r>
                        <a:rPr lang="es-MX" sz="700" b="1" i="0" u="none" strike="noStrike" dirty="0">
                          <a:solidFill>
                            <a:srgbClr val="000000"/>
                          </a:solidFill>
                          <a:effectLst/>
                          <a:latin typeface="+mn-lt"/>
                        </a:rPr>
                        <a:t> </a:t>
                      </a:r>
                      <a:r>
                        <a:rPr lang="es-MX" sz="700" b="1" i="0" u="none" strike="noStrike" dirty="0" smtClean="0">
                          <a:solidFill>
                            <a:srgbClr val="000000"/>
                          </a:solidFill>
                          <a:effectLst/>
                          <a:latin typeface="+mn-lt"/>
                        </a:rPr>
                        <a:t>1</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800" b="1" i="0" u="none" strike="noStrike" dirty="0">
                          <a:solidFill>
                            <a:srgbClr val="000000"/>
                          </a:solidFill>
                          <a:effectLst/>
                          <a:latin typeface="+mn-lt"/>
                        </a:rPr>
                        <a:t>Auditoría de Obra Pública</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0" i="0" u="none" strike="noStrike" dirty="0">
                          <a:solidFill>
                            <a:srgbClr val="000000"/>
                          </a:solidFill>
                          <a:effectLst/>
                          <a:latin typeface="+mn-lt"/>
                        </a:rPr>
                        <a:t>Capacitar al personal en materia de Auditoría en Obra Pública.</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MX" sz="700" b="1" i="0" u="none" strike="noStrike" dirty="0">
                          <a:solidFill>
                            <a:srgbClr val="000000"/>
                          </a:solidFill>
                          <a:effectLst/>
                          <a:latin typeface="+mn-lt"/>
                        </a:rPr>
                        <a:t>Arturo de Jesús Paniagua Cruz                                              </a:t>
                      </a:r>
                      <a:r>
                        <a:rPr lang="es-MX" sz="700" b="0" i="0" u="none" strike="noStrike" dirty="0">
                          <a:solidFill>
                            <a:srgbClr val="000000"/>
                          </a:solidFill>
                          <a:effectLst/>
                          <a:latin typeface="+mn-lt"/>
                        </a:rPr>
                        <a:t>Ing. Civil con Certificación en Auditoría Gubernamental, Maestría en Educación Superior y Administración Pública.</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MX" sz="700" b="1" i="0" u="none" strike="noStrike" dirty="0">
                          <a:solidFill>
                            <a:srgbClr val="000000"/>
                          </a:solidFill>
                          <a:effectLst/>
                          <a:latin typeface="+mn-lt"/>
                        </a:rPr>
                        <a:t>9</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MX" sz="700" b="0" i="0" u="none" strike="noStrike" dirty="0">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s-MX" sz="700" b="0" i="0" u="none" strike="noStrike" dirty="0">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dirty="0">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560">
                <a:tc>
                  <a:txBody>
                    <a:bodyPr/>
                    <a:lstStyle/>
                    <a:p>
                      <a:pPr algn="l" fontAlgn="ctr"/>
                      <a:r>
                        <a:rPr lang="es-MX" sz="700" b="0" i="0" u="none" strike="noStrike" dirty="0">
                          <a:solidFill>
                            <a:srgbClr val="000000"/>
                          </a:solidFill>
                          <a:effectLst/>
                          <a:latin typeface="+mn-lt"/>
                        </a:rPr>
                        <a:t> </a:t>
                      </a:r>
                      <a:r>
                        <a:rPr lang="es-MX" sz="700" b="0" i="0" u="none" strike="noStrike" dirty="0" smtClean="0">
                          <a:solidFill>
                            <a:srgbClr val="000000"/>
                          </a:solidFill>
                          <a:effectLst/>
                          <a:latin typeface="+mn-lt"/>
                        </a:rPr>
                        <a:t>2</a:t>
                      </a:r>
                      <a:endParaRPr lang="es-MX" sz="700" b="0"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800" b="1" i="0" u="none" strike="noStrike" dirty="0">
                          <a:solidFill>
                            <a:srgbClr val="000000"/>
                          </a:solidFill>
                          <a:effectLst/>
                          <a:latin typeface="+mn-lt"/>
                        </a:rPr>
                        <a:t>Evaluación del Control Interno</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rowSpan="2">
                  <a:txBody>
                    <a:bodyPr/>
                    <a:lstStyle/>
                    <a:p>
                      <a:pPr algn="l" fontAlgn="ctr"/>
                      <a:r>
                        <a:rPr lang="es-MX" sz="700" b="0" i="0" u="none" strike="noStrike" dirty="0">
                          <a:solidFill>
                            <a:srgbClr val="000000"/>
                          </a:solidFill>
                          <a:effectLst/>
                          <a:latin typeface="+mn-lt"/>
                        </a:rPr>
                        <a:t>El participante identificará los elementos y metodología aplicables a la evaluación del sistema de control </a:t>
                      </a:r>
                      <a:r>
                        <a:rPr lang="es-MX" sz="700" b="0" i="0" u="none" strike="noStrike" dirty="0" smtClean="0">
                          <a:solidFill>
                            <a:srgbClr val="000000"/>
                          </a:solidFill>
                          <a:effectLst/>
                          <a:latin typeface="+mn-lt"/>
                        </a:rPr>
                        <a:t>interno.</a:t>
                      </a:r>
                      <a:endParaRPr lang="es-MX" sz="700" b="0"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l" fontAlgn="ctr"/>
                      <a:r>
                        <a:rPr lang="es-MX" sz="700" b="1" i="0" u="none" strike="noStrike" dirty="0">
                          <a:solidFill>
                            <a:srgbClr val="000000"/>
                          </a:solidFill>
                          <a:effectLst/>
                          <a:latin typeface="+mn-lt"/>
                        </a:rPr>
                        <a:t>Benjamín Reyes Torres                     </a:t>
                      </a:r>
                      <a:r>
                        <a:rPr lang="es-MX" sz="700" b="0" i="0" u="none" strike="noStrike" dirty="0">
                          <a:solidFill>
                            <a:srgbClr val="000000"/>
                          </a:solidFill>
                          <a:effectLst/>
                          <a:latin typeface="+mn-lt"/>
                        </a:rPr>
                        <a:t>Licenciado en Contaduría, Maestro en Derecho Fiscal, Profesional Certificado en Contabilidad y Auditoría</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MX" sz="700" b="1" i="0" u="none" strike="noStrike">
                          <a:solidFill>
                            <a:srgbClr val="000000"/>
                          </a:solidFill>
                          <a:effectLst/>
                          <a:latin typeface="+mn-lt"/>
                        </a:rPr>
                        <a:t>7</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560">
                <a:tc>
                  <a:txBody>
                    <a:bodyPr/>
                    <a:lstStyle/>
                    <a:p>
                      <a:pPr algn="l" fontAlgn="ctr"/>
                      <a:r>
                        <a:rPr lang="es-MX" sz="700" b="0" i="0" u="none" strike="noStrike" dirty="0">
                          <a:solidFill>
                            <a:srgbClr val="000000"/>
                          </a:solidFill>
                          <a:effectLst/>
                          <a:latin typeface="+mn-lt"/>
                        </a:rPr>
                        <a:t> </a:t>
                      </a:r>
                      <a:r>
                        <a:rPr lang="es-MX" sz="700" b="0" i="0" u="none" strike="noStrike" dirty="0" smtClean="0">
                          <a:solidFill>
                            <a:srgbClr val="000000"/>
                          </a:solidFill>
                          <a:effectLst/>
                          <a:latin typeface="+mn-lt"/>
                        </a:rPr>
                        <a:t>3</a:t>
                      </a:r>
                      <a:endParaRPr lang="es-MX" sz="700" b="0"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800" b="1" i="0" u="none" strike="noStrike" dirty="0">
                          <a:solidFill>
                            <a:srgbClr val="000000"/>
                          </a:solidFill>
                          <a:effectLst/>
                          <a:latin typeface="+mn-lt"/>
                        </a:rPr>
                        <a:t>Control Interno</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vMerge="1">
                  <a:txBody>
                    <a:bodyPr/>
                    <a:lstStyle/>
                    <a:p>
                      <a:endParaRPr lang="es-MX"/>
                    </a:p>
                  </a:txBody>
                  <a:tcPr/>
                </a:tc>
                <a:tc vMerge="1">
                  <a:txBody>
                    <a:bodyPr/>
                    <a:lstStyle/>
                    <a:p>
                      <a:endParaRPr lang="es-MX"/>
                    </a:p>
                  </a:txBody>
                  <a:tcPr/>
                </a:tc>
                <a:tc>
                  <a:txBody>
                    <a:bodyPr/>
                    <a:lstStyle/>
                    <a:p>
                      <a:pPr algn="ctr" fontAlgn="ctr"/>
                      <a:r>
                        <a:rPr lang="es-MX" sz="700" b="1" i="0" u="none" strike="noStrike">
                          <a:solidFill>
                            <a:srgbClr val="000000"/>
                          </a:solidFill>
                          <a:effectLst/>
                          <a:latin typeface="+mn-lt"/>
                        </a:rPr>
                        <a:t>5</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l" fontAlgn="ctr"/>
                      <a:r>
                        <a:rPr lang="es-MX" sz="700" b="1" i="0" u="none" strike="noStrike" dirty="0">
                          <a:solidFill>
                            <a:srgbClr val="000000"/>
                          </a:solidFill>
                          <a:effectLst/>
                          <a:latin typeface="+mn-lt"/>
                        </a:rPr>
                        <a:t> </a:t>
                      </a:r>
                      <a:r>
                        <a:rPr lang="es-MX" sz="700" b="1" i="0" u="none" strike="noStrike" dirty="0" smtClean="0">
                          <a:solidFill>
                            <a:srgbClr val="000000"/>
                          </a:solidFill>
                          <a:effectLst/>
                          <a:latin typeface="+mn-lt"/>
                        </a:rPr>
                        <a:t>4</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800" b="1" i="0" u="none" strike="noStrike" dirty="0">
                          <a:solidFill>
                            <a:srgbClr val="000000"/>
                          </a:solidFill>
                          <a:effectLst/>
                          <a:latin typeface="+mn-lt"/>
                        </a:rPr>
                        <a:t>Ética e integridad en el servicio público</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0" i="0" u="none" strike="noStrike" dirty="0">
                          <a:solidFill>
                            <a:srgbClr val="000000"/>
                          </a:solidFill>
                          <a:effectLst/>
                          <a:latin typeface="+mn-lt"/>
                        </a:rPr>
                        <a:t>Integrar los conceptos de ética e integridad al desempeño de las funciones dentro de la </a:t>
                      </a:r>
                      <a:r>
                        <a:rPr lang="es-MX" sz="700" b="0" i="0" u="none" strike="noStrike" dirty="0" smtClean="0">
                          <a:solidFill>
                            <a:srgbClr val="000000"/>
                          </a:solidFill>
                          <a:effectLst/>
                          <a:latin typeface="+mn-lt"/>
                        </a:rPr>
                        <a:t>EFS.</a:t>
                      </a:r>
                      <a:endParaRPr lang="es-MX" sz="700" b="0"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MX" sz="700" b="1" i="0" u="none" strike="noStrike" dirty="0">
                          <a:solidFill>
                            <a:srgbClr val="000000"/>
                          </a:solidFill>
                          <a:effectLst/>
                          <a:latin typeface="+mn-lt"/>
                        </a:rPr>
                        <a:t>Cesar Edel Guerrero González.                 </a:t>
                      </a:r>
                      <a:r>
                        <a:rPr lang="es-MX" sz="700" b="0" i="0" u="none" strike="noStrike" dirty="0">
                          <a:solidFill>
                            <a:srgbClr val="000000"/>
                          </a:solidFill>
                          <a:effectLst/>
                          <a:latin typeface="+mn-lt"/>
                        </a:rPr>
                        <a:t>Lic. en Derecho</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MX" sz="700" b="1" i="0" u="none" strike="noStrike" dirty="0">
                          <a:solidFill>
                            <a:srgbClr val="000000"/>
                          </a:solidFill>
                          <a:effectLst/>
                          <a:latin typeface="+mn-lt"/>
                        </a:rPr>
                        <a:t>5</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dirty="0">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685800">
                <a:tc>
                  <a:txBody>
                    <a:bodyPr/>
                    <a:lstStyle/>
                    <a:p>
                      <a:pPr algn="l" fontAlgn="ctr"/>
                      <a:r>
                        <a:rPr lang="es-MX" sz="700" b="1" i="0" u="none" strike="noStrike" dirty="0">
                          <a:solidFill>
                            <a:srgbClr val="000000"/>
                          </a:solidFill>
                          <a:effectLst/>
                          <a:latin typeface="+mn-lt"/>
                        </a:rPr>
                        <a:t> </a:t>
                      </a:r>
                      <a:r>
                        <a:rPr lang="es-MX" sz="700" b="1" i="0" u="none" strike="noStrike" dirty="0" smtClean="0">
                          <a:solidFill>
                            <a:srgbClr val="000000"/>
                          </a:solidFill>
                          <a:effectLst/>
                          <a:latin typeface="+mn-lt"/>
                        </a:rPr>
                        <a:t>5</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800" b="1" i="0" u="none" strike="noStrike" dirty="0">
                          <a:solidFill>
                            <a:srgbClr val="000000"/>
                          </a:solidFill>
                          <a:effectLst/>
                          <a:latin typeface="+mn-lt"/>
                        </a:rPr>
                        <a:t>Marco Jurídico de la Fiscalización</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0" i="0" u="none" strike="noStrike" dirty="0">
                          <a:solidFill>
                            <a:srgbClr val="000000"/>
                          </a:solidFill>
                          <a:effectLst/>
                          <a:latin typeface="+mn-lt"/>
                        </a:rPr>
                        <a:t>Proporcionar al alumno los elementos de derecho aplicables en la Fiscalización Superior, abarcando conceptos básicos de los tres órdenes de Gobierno, en cuanto a su organización, funcionamiento y  principales </a:t>
                      </a:r>
                      <a:r>
                        <a:rPr lang="es-MX" sz="700" b="0" i="0" u="none" strike="noStrike" dirty="0" smtClean="0">
                          <a:solidFill>
                            <a:srgbClr val="000000"/>
                          </a:solidFill>
                          <a:effectLst/>
                          <a:latin typeface="+mn-lt"/>
                        </a:rPr>
                        <a:t>atribuciones.</a:t>
                      </a:r>
                      <a:endParaRPr lang="es-MX" sz="700" b="0"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MX" sz="700" b="1" i="0" u="none" strike="noStrike" dirty="0">
                          <a:solidFill>
                            <a:srgbClr val="000000"/>
                          </a:solidFill>
                          <a:effectLst/>
                          <a:latin typeface="+mn-lt"/>
                        </a:rPr>
                        <a:t>Claudia Ramírez Minor                        </a:t>
                      </a:r>
                      <a:r>
                        <a:rPr lang="es-MX" sz="700" b="0" i="0" u="none" strike="noStrike" dirty="0">
                          <a:solidFill>
                            <a:srgbClr val="000000"/>
                          </a:solidFill>
                          <a:effectLst/>
                          <a:latin typeface="+mn-lt"/>
                        </a:rPr>
                        <a:t>Maestría</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MX" sz="700" b="1" i="0" u="none" strike="noStrike" dirty="0">
                          <a:solidFill>
                            <a:srgbClr val="000000"/>
                          </a:solidFill>
                          <a:effectLst/>
                          <a:latin typeface="+mn-lt"/>
                        </a:rPr>
                        <a:t>4</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dirty="0">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s-MX" sz="700" b="0" i="0" u="none" strike="noStrike" dirty="0">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5712228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a:xfrm>
            <a:off x="4354538" y="3199278"/>
            <a:ext cx="1371600" cy="182563"/>
          </a:xfrm>
        </p:spPr>
        <p:txBody>
          <a:bodyPr/>
          <a:lstStyle/>
          <a:p>
            <a:fld id="{A3D15B1F-1E9B-4DE6-B696-6A74DD2F9DDB}" type="slidenum">
              <a:rPr lang="es-MX" smtClean="0"/>
              <a:t>9</a:t>
            </a:fld>
            <a:endParaRPr lang="es-MX"/>
          </a:p>
        </p:txBody>
      </p:sp>
      <p:graphicFrame>
        <p:nvGraphicFramePr>
          <p:cNvPr id="9" name="8 Marcador de contenido"/>
          <p:cNvGraphicFramePr>
            <a:graphicFrameLocks noGrp="1"/>
          </p:cNvGraphicFramePr>
          <p:nvPr>
            <p:ph idx="1"/>
            <p:extLst>
              <p:ext uri="{D42A27DB-BD31-4B8C-83A1-F6EECF244321}">
                <p14:modId xmlns:p14="http://schemas.microsoft.com/office/powerpoint/2010/main" val="2420835612"/>
              </p:ext>
            </p:extLst>
          </p:nvPr>
        </p:nvGraphicFramePr>
        <p:xfrm>
          <a:off x="250025" y="285681"/>
          <a:ext cx="5804149" cy="2749620"/>
        </p:xfrm>
        <a:graphic>
          <a:graphicData uri="http://schemas.openxmlformats.org/drawingml/2006/table">
            <a:tbl>
              <a:tblPr/>
              <a:tblGrid>
                <a:gridCol w="262890"/>
                <a:gridCol w="1214962"/>
                <a:gridCol w="1790468"/>
                <a:gridCol w="1552671"/>
                <a:gridCol w="479591"/>
                <a:gridCol w="125893"/>
                <a:gridCol w="131887"/>
                <a:gridCol w="116840"/>
                <a:gridCol w="137882"/>
              </a:tblGrid>
              <a:tr h="260226">
                <a:tc>
                  <a:txBody>
                    <a:bodyPr/>
                    <a:lstStyle/>
                    <a:p>
                      <a:pPr algn="l" fontAlgn="b"/>
                      <a:endParaRPr lang="es-MX" sz="700" b="0" i="0" u="none" strike="noStrike" dirty="0">
                        <a:solidFill>
                          <a:srgbClr val="000000"/>
                        </a:solidFill>
                        <a:effectLst/>
                        <a:latin typeface="+mn-lt"/>
                      </a:endParaRPr>
                    </a:p>
                  </a:txBody>
                  <a:tcPr marL="45720" marR="45720" marT="22860" marB="2286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700" b="0" i="0" u="none" strike="noStrike">
                        <a:solidFill>
                          <a:srgbClr val="000000"/>
                        </a:solidFill>
                        <a:effectLst/>
                        <a:latin typeface="+mn-lt"/>
                      </a:endParaRPr>
                    </a:p>
                  </a:txBody>
                  <a:tcPr marL="45720" marR="45720" marT="22860" marB="2286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700" b="0" i="0" u="none" strike="noStrike" dirty="0">
                        <a:solidFill>
                          <a:srgbClr val="000000"/>
                        </a:solidFill>
                        <a:effectLst/>
                        <a:latin typeface="+mn-lt"/>
                      </a:endParaRPr>
                    </a:p>
                  </a:txBody>
                  <a:tcPr marL="45720" marR="45720" marT="22860" marB="2286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700" b="0" i="0" u="none" strike="noStrike">
                        <a:solidFill>
                          <a:srgbClr val="000000"/>
                        </a:solidFill>
                        <a:effectLst/>
                        <a:latin typeface="+mn-lt"/>
                      </a:endParaRPr>
                    </a:p>
                  </a:txBody>
                  <a:tcPr marL="45720" marR="45720" marT="22860" marB="2286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MX" sz="700" b="0" i="0" u="none" strike="noStrike">
                        <a:solidFill>
                          <a:srgbClr val="000000"/>
                        </a:solidFill>
                        <a:effectLst/>
                        <a:latin typeface="+mn-lt"/>
                      </a:endParaRPr>
                    </a:p>
                  </a:txBody>
                  <a:tcPr marL="45720" marR="45720" marT="22860" marB="2286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4">
                  <a:txBody>
                    <a:bodyPr/>
                    <a:lstStyle/>
                    <a:p>
                      <a:pPr algn="ctr" fontAlgn="ctr"/>
                      <a:r>
                        <a:rPr lang="es-MX" sz="700" b="1" i="0" u="none" strike="noStrike" dirty="0">
                          <a:solidFill>
                            <a:srgbClr val="FFFFFF"/>
                          </a:solidFill>
                          <a:effectLst/>
                          <a:latin typeface="+mn-lt"/>
                        </a:rPr>
                        <a:t>Grupo Regional</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365760">
                <a:tc>
                  <a:txBody>
                    <a:bodyPr/>
                    <a:lstStyle/>
                    <a:p>
                      <a:pPr algn="ctr" fontAlgn="ctr"/>
                      <a:r>
                        <a:rPr lang="es-MX" sz="700" b="1" i="0" u="none" strike="noStrike" dirty="0" smtClean="0">
                          <a:solidFill>
                            <a:srgbClr val="000000"/>
                          </a:solidFill>
                          <a:effectLst/>
                          <a:latin typeface="+mn-lt"/>
                        </a:rPr>
                        <a:t>No.</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dirty="0">
                          <a:solidFill>
                            <a:srgbClr val="FFFFFF"/>
                          </a:solidFill>
                          <a:effectLst/>
                          <a:latin typeface="+mn-lt"/>
                        </a:rPr>
                        <a:t>Tema</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dirty="0">
                          <a:solidFill>
                            <a:srgbClr val="FFFFFF"/>
                          </a:solidFill>
                          <a:effectLst/>
                          <a:latin typeface="+mn-lt"/>
                        </a:rPr>
                        <a:t>Objetivo</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dirty="0">
                          <a:solidFill>
                            <a:srgbClr val="FFFFFF"/>
                          </a:solidFill>
                          <a:effectLst/>
                          <a:latin typeface="+mn-lt"/>
                        </a:rPr>
                        <a:t>Instructores Propuestos en el Catálogo de Instructores 2016</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dirty="0">
                          <a:solidFill>
                            <a:srgbClr val="FFFFFF"/>
                          </a:solidFill>
                          <a:effectLst/>
                          <a:latin typeface="+mn-lt"/>
                        </a:rPr>
                        <a:t># EFSL que lo solicitan</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A591"/>
                    </a:solidFill>
                  </a:tcPr>
                </a:tc>
                <a:tc>
                  <a:txBody>
                    <a:bodyPr/>
                    <a:lstStyle/>
                    <a:p>
                      <a:pPr algn="ctr" fontAlgn="ctr"/>
                      <a:r>
                        <a:rPr lang="es-MX" sz="700" b="1" i="0" u="none" strike="noStrike">
                          <a:solidFill>
                            <a:srgbClr val="FFFFFF"/>
                          </a:solidFill>
                          <a:effectLst/>
                          <a:latin typeface="+mn-lt"/>
                        </a:rPr>
                        <a:t>1</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s-MX" sz="700" b="1" i="0" u="none" strike="noStrike">
                          <a:solidFill>
                            <a:srgbClr val="FFFFFF"/>
                          </a:solidFill>
                          <a:effectLst/>
                          <a:latin typeface="+mn-lt"/>
                        </a:rPr>
                        <a:t>2</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s-MX" sz="700" b="1" i="0" u="none" strike="noStrike">
                          <a:solidFill>
                            <a:srgbClr val="FFFFFF"/>
                          </a:solidFill>
                          <a:effectLst/>
                          <a:latin typeface="+mn-lt"/>
                        </a:rPr>
                        <a:t>3</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s-MX" sz="700" b="1" i="0" u="none" strike="noStrike">
                          <a:solidFill>
                            <a:srgbClr val="FFFFFF"/>
                          </a:solidFill>
                          <a:effectLst/>
                          <a:latin typeface="+mn-lt"/>
                        </a:rPr>
                        <a:t>4</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402784">
                <a:tc>
                  <a:txBody>
                    <a:bodyPr/>
                    <a:lstStyle/>
                    <a:p>
                      <a:pPr algn="l" fontAlgn="ctr"/>
                      <a:r>
                        <a:rPr lang="es-MX" sz="700" b="1" i="0" u="none" strike="noStrike" dirty="0">
                          <a:solidFill>
                            <a:srgbClr val="000000"/>
                          </a:solidFill>
                          <a:effectLst/>
                          <a:latin typeface="+mn-lt"/>
                        </a:rPr>
                        <a:t> </a:t>
                      </a:r>
                      <a:r>
                        <a:rPr lang="es-MX" sz="700" b="1" i="0" u="none" strike="noStrike" dirty="0" smtClean="0">
                          <a:solidFill>
                            <a:srgbClr val="000000"/>
                          </a:solidFill>
                          <a:effectLst/>
                          <a:latin typeface="+mn-lt"/>
                        </a:rPr>
                        <a:t>6</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1" i="0" u="none" strike="noStrike" dirty="0">
                          <a:solidFill>
                            <a:srgbClr val="000000"/>
                          </a:solidFill>
                          <a:effectLst/>
                          <a:latin typeface="+mn-lt"/>
                        </a:rPr>
                        <a:t>Reglas de Registro y Valuación del Patrimonio</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0" i="0" u="none" strike="noStrike" dirty="0">
                          <a:solidFill>
                            <a:srgbClr val="000000"/>
                          </a:solidFill>
                          <a:effectLst/>
                          <a:latin typeface="+mn-lt"/>
                        </a:rPr>
                        <a:t>Análisis de las reglas de registro y valuación del Patrimonio con enfoque práctico.</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MX" sz="700" b="1" i="0" u="none" strike="noStrike" dirty="0">
                          <a:solidFill>
                            <a:srgbClr val="000000"/>
                          </a:solidFill>
                          <a:effectLst/>
                          <a:latin typeface="+mn-lt"/>
                        </a:rPr>
                        <a:t>David Pérez López     </a:t>
                      </a:r>
                      <a:r>
                        <a:rPr lang="es-MX" sz="700" b="0" i="0" u="none" strike="noStrike" dirty="0">
                          <a:solidFill>
                            <a:srgbClr val="000000"/>
                          </a:solidFill>
                          <a:effectLst/>
                          <a:latin typeface="+mn-lt"/>
                        </a:rPr>
                        <a:t>C.P. y M.A.</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MX" sz="700" b="1" i="0" u="none" strike="noStrike">
                          <a:solidFill>
                            <a:srgbClr val="000000"/>
                          </a:solidFill>
                          <a:effectLst/>
                          <a:latin typeface="+mn-lt"/>
                        </a:rPr>
                        <a:t>7</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472440">
                <a:tc>
                  <a:txBody>
                    <a:bodyPr/>
                    <a:lstStyle/>
                    <a:p>
                      <a:pPr algn="l" fontAlgn="ctr"/>
                      <a:r>
                        <a:rPr lang="es-MX" sz="700" b="1" i="0" u="none" strike="noStrike" dirty="0">
                          <a:solidFill>
                            <a:srgbClr val="000000"/>
                          </a:solidFill>
                          <a:effectLst/>
                          <a:latin typeface="+mn-lt"/>
                        </a:rPr>
                        <a:t> </a:t>
                      </a:r>
                      <a:r>
                        <a:rPr lang="es-MX" sz="700" b="1" i="0" u="none" strike="noStrike" dirty="0" smtClean="0">
                          <a:solidFill>
                            <a:srgbClr val="000000"/>
                          </a:solidFill>
                          <a:effectLst/>
                          <a:latin typeface="+mn-lt"/>
                        </a:rPr>
                        <a:t>7</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1" i="0" u="none" strike="noStrike" dirty="0">
                          <a:solidFill>
                            <a:srgbClr val="000000"/>
                          </a:solidFill>
                          <a:effectLst/>
                          <a:latin typeface="+mn-lt"/>
                        </a:rPr>
                        <a:t>La inteligencia emocional, pilar de la productividad</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0" i="0" u="none" strike="noStrike" dirty="0">
                          <a:solidFill>
                            <a:srgbClr val="000000"/>
                          </a:solidFill>
                          <a:effectLst/>
                          <a:latin typeface="+mn-lt"/>
                        </a:rPr>
                        <a:t>Contar con herramientas prácticas y sencillas para saber relacionarse adecuadamente.</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MX" sz="700" b="1" i="0" u="none" strike="noStrike" dirty="0">
                          <a:solidFill>
                            <a:srgbClr val="000000"/>
                          </a:solidFill>
                          <a:effectLst/>
                          <a:latin typeface="+mn-lt"/>
                        </a:rPr>
                        <a:t>Francisco Javier Verde Orozco     </a:t>
                      </a:r>
                      <a:r>
                        <a:rPr lang="es-MX" sz="700" b="0" i="0" u="none" strike="noStrike" dirty="0">
                          <a:solidFill>
                            <a:srgbClr val="000000"/>
                          </a:solidFill>
                          <a:effectLst/>
                          <a:latin typeface="+mn-lt"/>
                        </a:rPr>
                        <a:t>Ingeniero en Sistemas -M. en C. en Ingeniería Industrial -Certificación en </a:t>
                      </a:r>
                      <a:r>
                        <a:rPr lang="es-MX" sz="700" b="0" i="0" u="none" strike="noStrike" dirty="0" err="1">
                          <a:solidFill>
                            <a:srgbClr val="000000"/>
                          </a:solidFill>
                          <a:effectLst/>
                          <a:latin typeface="+mn-lt"/>
                        </a:rPr>
                        <a:t>Couching</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MX" sz="700" b="1" i="0" u="none" strike="noStrike">
                          <a:solidFill>
                            <a:srgbClr val="000000"/>
                          </a:solidFill>
                          <a:effectLst/>
                          <a:latin typeface="+mn-lt"/>
                        </a:rPr>
                        <a:t>6</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5610">
                <a:tc>
                  <a:txBody>
                    <a:bodyPr/>
                    <a:lstStyle/>
                    <a:p>
                      <a:pPr algn="l" fontAlgn="ctr"/>
                      <a:r>
                        <a:rPr lang="es-MX" sz="700" b="1" i="0" u="none" strike="noStrike" dirty="0">
                          <a:solidFill>
                            <a:srgbClr val="000000"/>
                          </a:solidFill>
                          <a:effectLst/>
                          <a:latin typeface="+mn-lt"/>
                        </a:rPr>
                        <a:t> </a:t>
                      </a:r>
                      <a:r>
                        <a:rPr lang="es-MX" sz="700" b="1" i="0" u="none" strike="noStrike" dirty="0" smtClean="0">
                          <a:solidFill>
                            <a:srgbClr val="000000"/>
                          </a:solidFill>
                          <a:effectLst/>
                          <a:latin typeface="+mn-lt"/>
                        </a:rPr>
                        <a:t>8</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1" i="0" u="none" strike="noStrike" dirty="0">
                          <a:solidFill>
                            <a:srgbClr val="000000"/>
                          </a:solidFill>
                          <a:effectLst/>
                          <a:latin typeface="+mn-lt"/>
                        </a:rPr>
                        <a:t>Fiscalización de la Cuenta Pública Municipal</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0" i="0" u="none" strike="noStrike">
                          <a:solidFill>
                            <a:srgbClr val="000000"/>
                          </a:solidFill>
                          <a:effectLst/>
                          <a:latin typeface="+mn-lt"/>
                        </a:rPr>
                        <a:t>Dar a conocer la revisión de la Cuenta Pública Municipal</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MX" sz="700" b="1" i="0" u="none" strike="noStrike" dirty="0">
                          <a:solidFill>
                            <a:srgbClr val="000000"/>
                          </a:solidFill>
                          <a:effectLst/>
                          <a:latin typeface="+mn-lt"/>
                        </a:rPr>
                        <a:t>Gerardo Erik Perea Gómez                             </a:t>
                      </a:r>
                      <a:r>
                        <a:rPr lang="es-MX" sz="700" b="0" i="0" u="none" strike="noStrike" dirty="0">
                          <a:solidFill>
                            <a:srgbClr val="000000"/>
                          </a:solidFill>
                          <a:effectLst/>
                          <a:latin typeface="+mn-lt"/>
                        </a:rPr>
                        <a:t>Lic. en Contaduría, Maestro en Gestión Pública Aplicada.</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MX" sz="700" b="1" i="0" u="none" strike="noStrike" dirty="0">
                          <a:solidFill>
                            <a:srgbClr val="000000"/>
                          </a:solidFill>
                          <a:effectLst/>
                          <a:latin typeface="+mn-lt"/>
                        </a:rPr>
                        <a:t>4</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9100">
                <a:tc>
                  <a:txBody>
                    <a:bodyPr/>
                    <a:lstStyle/>
                    <a:p>
                      <a:pPr algn="l" fontAlgn="ctr"/>
                      <a:r>
                        <a:rPr lang="es-MX" sz="700" b="1" i="0" u="none" strike="noStrike" dirty="0">
                          <a:solidFill>
                            <a:srgbClr val="000000"/>
                          </a:solidFill>
                          <a:effectLst/>
                          <a:latin typeface="+mn-lt"/>
                        </a:rPr>
                        <a:t> </a:t>
                      </a:r>
                      <a:r>
                        <a:rPr lang="es-MX" sz="700" b="1" i="0" u="none" strike="noStrike" dirty="0" smtClean="0">
                          <a:solidFill>
                            <a:srgbClr val="000000"/>
                          </a:solidFill>
                          <a:effectLst/>
                          <a:latin typeface="+mn-lt"/>
                        </a:rPr>
                        <a:t>9</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1" i="0" u="none" strike="noStrike" dirty="0">
                          <a:solidFill>
                            <a:srgbClr val="000000"/>
                          </a:solidFill>
                          <a:effectLst/>
                          <a:latin typeface="+mn-lt"/>
                        </a:rPr>
                        <a:t>Técnicas y Procedimientos de Auditoría</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0" i="0" u="none" strike="noStrike">
                          <a:solidFill>
                            <a:srgbClr val="000000"/>
                          </a:solidFill>
                          <a:effectLst/>
                          <a:latin typeface="+mn-lt"/>
                        </a:rPr>
                        <a:t>Conformación de planeación general y específica para la ejecución de las revisiones y supervisión de las mismas.</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MX" sz="700" b="1" i="0" u="none" strike="noStrike" dirty="0">
                          <a:solidFill>
                            <a:srgbClr val="000000"/>
                          </a:solidFill>
                          <a:effectLst/>
                          <a:latin typeface="+mn-lt"/>
                        </a:rPr>
                        <a:t>Héctor Gómez Espinoza </a:t>
                      </a:r>
                      <a:r>
                        <a:rPr lang="es-MX" sz="700" b="0" i="0" u="none" strike="noStrike" dirty="0">
                          <a:solidFill>
                            <a:srgbClr val="000000"/>
                          </a:solidFill>
                          <a:effectLst/>
                          <a:latin typeface="+mn-lt"/>
                        </a:rPr>
                        <a:t>L.C.</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MX" sz="700" b="1" i="0" u="none" strike="noStrike" dirty="0">
                          <a:solidFill>
                            <a:srgbClr val="000000"/>
                          </a:solidFill>
                          <a:effectLst/>
                          <a:latin typeface="+mn-lt"/>
                        </a:rPr>
                        <a:t>6</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3700">
                <a:tc>
                  <a:txBody>
                    <a:bodyPr/>
                    <a:lstStyle/>
                    <a:p>
                      <a:pPr algn="l" fontAlgn="ctr"/>
                      <a:r>
                        <a:rPr lang="es-MX" sz="700" b="1" i="0" u="none" strike="noStrike" dirty="0">
                          <a:solidFill>
                            <a:srgbClr val="000000"/>
                          </a:solidFill>
                          <a:effectLst/>
                          <a:latin typeface="+mn-lt"/>
                        </a:rPr>
                        <a:t> </a:t>
                      </a:r>
                      <a:r>
                        <a:rPr lang="es-MX" sz="700" b="1" i="0" u="none" strike="noStrike" dirty="0" smtClean="0">
                          <a:solidFill>
                            <a:srgbClr val="000000"/>
                          </a:solidFill>
                          <a:effectLst/>
                          <a:latin typeface="+mn-lt"/>
                        </a:rPr>
                        <a:t>10</a:t>
                      </a:r>
                      <a:endParaRPr lang="es-MX" sz="700" b="1" i="0" u="none" strike="noStrike" dirty="0">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1" i="0" u="none" strike="noStrike" dirty="0">
                          <a:solidFill>
                            <a:srgbClr val="000000"/>
                          </a:solidFill>
                          <a:effectLst/>
                          <a:latin typeface="+mn-lt"/>
                        </a:rPr>
                        <a:t>Integración del expediente técnico de obra pública</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E0CA"/>
                    </a:solidFill>
                  </a:tcPr>
                </a:tc>
                <a:tc>
                  <a:txBody>
                    <a:bodyPr/>
                    <a:lstStyle/>
                    <a:p>
                      <a:pPr algn="l" fontAlgn="ctr"/>
                      <a:r>
                        <a:rPr lang="es-MX" sz="700" b="0" i="0" u="none" strike="noStrike">
                          <a:solidFill>
                            <a:srgbClr val="000000"/>
                          </a:solidFill>
                          <a:effectLst/>
                          <a:latin typeface="+mn-lt"/>
                        </a:rPr>
                        <a:t>Analizar la etapas de  planeación y presupuestación.</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s-MX" sz="700" b="1" i="0" u="none" strike="noStrike">
                          <a:solidFill>
                            <a:srgbClr val="000000"/>
                          </a:solidFill>
                          <a:effectLst/>
                          <a:latin typeface="+mn-lt"/>
                        </a:rPr>
                        <a:t>Horacio Juárez Trejo </a:t>
                      </a:r>
                      <a:r>
                        <a:rPr lang="es-MX" sz="700" b="0" i="0" u="none" strike="noStrike">
                          <a:solidFill>
                            <a:srgbClr val="000000"/>
                          </a:solidFill>
                          <a:effectLst/>
                          <a:latin typeface="+mn-lt"/>
                        </a:rPr>
                        <a:t>ING.</a:t>
                      </a:r>
                      <a:endParaRPr lang="es-MX" sz="700" b="1" i="0" u="none" strike="noStrike">
                        <a:solidFill>
                          <a:srgbClr val="000000"/>
                        </a:solidFill>
                        <a:effectLst/>
                        <a:latin typeface="+mn-lt"/>
                      </a:endParaRP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MX" sz="700" b="1" i="0" u="none" strike="noStrike" dirty="0">
                          <a:solidFill>
                            <a:srgbClr val="000000"/>
                          </a:solidFill>
                          <a:effectLst/>
                          <a:latin typeface="+mn-lt"/>
                        </a:rPr>
                        <a:t>5</a:t>
                      </a:r>
                    </a:p>
                  </a:txBody>
                  <a:tcPr marL="45720" marR="45720" marT="22860" marB="2286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MX" sz="700" b="0" i="0" u="none" strike="noStrike" dirty="0">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700" b="0" i="0" u="none" strike="noStrike" dirty="0">
                          <a:solidFill>
                            <a:srgbClr val="000000"/>
                          </a:solidFill>
                          <a:effectLst/>
                          <a:latin typeface="+mn-lt"/>
                        </a:rPr>
                        <a:t> </a:t>
                      </a:r>
                    </a:p>
                  </a:txBody>
                  <a:tcPr marL="45720" marR="45720" marT="22860" marB="2286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bl>
          </a:graphicData>
        </a:graphic>
      </p:graphicFrame>
      <p:sp>
        <p:nvSpPr>
          <p:cNvPr id="10" name="Onda 6"/>
          <p:cNvSpPr/>
          <p:nvPr/>
        </p:nvSpPr>
        <p:spPr>
          <a:xfrm>
            <a:off x="-77374" y="3320182"/>
            <a:ext cx="6458947" cy="79303"/>
          </a:xfrm>
          <a:prstGeom prst="wave">
            <a:avLst>
              <a:gd name="adj1" fmla="val 20000"/>
              <a:gd name="adj2" fmla="val 111"/>
            </a:avLst>
          </a:prstGeom>
          <a:solidFill>
            <a:srgbClr val="79A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450"/>
          </a:p>
        </p:txBody>
      </p:sp>
    </p:spTree>
    <p:extLst>
      <p:ext uri="{BB962C8B-B14F-4D97-AF65-F5344CB8AC3E}">
        <p14:creationId xmlns:p14="http://schemas.microsoft.com/office/powerpoint/2010/main" val="26495728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VDC2015">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ersonalizado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DC2015" id="{519B221C-E73C-4C59-AEEA-073E5B944761}" vid="{349D20C3-BD1F-497E-BF4A-CDCDC09CF01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6157</TotalTime>
  <Words>3682</Words>
  <Application>Microsoft Office PowerPoint</Application>
  <PresentationFormat>Personalizado</PresentationFormat>
  <Paragraphs>904</Paragraphs>
  <Slides>32</Slides>
  <Notes>21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32</vt:i4>
      </vt:variant>
    </vt:vector>
  </HeadingPairs>
  <TitlesOfParts>
    <vt:vector size="39" baseType="lpstr">
      <vt:lpstr>Arial</vt:lpstr>
      <vt:lpstr>Arial Black</vt:lpstr>
      <vt:lpstr>Arial Narrow</vt:lpstr>
      <vt:lpstr>Calibri</vt:lpstr>
      <vt:lpstr>Times New Roman</vt:lpstr>
      <vt:lpstr>Wingdings</vt:lpstr>
      <vt:lpstr>VDC2015</vt:lpstr>
      <vt:lpstr>XIX Asamblea General Ordinaria de la ASOFIS  Quintana Roo, 12 de Mayo de 2016</vt:lpstr>
      <vt:lpstr>Índice</vt:lpstr>
      <vt:lpstr>Plan de Trabajo 2015-2016</vt:lpstr>
      <vt:lpstr>Formato de Detección de Necesidades de Capacitación</vt:lpstr>
      <vt:lpstr>Participación de las EFSL con la  Vicepresidencia de Desarrollo de Capacidades</vt:lpstr>
      <vt:lpstr>Presentación de PowerPoint</vt:lpstr>
      <vt:lpstr>Presentación de PowerPoint</vt:lpstr>
      <vt:lpstr>Cursos seleccionados por los Grupos Regionales</vt:lpstr>
      <vt:lpstr>Presentación de PowerPoint</vt:lpstr>
      <vt:lpstr>Presentación de PowerPoint</vt:lpstr>
      <vt:lpstr>Presentación de PowerPoint</vt:lpstr>
      <vt:lpstr>DNC Grupo Regional Uno</vt:lpstr>
      <vt:lpstr>DNC Grupo Regional Dos*</vt:lpstr>
      <vt:lpstr>DNC Grupo Regional Tres*</vt:lpstr>
      <vt:lpstr>DNC Grupo Regional Cuatro*</vt:lpstr>
      <vt:lpstr>Cuadro comparativo del DNC Nacional 2015 vs. DNC Nacional 2016</vt:lpstr>
      <vt:lpstr>Producto número 3: FOMENTO A LA CREACIÓN DE CAPACIDADES “Recopilar y divulgar información sobre temas de vanguardia a nivel internacional con el propósito de fomentar la creación de capacidades” </vt:lpstr>
      <vt:lpstr>Presentación de PowerPoint</vt:lpstr>
      <vt:lpstr>Resultados: EFSL inscritas a cursos ofertados</vt:lpstr>
      <vt:lpstr>Presentación de PowerPoint</vt:lpstr>
      <vt:lpstr>Presentación de PowerPoint</vt:lpstr>
      <vt:lpstr>Presentación de PowerPoint</vt:lpstr>
      <vt:lpstr>Eventos Nacionales e Internacionales 2016</vt:lpstr>
      <vt:lpstr>Presentación de PowerPoint</vt:lpstr>
      <vt:lpstr>Seguimiento a Certificaciones</vt:lpstr>
      <vt:lpstr>Presentación de PowerPoint</vt:lpstr>
      <vt:lpstr>Certificación en Fiscalización Pública</vt:lpstr>
      <vt:lpstr>Presentación de PowerPoint</vt:lpstr>
      <vt:lpstr>Proceso de Reembolso</vt:lpstr>
      <vt:lpstr>Resultados de los reembolsos 2015</vt:lpstr>
      <vt:lpstr>Resultado de reembolsos 2016</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Resultados de la Detección de Necesidades de Capacitación</dc:title>
  <dc:creator>alejandra.palma</dc:creator>
  <cp:lastModifiedBy>Paola Carvajal Gonzalez</cp:lastModifiedBy>
  <cp:revision>230</cp:revision>
  <cp:lastPrinted>2016-05-10T00:12:46Z</cp:lastPrinted>
  <dcterms:created xsi:type="dcterms:W3CDTF">2016-04-04T22:38:40Z</dcterms:created>
  <dcterms:modified xsi:type="dcterms:W3CDTF">2016-05-18T23:49:40Z</dcterms:modified>
</cp:coreProperties>
</file>