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drawings/drawing7.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03530659\Desktop\IMPORTANTE%20VICE-EFYM\SOLICITADO%20A%20EFSL\SOLICITADO.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US03530659\Desktop\IMPORTANTE%20VICE-EFYM\SOLICITADO%20A%20EFSL\SOLICITADO.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Hoja_de_c_lculo_de_Microsoft_Excel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US03530659\Desktop\IMPORTANTE%20VICE-EFYM\SOLICITADO%20A%20EFSL\SOLICITADO.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US03530659\Desktop\IMPORTANTE%20VICE-EFYM\SOLICITADO%20A%20EFSL\SOLICITADO.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Excel4.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
          <c:y val="0.12351961443539228"/>
          <c:w val="0.67673578889245434"/>
          <c:h val="0.87333504222066194"/>
        </c:manualLayout>
      </c:layout>
      <c:pie3DChart>
        <c:varyColors val="1"/>
        <c:ser>
          <c:idx val="0"/>
          <c:order val="0"/>
          <c:explosion val="33"/>
          <c:dPt>
            <c:idx val="0"/>
            <c:bubble3D val="0"/>
            <c:spPr>
              <a:solidFill>
                <a:schemeClr val="accent4">
                  <a:lumMod val="60000"/>
                  <a:lumOff val="40000"/>
                </a:schemeClr>
              </a:solidFill>
            </c:spPr>
          </c:dPt>
          <c:dPt>
            <c:idx val="1"/>
            <c:bubble3D val="0"/>
            <c:explosion val="0"/>
            <c:spPr>
              <a:solidFill>
                <a:schemeClr val="accent5">
                  <a:lumMod val="60000"/>
                  <a:lumOff val="40000"/>
                </a:schemeClr>
              </a:solidFill>
            </c:spPr>
          </c:dPt>
          <c:dLbls>
            <c:dLbl>
              <c:idx val="0"/>
              <c:layout>
                <c:manualLayout>
                  <c:x val="-0.22154780867910623"/>
                  <c:y val="-3.7791176445093324E-3"/>
                </c:manualLayout>
              </c:layout>
              <c:spPr/>
              <c:txPr>
                <a:bodyPr/>
                <a:lstStyle/>
                <a:p>
                  <a:pPr>
                    <a:defRPr sz="2800" b="1">
                      <a:solidFill>
                        <a:schemeClr val="tx2">
                          <a:lumMod val="50000"/>
                        </a:schemeClr>
                      </a:solidFill>
                    </a:defRPr>
                  </a:pPr>
                  <a:endParaRPr lang="es-MX"/>
                </a:p>
              </c:txPr>
              <c:showLegendKey val="0"/>
              <c:showVal val="0"/>
              <c:showCatName val="0"/>
              <c:showSerName val="0"/>
              <c:showPercent val="1"/>
              <c:showBubbleSize val="0"/>
              <c:extLst>
                <c:ext xmlns:c15="http://schemas.microsoft.com/office/drawing/2012/chart" uri="{CE6537A1-D6FC-4f65-9D91-7224C49458BB}"/>
              </c:extLst>
            </c:dLbl>
            <c:dLbl>
              <c:idx val="1"/>
              <c:layout>
                <c:manualLayout>
                  <c:x val="0.16780438675792653"/>
                  <c:y val="-9.4106691532215569E-2"/>
                </c:manualLayout>
              </c:layout>
              <c:spPr/>
              <c:txPr>
                <a:bodyPr/>
                <a:lstStyle/>
                <a:p>
                  <a:pPr>
                    <a:defRPr sz="2800" b="1">
                      <a:solidFill>
                        <a:schemeClr val="tx2">
                          <a:lumMod val="50000"/>
                        </a:schemeClr>
                      </a:solidFill>
                    </a:defRPr>
                  </a:pPr>
                  <a:endParaRPr lang="es-MX"/>
                </a:p>
              </c:txPr>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800" b="1"/>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'GRAF 3'!$B$60:$C$60</c:f>
              <c:strCache>
                <c:ptCount val="2"/>
                <c:pt idx="0">
                  <c:v>Enviaron Información </c:v>
                </c:pt>
                <c:pt idx="1">
                  <c:v>No enviaron información </c:v>
                </c:pt>
              </c:strCache>
            </c:strRef>
          </c:cat>
          <c:val>
            <c:numRef>
              <c:f>'GRAF 3'!$B$61:$C$61</c:f>
              <c:numCache>
                <c:formatCode>General</c:formatCode>
                <c:ptCount val="2"/>
                <c:pt idx="0">
                  <c:v>15</c:v>
                </c:pt>
                <c:pt idx="1">
                  <c:v>17</c:v>
                </c:pt>
              </c:numCache>
            </c:numRef>
          </c:val>
        </c:ser>
        <c:dLbls>
          <c:showLegendKey val="0"/>
          <c:showVal val="0"/>
          <c:showCatName val="0"/>
          <c:showSerName val="0"/>
          <c:showPercent val="0"/>
          <c:showBubbleSize val="0"/>
          <c:showLeaderLines val="0"/>
        </c:dLbls>
      </c:pie3DChart>
    </c:plotArea>
    <c:legend>
      <c:legendPos val="r"/>
      <c:overlay val="0"/>
      <c:txPr>
        <a:bodyPr/>
        <a:lstStyle/>
        <a:p>
          <a:pPr>
            <a:defRPr sz="1400">
              <a:solidFill>
                <a:schemeClr val="tx2">
                  <a:lumMod val="50000"/>
                </a:schemeClr>
              </a:solidFill>
            </a:defRPr>
          </a:pPr>
          <a:endParaRPr lang="es-MX"/>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9.6280237868307007E-3"/>
          <c:y val="1.6239088188744054E-2"/>
          <c:w val="0.68576050029528879"/>
          <c:h val="0.98376091181125591"/>
        </c:manualLayout>
      </c:layout>
      <c:pie3DChart>
        <c:varyColors val="1"/>
        <c:ser>
          <c:idx val="0"/>
          <c:order val="0"/>
          <c:explosion val="25"/>
          <c:dPt>
            <c:idx val="0"/>
            <c:bubble3D val="0"/>
            <c:spPr>
              <a:solidFill>
                <a:schemeClr val="accent6">
                  <a:lumMod val="60000"/>
                  <a:lumOff val="40000"/>
                </a:schemeClr>
              </a:solidFill>
            </c:spPr>
          </c:dPt>
          <c:dPt>
            <c:idx val="1"/>
            <c:bubble3D val="0"/>
            <c:spPr>
              <a:solidFill>
                <a:srgbClr val="92D050"/>
              </a:solidFill>
            </c:spPr>
          </c:dPt>
          <c:dLbls>
            <c:dLbl>
              <c:idx val="0"/>
              <c:spPr/>
              <c:txPr>
                <a:bodyPr/>
                <a:lstStyle/>
                <a:p>
                  <a:pPr>
                    <a:defRPr sz="2800" b="1">
                      <a:solidFill>
                        <a:schemeClr val="accent1">
                          <a:lumMod val="50000"/>
                        </a:schemeClr>
                      </a:solidFill>
                    </a:defRPr>
                  </a:pPr>
                  <a:endParaRPr lang="es-MX"/>
                </a:p>
              </c:txPr>
              <c:showLegendKey val="0"/>
              <c:showVal val="0"/>
              <c:showCatName val="0"/>
              <c:showSerName val="0"/>
              <c:showPercent val="1"/>
              <c:showBubbleSize val="0"/>
            </c:dLbl>
            <c:dLbl>
              <c:idx val="1"/>
              <c:spPr/>
              <c:txPr>
                <a:bodyPr/>
                <a:lstStyle/>
                <a:p>
                  <a:pPr>
                    <a:defRPr sz="2800" b="1">
                      <a:solidFill>
                        <a:schemeClr val="accent1">
                          <a:lumMod val="50000"/>
                        </a:schemeClr>
                      </a:solidFill>
                    </a:defRPr>
                  </a:pPr>
                  <a:endParaRPr lang="es-MX"/>
                </a:p>
              </c:txPr>
              <c:showLegendKey val="0"/>
              <c:showVal val="0"/>
              <c:showCatName val="0"/>
              <c:showSerName val="0"/>
              <c:showPercent val="1"/>
              <c:showBubbleSize val="0"/>
            </c:dLbl>
            <c:spPr>
              <a:noFill/>
              <a:ln>
                <a:noFill/>
              </a:ln>
              <a:effectLst/>
            </c:spPr>
            <c:txPr>
              <a:bodyPr/>
              <a:lstStyle/>
              <a:p>
                <a:pPr>
                  <a:defRPr sz="2800" b="1"/>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'GRAF 3'!$T$67:$U$67</c:f>
              <c:strCache>
                <c:ptCount val="2"/>
                <c:pt idx="0">
                  <c:v>Enviaron Imágenes de su Estado</c:v>
                </c:pt>
                <c:pt idx="1">
                  <c:v>No enviaron Imágenes de su Estado</c:v>
                </c:pt>
              </c:strCache>
            </c:strRef>
          </c:cat>
          <c:val>
            <c:numRef>
              <c:f>'GRAF 3'!$T$68:$U$68</c:f>
              <c:numCache>
                <c:formatCode>General</c:formatCode>
                <c:ptCount val="2"/>
                <c:pt idx="0">
                  <c:v>24</c:v>
                </c:pt>
                <c:pt idx="1">
                  <c:v>8</c:v>
                </c:pt>
              </c:numCache>
            </c:numRef>
          </c:val>
        </c:ser>
        <c:dLbls>
          <c:showLegendKey val="0"/>
          <c:showVal val="0"/>
          <c:showCatName val="0"/>
          <c:showSerName val="0"/>
          <c:showPercent val="0"/>
          <c:showBubbleSize val="0"/>
          <c:showLeaderLines val="0"/>
        </c:dLbls>
      </c:pie3DChart>
    </c:plotArea>
    <c:legend>
      <c:legendPos val="r"/>
      <c:overlay val="0"/>
      <c:txPr>
        <a:bodyPr/>
        <a:lstStyle/>
        <a:p>
          <a:pPr>
            <a:defRPr sz="1400">
              <a:solidFill>
                <a:schemeClr val="accent1">
                  <a:lumMod val="50000"/>
                </a:schemeClr>
              </a:solidFill>
            </a:defRPr>
          </a:pPr>
          <a:endParaRPr lang="es-MX"/>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0319408954560605E-2"/>
          <c:y val="0.11068524654181662"/>
          <c:w val="0.70885387734696148"/>
          <c:h val="0.88931475345818334"/>
        </c:manualLayout>
      </c:layout>
      <c:pie3DChart>
        <c:varyColors val="1"/>
        <c:ser>
          <c:idx val="0"/>
          <c:order val="0"/>
          <c:explosion val="25"/>
          <c:dPt>
            <c:idx val="0"/>
            <c:bubble3D val="0"/>
            <c:spPr>
              <a:solidFill>
                <a:srgbClr val="FFFFCC"/>
              </a:solidFill>
            </c:spPr>
          </c:dPt>
          <c:dPt>
            <c:idx val="1"/>
            <c:bubble3D val="0"/>
            <c:spPr>
              <a:solidFill>
                <a:schemeClr val="accent3">
                  <a:lumMod val="40000"/>
                  <a:lumOff val="60000"/>
                </a:schemeClr>
              </a:solidFill>
            </c:spPr>
          </c:dPt>
          <c:dLbls>
            <c:spPr>
              <a:noFill/>
              <a:ln>
                <a:noFill/>
              </a:ln>
              <a:effectLst/>
            </c:spPr>
            <c:txPr>
              <a:bodyPr/>
              <a:lstStyle/>
              <a:p>
                <a:pPr>
                  <a:defRPr sz="2800" b="1">
                    <a:solidFill>
                      <a:schemeClr val="tx2">
                        <a:lumMod val="50000"/>
                      </a:schemeClr>
                    </a:solidFill>
                  </a:defRPr>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'GRAF 3'!$T$110:$U$110</c:f>
              <c:strCache>
                <c:ptCount val="2"/>
                <c:pt idx="0">
                  <c:v>Enviaron Imágenes </c:v>
                </c:pt>
                <c:pt idx="1">
                  <c:v>No enviaron Imágenes </c:v>
                </c:pt>
              </c:strCache>
            </c:strRef>
          </c:cat>
          <c:val>
            <c:numRef>
              <c:f>'GRAF 3'!$T$111:$U$111</c:f>
              <c:numCache>
                <c:formatCode>General</c:formatCode>
                <c:ptCount val="2"/>
                <c:pt idx="0">
                  <c:v>20</c:v>
                </c:pt>
                <c:pt idx="1">
                  <c:v>12</c:v>
                </c:pt>
              </c:numCache>
            </c:numRef>
          </c:val>
        </c:ser>
        <c:dLbls>
          <c:showLegendKey val="0"/>
          <c:showVal val="0"/>
          <c:showCatName val="0"/>
          <c:showSerName val="0"/>
          <c:showPercent val="0"/>
          <c:showBubbleSize val="0"/>
          <c:showLeaderLines val="0"/>
        </c:dLbls>
      </c:pie3DChart>
    </c:plotArea>
    <c:legend>
      <c:legendPos val="r"/>
      <c:overlay val="0"/>
      <c:txPr>
        <a:bodyPr/>
        <a:lstStyle/>
        <a:p>
          <a:pPr>
            <a:defRPr sz="1400">
              <a:solidFill>
                <a:schemeClr val="tx2">
                  <a:lumMod val="50000"/>
                </a:schemeClr>
              </a:solidFill>
            </a:defRPr>
          </a:pPr>
          <a:endParaRPr lang="es-MX"/>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0121424416894848E-3"/>
          <c:y val="9.5558690791482076E-2"/>
          <c:w val="0.73888968477186745"/>
          <c:h val="0.9040506514601826"/>
        </c:manualLayout>
      </c:layout>
      <c:pie3DChart>
        <c:varyColors val="1"/>
        <c:ser>
          <c:idx val="0"/>
          <c:order val="0"/>
          <c:explosion val="25"/>
          <c:dPt>
            <c:idx val="0"/>
            <c:bubble3D val="0"/>
            <c:explosion val="9"/>
            <c:spPr>
              <a:solidFill>
                <a:schemeClr val="bg1">
                  <a:lumMod val="85000"/>
                </a:schemeClr>
              </a:solidFill>
            </c:spPr>
          </c:dPt>
          <c:dPt>
            <c:idx val="1"/>
            <c:bubble3D val="0"/>
            <c:spPr>
              <a:solidFill>
                <a:srgbClr val="99FFCC"/>
              </a:solidFill>
            </c:spPr>
          </c:dPt>
          <c:dLbls>
            <c:dLbl>
              <c:idx val="0"/>
              <c:layout>
                <c:manualLayout>
                  <c:x val="-0.23474087674468919"/>
                  <c:y val="1.1471665983473101E-2"/>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1413877990164835"/>
                  <c:y val="-6.9334729091403632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800" b="1">
                    <a:solidFill>
                      <a:schemeClr val="tx2">
                        <a:lumMod val="50000"/>
                      </a:schemeClr>
                    </a:solidFill>
                  </a:defRPr>
                </a:pPr>
                <a:endParaRPr lang="es-MX"/>
              </a:p>
            </c:txPr>
            <c:showLegendKey val="0"/>
            <c:showVal val="0"/>
            <c:showCatName val="0"/>
            <c:showSerName val="0"/>
            <c:showPercent val="1"/>
            <c:showBubbleSize val="0"/>
            <c:showLeaderLines val="1"/>
            <c:extLst>
              <c:ext xmlns:c15="http://schemas.microsoft.com/office/drawing/2012/chart" uri="{CE6537A1-D6FC-4f65-9D91-7224C49458BB}"/>
            </c:extLst>
          </c:dLbls>
          <c:cat>
            <c:strRef>
              <c:f>'GRAF 3'!$AT$59:$AU$59</c:f>
              <c:strCache>
                <c:ptCount val="2"/>
                <c:pt idx="0">
                  <c:v>Enviaron Imágenes</c:v>
                </c:pt>
                <c:pt idx="1">
                  <c:v>No enviaron Imágenes</c:v>
                </c:pt>
              </c:strCache>
            </c:strRef>
          </c:cat>
          <c:val>
            <c:numRef>
              <c:f>'GRAF 3'!$AT$60:$AU$60</c:f>
              <c:numCache>
                <c:formatCode>General</c:formatCode>
                <c:ptCount val="2"/>
                <c:pt idx="0">
                  <c:v>15</c:v>
                </c:pt>
                <c:pt idx="1">
                  <c:v>17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0590999148242783"/>
          <c:y val="0.4449337520981787"/>
          <c:w val="0.25777868363210188"/>
          <c:h val="0.13341758133966247"/>
        </c:manualLayout>
      </c:layout>
      <c:overlay val="0"/>
      <c:txPr>
        <a:bodyPr/>
        <a:lstStyle/>
        <a:p>
          <a:pPr>
            <a:defRPr sz="1400">
              <a:solidFill>
                <a:schemeClr val="tx2">
                  <a:lumMod val="50000"/>
                </a:schemeClr>
              </a:solidFill>
            </a:defRPr>
          </a:pPr>
          <a:endParaRPr lang="es-MX"/>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
          <c:y val="5.8965585179795138E-2"/>
          <c:w val="0.70319487070881015"/>
          <c:h val="0.92685436722043246"/>
        </c:manualLayout>
      </c:layout>
      <c:pie3DChart>
        <c:varyColors val="1"/>
        <c:ser>
          <c:idx val="0"/>
          <c:order val="0"/>
          <c:explosion val="25"/>
          <c:dPt>
            <c:idx val="0"/>
            <c:bubble3D val="0"/>
            <c:spPr>
              <a:solidFill>
                <a:srgbClr val="B0FED9"/>
              </a:solidFill>
            </c:spPr>
          </c:dPt>
          <c:dPt>
            <c:idx val="1"/>
            <c:bubble3D val="0"/>
            <c:spPr>
              <a:solidFill>
                <a:schemeClr val="accent3">
                  <a:lumMod val="40000"/>
                  <a:lumOff val="60000"/>
                </a:schemeClr>
              </a:solidFill>
            </c:spPr>
          </c:dPt>
          <c:dLbls>
            <c:dLbl>
              <c:idx val="0"/>
              <c:layout>
                <c:manualLayout>
                  <c:x val="-0.20067663199459318"/>
                  <c:y val="-0.2428034172102036"/>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6012500347183647"/>
                  <c:y val="6.5365251001236718E-2"/>
                </c:manualLayout>
              </c:layout>
              <c:showLegendKey val="0"/>
              <c:showVal val="0"/>
              <c:showCatName val="0"/>
              <c:showSerName val="0"/>
              <c:showPercent val="1"/>
              <c:showBubbleSize val="0"/>
              <c:extLst>
                <c:ext xmlns:c15="http://schemas.microsoft.com/office/drawing/2012/chart" uri="{CE6537A1-D6FC-4f65-9D91-7224C49458BB}"/>
              </c:extLst>
            </c:dLbl>
            <c:numFmt formatCode="0%" sourceLinked="0"/>
            <c:spPr>
              <a:noFill/>
              <a:ln>
                <a:noFill/>
              </a:ln>
              <a:effectLst/>
            </c:spPr>
            <c:txPr>
              <a:bodyPr/>
              <a:lstStyle/>
              <a:p>
                <a:pPr>
                  <a:defRPr sz="2800" b="1">
                    <a:solidFill>
                      <a:schemeClr val="tx2">
                        <a:lumMod val="50000"/>
                      </a:schemeClr>
                    </a:solidFill>
                  </a:defRPr>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'GRAF 3'!$C$66:$D$66</c:f>
              <c:strCache>
                <c:ptCount val="2"/>
                <c:pt idx="0">
                  <c:v>Enviaron Información </c:v>
                </c:pt>
                <c:pt idx="1">
                  <c:v>No enviaron información </c:v>
                </c:pt>
              </c:strCache>
            </c:strRef>
          </c:cat>
          <c:val>
            <c:numRef>
              <c:f>'GRAF 3'!$C$67:$D$67</c:f>
              <c:numCache>
                <c:formatCode>General</c:formatCode>
                <c:ptCount val="2"/>
                <c:pt idx="0">
                  <c:v>23</c:v>
                </c:pt>
                <c:pt idx="1">
                  <c:v>9</c:v>
                </c:pt>
              </c:numCache>
            </c:numRef>
          </c:val>
        </c:ser>
        <c:dLbls>
          <c:showLegendKey val="0"/>
          <c:showVal val="0"/>
          <c:showCatName val="0"/>
          <c:showSerName val="0"/>
          <c:showPercent val="0"/>
          <c:showBubbleSize val="0"/>
          <c:showLeaderLines val="0"/>
        </c:dLbls>
      </c:pie3DChart>
    </c:plotArea>
    <c:legend>
      <c:legendPos val="r"/>
      <c:overlay val="0"/>
      <c:txPr>
        <a:bodyPr/>
        <a:lstStyle/>
        <a:p>
          <a:pPr>
            <a:defRPr sz="1400">
              <a:solidFill>
                <a:schemeClr val="tx2">
                  <a:lumMod val="50000"/>
                </a:schemeClr>
              </a:solidFill>
            </a:defRPr>
          </a:pPr>
          <a:endParaRPr lang="es-MX"/>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manualLayout>
          <c:layoutTarget val="inner"/>
          <c:xMode val="edge"/>
          <c:yMode val="edge"/>
          <c:x val="3.2426660195650776E-2"/>
          <c:y val="3.2007263684600384E-2"/>
          <c:w val="0.73245318421409966"/>
          <c:h val="0.95899343925261904"/>
        </c:manualLayout>
      </c:layout>
      <c:pie3DChart>
        <c:varyColors val="1"/>
        <c:ser>
          <c:idx val="0"/>
          <c:order val="0"/>
          <c:explosion val="25"/>
          <c:dPt>
            <c:idx val="0"/>
            <c:bubble3D val="0"/>
            <c:spPr>
              <a:solidFill>
                <a:srgbClr val="DDD6AD"/>
              </a:solidFill>
            </c:spPr>
          </c:dPt>
          <c:dPt>
            <c:idx val="1"/>
            <c:bubble3D val="0"/>
            <c:spPr>
              <a:solidFill>
                <a:schemeClr val="accent4">
                  <a:lumMod val="20000"/>
                  <a:lumOff val="80000"/>
                </a:schemeClr>
              </a:solidFill>
            </c:spPr>
          </c:dPt>
          <c:dLbls>
            <c:dLbl>
              <c:idx val="0"/>
              <c:layout>
                <c:manualLayout>
                  <c:x val="-0.1748655242010147"/>
                  <c:y val="2.0394627443273722E-2"/>
                </c:manualLayout>
              </c:layout>
              <c:spPr/>
              <c:txPr>
                <a:bodyPr/>
                <a:lstStyle/>
                <a:p>
                  <a:pPr>
                    <a:defRPr sz="2800" b="1">
                      <a:solidFill>
                        <a:schemeClr val="accent1">
                          <a:lumMod val="50000"/>
                        </a:schemeClr>
                      </a:solidFill>
                    </a:defRPr>
                  </a:pPr>
                  <a:endParaRPr lang="es-MX"/>
                </a:p>
              </c:txPr>
              <c:showLegendKey val="0"/>
              <c:showVal val="0"/>
              <c:showCatName val="0"/>
              <c:showSerName val="0"/>
              <c:showPercent val="1"/>
              <c:showBubbleSize val="0"/>
              <c:extLst>
                <c:ext xmlns:c15="http://schemas.microsoft.com/office/drawing/2012/chart" uri="{CE6537A1-D6FC-4f65-9D91-7224C49458BB}"/>
              </c:extLst>
            </c:dLbl>
            <c:dLbl>
              <c:idx val="1"/>
              <c:layout>
                <c:manualLayout>
                  <c:x val="0.14126694256193756"/>
                  <c:y val="-5.7380084957143508E-2"/>
                </c:manualLayout>
              </c:layout>
              <c:spPr/>
              <c:txPr>
                <a:bodyPr/>
                <a:lstStyle/>
                <a:p>
                  <a:pPr algn="ctr" rtl="0">
                    <a:defRPr lang="en-US" sz="2800" b="1" i="0" u="none" strike="noStrike" kern="1200" baseline="0">
                      <a:solidFill>
                        <a:schemeClr val="accent1">
                          <a:lumMod val="50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800" b="1"/>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'GRAF 3'!$Z$61:$AA$61</c:f>
              <c:strCache>
                <c:ptCount val="2"/>
                <c:pt idx="0">
                  <c:v>Enviaron información</c:v>
                </c:pt>
                <c:pt idx="1">
                  <c:v>No enviaron información</c:v>
                </c:pt>
              </c:strCache>
            </c:strRef>
          </c:cat>
          <c:val>
            <c:numRef>
              <c:f>'GRAF 3'!$Z$62:$AA$62</c:f>
              <c:numCache>
                <c:formatCode>General</c:formatCode>
                <c:ptCount val="2"/>
                <c:pt idx="0">
                  <c:v>14</c:v>
                </c:pt>
                <c:pt idx="1">
                  <c:v>18</c:v>
                </c:pt>
              </c:numCache>
            </c:numRef>
          </c:val>
        </c:ser>
        <c:dLbls>
          <c:showLegendKey val="0"/>
          <c:showVal val="0"/>
          <c:showCatName val="0"/>
          <c:showSerName val="0"/>
          <c:showPercent val="0"/>
          <c:showBubbleSize val="0"/>
          <c:showLeaderLines val="0"/>
        </c:dLbls>
      </c:pie3DChart>
    </c:plotArea>
    <c:legend>
      <c:legendPos val="r"/>
      <c:overlay val="0"/>
      <c:txPr>
        <a:bodyPr/>
        <a:lstStyle/>
        <a:p>
          <a:pPr>
            <a:defRPr sz="1400">
              <a:solidFill>
                <a:schemeClr val="accent1">
                  <a:lumMod val="50000"/>
                </a:schemeClr>
              </a:solidFill>
            </a:defRPr>
          </a:pPr>
          <a:endParaRPr lang="es-MX"/>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9.9347424929195887E-3"/>
          <c:y val="2.5848359209513828E-2"/>
          <c:w val="0.68726560795155334"/>
          <c:h val="0.97415164079048611"/>
        </c:manualLayout>
      </c:layout>
      <c:pie3DChart>
        <c:varyColors val="1"/>
        <c:ser>
          <c:idx val="0"/>
          <c:order val="0"/>
          <c:explosion val="25"/>
          <c:dPt>
            <c:idx val="0"/>
            <c:bubble3D val="0"/>
            <c:spPr>
              <a:solidFill>
                <a:srgbClr val="66CCFF"/>
              </a:solidFill>
            </c:spPr>
          </c:dPt>
          <c:dPt>
            <c:idx val="1"/>
            <c:bubble3D val="0"/>
            <c:spPr>
              <a:solidFill>
                <a:srgbClr val="F6DB8E"/>
              </a:solidFill>
            </c:spPr>
          </c:dPt>
          <c:dLbls>
            <c:dLbl>
              <c:idx val="0"/>
              <c:layout>
                <c:manualLayout>
                  <c:x val="-0.19289204506906241"/>
                  <c:y val="-7.51805055010068E-2"/>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3024730536336881"/>
                  <c:y val="6.6438199158608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800" b="1">
                    <a:solidFill>
                      <a:schemeClr val="tx2">
                        <a:lumMod val="50000"/>
                      </a:schemeClr>
                    </a:solidFill>
                  </a:defRPr>
                </a:pPr>
                <a:endParaRPr lang="es-MX"/>
              </a:p>
            </c:txPr>
            <c:showLegendKey val="0"/>
            <c:showVal val="0"/>
            <c:showCatName val="0"/>
            <c:showSerName val="0"/>
            <c:showPercent val="1"/>
            <c:showBubbleSize val="0"/>
            <c:showLeaderLines val="1"/>
            <c:extLst>
              <c:ext xmlns:c15="http://schemas.microsoft.com/office/drawing/2012/chart" uri="{CE6537A1-D6FC-4f65-9D91-7224C49458BB}"/>
            </c:extLst>
          </c:dLbls>
          <c:cat>
            <c:strRef>
              <c:f>'GRAF 3'!$AL$95:$AM$95</c:f>
              <c:strCache>
                <c:ptCount val="2"/>
                <c:pt idx="0">
                  <c:v>Enviaron información</c:v>
                </c:pt>
                <c:pt idx="1">
                  <c:v>No enviaron información</c:v>
                </c:pt>
              </c:strCache>
            </c:strRef>
          </c:cat>
          <c:val>
            <c:numRef>
              <c:f>'GRAF 3'!$AL$96:$AM$96</c:f>
              <c:numCache>
                <c:formatCode>General</c:formatCode>
                <c:ptCount val="2"/>
                <c:pt idx="0">
                  <c:v>18</c:v>
                </c:pt>
                <c:pt idx="1">
                  <c:v>14</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sz="1400">
              <a:solidFill>
                <a:schemeClr val="tx2">
                  <a:lumMod val="50000"/>
                </a:schemeClr>
              </a:solidFill>
            </a:defRPr>
          </a:pPr>
          <a:endParaRPr lang="es-MX"/>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2.1388845537619976E-2"/>
          <c:y val="9.2115471162337887E-3"/>
          <c:w val="0.65103667854179559"/>
          <c:h val="0.98855941618539556"/>
        </c:manualLayout>
      </c:layout>
      <c:pie3DChart>
        <c:varyColors val="1"/>
        <c:ser>
          <c:idx val="0"/>
          <c:order val="0"/>
          <c:explosion val="25"/>
          <c:dPt>
            <c:idx val="0"/>
            <c:bubble3D val="0"/>
            <c:spPr>
              <a:solidFill>
                <a:schemeClr val="accent3">
                  <a:lumMod val="40000"/>
                  <a:lumOff val="60000"/>
                </a:schemeClr>
              </a:solidFill>
            </c:spPr>
          </c:dPt>
          <c:dPt>
            <c:idx val="1"/>
            <c:bubble3D val="0"/>
            <c:spPr>
              <a:solidFill>
                <a:schemeClr val="tx2">
                  <a:lumMod val="40000"/>
                  <a:lumOff val="60000"/>
                </a:schemeClr>
              </a:solidFill>
            </c:spPr>
          </c:dPt>
          <c:dLbls>
            <c:dLbl>
              <c:idx val="1"/>
              <c:layout>
                <c:manualLayout>
                  <c:x val="0.12472983426841085"/>
                  <c:y val="-0.23651326877051326"/>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lgn="ctr">
                  <a:defRPr lang="es-MX" sz="2800" b="1" i="0" u="none" strike="noStrike" kern="1200" baseline="0">
                    <a:solidFill>
                      <a:schemeClr val="tx2">
                        <a:lumMod val="50000"/>
                      </a:schemeClr>
                    </a:solidFill>
                    <a:latin typeface="+mn-lt"/>
                    <a:ea typeface="+mn-ea"/>
                    <a:cs typeface="+mn-cs"/>
                  </a:defRPr>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'GRAF 3'!$I$68:$J$68</c:f>
              <c:strCache>
                <c:ptCount val="2"/>
                <c:pt idx="0">
                  <c:v>Enviaron Información </c:v>
                </c:pt>
                <c:pt idx="1">
                  <c:v>No enviaron información </c:v>
                </c:pt>
              </c:strCache>
            </c:strRef>
          </c:cat>
          <c:val>
            <c:numRef>
              <c:f>'GRAF 3'!$I$69:$J$69</c:f>
              <c:numCache>
                <c:formatCode>General</c:formatCode>
                <c:ptCount val="2"/>
                <c:pt idx="0">
                  <c:v>7</c:v>
                </c:pt>
                <c:pt idx="1">
                  <c:v>25</c:v>
                </c:pt>
              </c:numCache>
            </c:numRef>
          </c:val>
        </c:ser>
        <c:dLbls>
          <c:showLegendKey val="0"/>
          <c:showVal val="0"/>
          <c:showCatName val="0"/>
          <c:showSerName val="0"/>
          <c:showPercent val="0"/>
          <c:showBubbleSize val="0"/>
          <c:showLeaderLines val="0"/>
        </c:dLbls>
      </c:pie3DChart>
    </c:plotArea>
    <c:legend>
      <c:legendPos val="r"/>
      <c:overlay val="0"/>
      <c:txPr>
        <a:bodyPr/>
        <a:lstStyle/>
        <a:p>
          <a:pPr>
            <a:defRPr sz="1400">
              <a:solidFill>
                <a:schemeClr val="tx2">
                  <a:lumMod val="50000"/>
                </a:schemeClr>
              </a:solidFill>
            </a:defRPr>
          </a:pPr>
          <a:endParaRPr lang="es-MX"/>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manualLayout>
          <c:layoutTarget val="inner"/>
          <c:xMode val="edge"/>
          <c:yMode val="edge"/>
          <c:x val="4.3820161286427114E-2"/>
          <c:y val="0.11116170783891396"/>
          <c:w val="0.68421654840283441"/>
          <c:h val="0.86320762746791591"/>
        </c:manualLayout>
      </c:layout>
      <c:pie3DChart>
        <c:varyColors val="1"/>
        <c:ser>
          <c:idx val="0"/>
          <c:order val="0"/>
          <c:spPr>
            <a:solidFill>
              <a:schemeClr val="accent3">
                <a:lumMod val="40000"/>
                <a:lumOff val="60000"/>
              </a:schemeClr>
            </a:solidFill>
          </c:spPr>
          <c:explosion val="25"/>
          <c:dPt>
            <c:idx val="0"/>
            <c:bubble3D val="0"/>
            <c:explosion val="0"/>
          </c:dPt>
          <c:dPt>
            <c:idx val="1"/>
            <c:bubble3D val="0"/>
            <c:spPr>
              <a:solidFill>
                <a:srgbClr val="FF66FF"/>
              </a:solidFill>
            </c:spPr>
          </c:dPt>
          <c:dLbls>
            <c:dLbl>
              <c:idx val="0"/>
              <c:layout>
                <c:manualLayout>
                  <c:x val="-0.13392337445597832"/>
                  <c:y val="0.1315543792625192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2367089043246403"/>
                  <c:y val="-0.2069326526443298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800" b="1">
                    <a:solidFill>
                      <a:schemeClr val="tx2">
                        <a:lumMod val="50000"/>
                      </a:schemeClr>
                    </a:solidFill>
                  </a:defRPr>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'GRAF 3'!$AF$66:$AG$66</c:f>
              <c:strCache>
                <c:ptCount val="2"/>
                <c:pt idx="0">
                  <c:v>Enviaron información</c:v>
                </c:pt>
                <c:pt idx="1">
                  <c:v>No enviaron información</c:v>
                </c:pt>
              </c:strCache>
            </c:strRef>
          </c:cat>
          <c:val>
            <c:numRef>
              <c:f>'GRAF 3'!$AF$67:$AG$67</c:f>
              <c:numCache>
                <c:formatCode>General</c:formatCode>
                <c:ptCount val="2"/>
                <c:pt idx="0">
                  <c:v>9</c:v>
                </c:pt>
                <c:pt idx="1">
                  <c:v>23</c:v>
                </c:pt>
              </c:numCache>
            </c:numRef>
          </c:val>
        </c:ser>
        <c:dLbls>
          <c:showLegendKey val="0"/>
          <c:showVal val="0"/>
          <c:showCatName val="0"/>
          <c:showSerName val="0"/>
          <c:showPercent val="0"/>
          <c:showBubbleSize val="0"/>
          <c:showLeaderLines val="0"/>
        </c:dLbls>
      </c:pie3DChart>
    </c:plotArea>
    <c:legend>
      <c:legendPos val="r"/>
      <c:overlay val="0"/>
      <c:txPr>
        <a:bodyPr/>
        <a:lstStyle/>
        <a:p>
          <a:pPr>
            <a:defRPr sz="1400">
              <a:solidFill>
                <a:schemeClr val="tx2">
                  <a:lumMod val="50000"/>
                </a:schemeClr>
              </a:solidFill>
            </a:defRPr>
          </a:pPr>
          <a:endParaRPr lang="es-MX"/>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manualLayout>
          <c:layoutTarget val="inner"/>
          <c:xMode val="edge"/>
          <c:yMode val="edge"/>
          <c:x val="5.3598006510540003E-2"/>
          <c:y val="0.1359031822001622"/>
          <c:w val="0.59963766247042261"/>
          <c:h val="0.81750352332941123"/>
        </c:manualLayout>
      </c:layout>
      <c:pie3DChart>
        <c:varyColors val="1"/>
        <c:ser>
          <c:idx val="0"/>
          <c:order val="0"/>
          <c:explosion val="25"/>
          <c:dPt>
            <c:idx val="0"/>
            <c:bubble3D val="0"/>
            <c:spPr>
              <a:solidFill>
                <a:srgbClr val="FCD4F4"/>
              </a:solidFill>
            </c:spPr>
          </c:dPt>
          <c:dPt>
            <c:idx val="1"/>
            <c:bubble3D val="0"/>
            <c:spPr>
              <a:solidFill>
                <a:srgbClr val="CCFF99"/>
              </a:solidFill>
            </c:spPr>
          </c:dPt>
          <c:dLbls>
            <c:dLbl>
              <c:idx val="0"/>
              <c:layout>
                <c:manualLayout>
                  <c:x val="-0.16215848051839435"/>
                  <c:y val="3.9884899916697608E-2"/>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2777856143324898"/>
                  <c:y val="-0.1289205992998606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800" b="1">
                    <a:solidFill>
                      <a:schemeClr val="tx2">
                        <a:lumMod val="50000"/>
                      </a:schemeClr>
                    </a:solidFill>
                  </a:defRPr>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'GRAF 3'!$AF$107:$AG$107</c:f>
              <c:strCache>
                <c:ptCount val="2"/>
                <c:pt idx="0">
                  <c:v>Enviaron información</c:v>
                </c:pt>
                <c:pt idx="1">
                  <c:v>No enviaron información</c:v>
                </c:pt>
              </c:strCache>
            </c:strRef>
          </c:cat>
          <c:val>
            <c:numRef>
              <c:f>'GRAF 3'!$AF$108:$AG$108</c:f>
              <c:numCache>
                <c:formatCode>General</c:formatCode>
                <c:ptCount val="2"/>
                <c:pt idx="0">
                  <c:v>13</c:v>
                </c:pt>
                <c:pt idx="1">
                  <c:v>19</c:v>
                </c:pt>
              </c:numCache>
            </c:numRef>
          </c:val>
        </c:ser>
        <c:dLbls>
          <c:showLegendKey val="0"/>
          <c:showVal val="0"/>
          <c:showCatName val="0"/>
          <c:showSerName val="0"/>
          <c:showPercent val="0"/>
          <c:showBubbleSize val="0"/>
          <c:showLeaderLines val="0"/>
        </c:dLbls>
      </c:pie3DChart>
    </c:plotArea>
    <c:legend>
      <c:legendPos val="r"/>
      <c:overlay val="0"/>
      <c:txPr>
        <a:bodyPr/>
        <a:lstStyle/>
        <a:p>
          <a:pPr>
            <a:defRPr sz="1400">
              <a:solidFill>
                <a:schemeClr val="tx2">
                  <a:lumMod val="50000"/>
                </a:schemeClr>
              </a:solidFill>
            </a:defRPr>
          </a:pPr>
          <a:endParaRPr lang="es-MX"/>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2012554160648819E-2"/>
          <c:y val="9.1899050709993407E-2"/>
          <c:w val="0.71182984250318115"/>
          <c:h val="0.89133334002082887"/>
        </c:manualLayout>
      </c:layout>
      <c:pie3DChart>
        <c:varyColors val="1"/>
        <c:ser>
          <c:idx val="0"/>
          <c:order val="0"/>
          <c:explosion val="25"/>
          <c:dPt>
            <c:idx val="0"/>
            <c:bubble3D val="0"/>
            <c:spPr>
              <a:solidFill>
                <a:schemeClr val="accent1">
                  <a:lumMod val="40000"/>
                  <a:lumOff val="60000"/>
                </a:schemeClr>
              </a:solidFill>
            </c:spPr>
          </c:dPt>
          <c:dPt>
            <c:idx val="1"/>
            <c:bubble3D val="0"/>
            <c:spPr>
              <a:solidFill>
                <a:schemeClr val="accent2">
                  <a:lumMod val="40000"/>
                  <a:lumOff val="60000"/>
                </a:schemeClr>
              </a:solidFill>
            </c:spPr>
          </c:dPt>
          <c:dLbls>
            <c:dLbl>
              <c:idx val="1"/>
              <c:layout>
                <c:manualLayout>
                  <c:x val="0.13769532480354416"/>
                  <c:y val="-0.22018167867972374"/>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800" b="1">
                    <a:solidFill>
                      <a:schemeClr val="accent1">
                        <a:lumMod val="50000"/>
                      </a:schemeClr>
                    </a:solidFill>
                  </a:defRPr>
                </a:pPr>
                <a:endParaRPr lang="es-MX"/>
              </a:p>
            </c:txPr>
            <c:showLegendKey val="0"/>
            <c:showVal val="0"/>
            <c:showCatName val="0"/>
            <c:showSerName val="0"/>
            <c:showPercent val="1"/>
            <c:showBubbleSize val="0"/>
            <c:showLeaderLines val="1"/>
            <c:extLst>
              <c:ext xmlns:c15="http://schemas.microsoft.com/office/drawing/2012/chart" uri="{CE6537A1-D6FC-4f65-9D91-7224C49458BB}"/>
            </c:extLst>
          </c:dLbls>
          <c:cat>
            <c:strRef>
              <c:f>'GRAF 3'!$AD$154:$AE$154</c:f>
              <c:strCache>
                <c:ptCount val="2"/>
                <c:pt idx="0">
                  <c:v>Enviaron información</c:v>
                </c:pt>
                <c:pt idx="1">
                  <c:v>No enviaron información</c:v>
                </c:pt>
              </c:strCache>
            </c:strRef>
          </c:cat>
          <c:val>
            <c:numRef>
              <c:f>'GRAF 3'!$AD$155:$AE$155</c:f>
              <c:numCache>
                <c:formatCode>General</c:formatCode>
                <c:ptCount val="2"/>
                <c:pt idx="0">
                  <c:v>10</c:v>
                </c:pt>
                <c:pt idx="1">
                  <c:v>22</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sz="1400">
              <a:solidFill>
                <a:schemeClr val="accent1">
                  <a:lumMod val="50000"/>
                </a:schemeClr>
              </a:solidFill>
            </a:defRPr>
          </a:pPr>
          <a:endParaRPr lang="es-MX"/>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0535118408426646E-2"/>
          <c:y val="9.6585133468295434E-2"/>
          <c:w val="0.73227064751381465"/>
          <c:h val="0.89505527899485504"/>
        </c:manualLayout>
      </c:layout>
      <c:pie3DChart>
        <c:varyColors val="1"/>
        <c:ser>
          <c:idx val="0"/>
          <c:order val="0"/>
          <c:explosion val="25"/>
          <c:dPt>
            <c:idx val="0"/>
            <c:bubble3D val="0"/>
            <c:explosion val="23"/>
            <c:spPr>
              <a:solidFill>
                <a:schemeClr val="accent4">
                  <a:lumMod val="20000"/>
                  <a:lumOff val="80000"/>
                </a:schemeClr>
              </a:solidFill>
            </c:spPr>
          </c:dPt>
          <c:dPt>
            <c:idx val="1"/>
            <c:bubble3D val="0"/>
            <c:spPr>
              <a:solidFill>
                <a:schemeClr val="accent3">
                  <a:lumMod val="60000"/>
                  <a:lumOff val="40000"/>
                </a:schemeClr>
              </a:solidFill>
            </c:spPr>
          </c:dPt>
          <c:dLbls>
            <c:spPr>
              <a:noFill/>
              <a:ln>
                <a:noFill/>
              </a:ln>
              <a:effectLst/>
            </c:spPr>
            <c:txPr>
              <a:bodyPr/>
              <a:lstStyle/>
              <a:p>
                <a:pPr>
                  <a:defRPr sz="2800" b="1">
                    <a:solidFill>
                      <a:schemeClr val="tx2">
                        <a:lumMod val="50000"/>
                      </a:schemeClr>
                    </a:solidFill>
                  </a:defRPr>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'GRAF 3'!$P$74:$Q$74</c:f>
              <c:strCache>
                <c:ptCount val="2"/>
                <c:pt idx="0">
                  <c:v>Enviaron Logotipo </c:v>
                </c:pt>
                <c:pt idx="1">
                  <c:v>No enviaron Logotipo</c:v>
                </c:pt>
              </c:strCache>
            </c:strRef>
          </c:cat>
          <c:val>
            <c:numRef>
              <c:f>'GRAF 3'!$P$75:$Q$75</c:f>
              <c:numCache>
                <c:formatCode>General</c:formatCode>
                <c:ptCount val="2"/>
                <c:pt idx="0">
                  <c:v>31</c:v>
                </c:pt>
                <c:pt idx="1">
                  <c:v>2</c:v>
                </c:pt>
              </c:numCache>
            </c:numRef>
          </c:val>
        </c:ser>
        <c:dLbls>
          <c:showLegendKey val="0"/>
          <c:showVal val="0"/>
          <c:showCatName val="0"/>
          <c:showSerName val="0"/>
          <c:showPercent val="0"/>
          <c:showBubbleSize val="0"/>
          <c:showLeaderLines val="0"/>
        </c:dLbls>
      </c:pie3DChart>
    </c:plotArea>
    <c:legend>
      <c:legendPos val="r"/>
      <c:overlay val="0"/>
      <c:txPr>
        <a:bodyPr/>
        <a:lstStyle/>
        <a:p>
          <a:pPr>
            <a:defRPr sz="1400">
              <a:solidFill>
                <a:schemeClr val="tx2">
                  <a:lumMod val="50000"/>
                </a:schemeClr>
              </a:solidFill>
            </a:defRPr>
          </a:pPr>
          <a:endParaRPr lang="es-MX"/>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07ADC-07A9-4840-948B-B2F67AF4AE3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90104FBE-1E6E-4948-AF91-405AE498D7B1}">
      <dgm:prSet phldrT="[Texto]"/>
      <dgm:spPr/>
      <dgm:t>
        <a:bodyPr/>
        <a:lstStyle/>
        <a:p>
          <a:r>
            <a:rPr lang="es-MX" dirty="0" smtClean="0"/>
            <a:t>7</a:t>
          </a:r>
          <a:endParaRPr lang="es-MX" dirty="0"/>
        </a:p>
      </dgm:t>
    </dgm:pt>
    <dgm:pt modelId="{EBCA6FB5-1480-4E1F-AE9D-59631F040498}" type="parTrans" cxnId="{E111BBF8-02D6-443F-ACCF-FEF512DAC58D}">
      <dgm:prSet/>
      <dgm:spPr/>
      <dgm:t>
        <a:bodyPr/>
        <a:lstStyle/>
        <a:p>
          <a:endParaRPr lang="es-MX"/>
        </a:p>
      </dgm:t>
    </dgm:pt>
    <dgm:pt modelId="{986D5F52-FEB7-44CD-87EA-C732F39AF9B3}" type="sibTrans" cxnId="{E111BBF8-02D6-443F-ACCF-FEF512DAC58D}">
      <dgm:prSet/>
      <dgm:spPr/>
      <dgm:t>
        <a:bodyPr/>
        <a:lstStyle/>
        <a:p>
          <a:endParaRPr lang="es-MX"/>
        </a:p>
      </dgm:t>
    </dgm:pt>
    <dgm:pt modelId="{244BD3D8-3BC9-4661-800D-D68013ABE5BB}">
      <dgm:prSet phldrT="[Texto]"/>
      <dgm:spPr/>
      <dgm:t>
        <a:bodyPr/>
        <a:lstStyle/>
        <a:p>
          <a:r>
            <a:rPr lang="es-MX" dirty="0" smtClean="0"/>
            <a:t>    Productos</a:t>
          </a:r>
          <a:endParaRPr lang="es-MX" dirty="0"/>
        </a:p>
      </dgm:t>
    </dgm:pt>
    <dgm:pt modelId="{9908D2D6-794F-4522-8177-4E266A2A59F7}" type="parTrans" cxnId="{0336F5FC-8160-4667-8263-4A5EE273B026}">
      <dgm:prSet/>
      <dgm:spPr/>
      <dgm:t>
        <a:bodyPr/>
        <a:lstStyle/>
        <a:p>
          <a:endParaRPr lang="es-MX"/>
        </a:p>
      </dgm:t>
    </dgm:pt>
    <dgm:pt modelId="{BB09364B-021E-4D05-8FCB-FB253D6FF6F7}" type="sibTrans" cxnId="{0336F5FC-8160-4667-8263-4A5EE273B026}">
      <dgm:prSet/>
      <dgm:spPr/>
      <dgm:t>
        <a:bodyPr/>
        <a:lstStyle/>
        <a:p>
          <a:endParaRPr lang="es-MX"/>
        </a:p>
      </dgm:t>
    </dgm:pt>
    <dgm:pt modelId="{DEE069ED-EB64-4437-8C35-FFD8D6108708}">
      <dgm:prSet phldrT="[Texto]"/>
      <dgm:spPr/>
      <dgm:t>
        <a:bodyPr/>
        <a:lstStyle/>
        <a:p>
          <a:r>
            <a:rPr lang="es-MX" dirty="0" smtClean="0"/>
            <a:t>14</a:t>
          </a:r>
          <a:endParaRPr lang="es-MX" dirty="0"/>
        </a:p>
      </dgm:t>
    </dgm:pt>
    <dgm:pt modelId="{9F579DBB-515F-4A29-B068-4C23E17F55CE}" type="parTrans" cxnId="{6A89B780-C1C8-459F-90B6-69A530E26362}">
      <dgm:prSet/>
      <dgm:spPr/>
      <dgm:t>
        <a:bodyPr/>
        <a:lstStyle/>
        <a:p>
          <a:endParaRPr lang="es-MX"/>
        </a:p>
      </dgm:t>
    </dgm:pt>
    <dgm:pt modelId="{5EB2BADA-2947-4409-87C6-8847F9688A62}" type="sibTrans" cxnId="{6A89B780-C1C8-459F-90B6-69A530E26362}">
      <dgm:prSet/>
      <dgm:spPr/>
      <dgm:t>
        <a:bodyPr/>
        <a:lstStyle/>
        <a:p>
          <a:endParaRPr lang="es-MX"/>
        </a:p>
      </dgm:t>
    </dgm:pt>
    <dgm:pt modelId="{0BDF86BD-8A8A-49A2-8822-5F6A4E9942BB}">
      <dgm:prSet phldrT="[Texto]"/>
      <dgm:spPr/>
      <dgm:t>
        <a:bodyPr/>
        <a:lstStyle/>
        <a:p>
          <a:r>
            <a:rPr lang="es-MX" dirty="0" smtClean="0"/>
            <a:t>  Actividades</a:t>
          </a:r>
          <a:endParaRPr lang="es-MX" dirty="0"/>
        </a:p>
      </dgm:t>
    </dgm:pt>
    <dgm:pt modelId="{92799D19-A158-46FF-9E17-D99018FD38F9}" type="sibTrans" cxnId="{0C8B4B3B-CA54-4D11-93BF-2054CBE487E9}">
      <dgm:prSet/>
      <dgm:spPr/>
      <dgm:t>
        <a:bodyPr/>
        <a:lstStyle/>
        <a:p>
          <a:endParaRPr lang="es-MX"/>
        </a:p>
      </dgm:t>
    </dgm:pt>
    <dgm:pt modelId="{93A429C6-9B3B-4DCF-939C-DD2FE7A9926A}" type="parTrans" cxnId="{0C8B4B3B-CA54-4D11-93BF-2054CBE487E9}">
      <dgm:prSet/>
      <dgm:spPr/>
      <dgm:t>
        <a:bodyPr/>
        <a:lstStyle/>
        <a:p>
          <a:endParaRPr lang="es-MX"/>
        </a:p>
      </dgm:t>
    </dgm:pt>
    <dgm:pt modelId="{74CA2066-F8F1-466C-9A79-F91607B82D8E}" type="pres">
      <dgm:prSet presAssocID="{0E807ADC-07A9-4840-948B-B2F67AF4AE3F}" presName="theList" presStyleCnt="0">
        <dgm:presLayoutVars>
          <dgm:dir/>
          <dgm:animLvl val="lvl"/>
          <dgm:resizeHandles val="exact"/>
        </dgm:presLayoutVars>
      </dgm:prSet>
      <dgm:spPr/>
      <dgm:t>
        <a:bodyPr/>
        <a:lstStyle/>
        <a:p>
          <a:endParaRPr lang="es-MX"/>
        </a:p>
      </dgm:t>
    </dgm:pt>
    <dgm:pt modelId="{90FF6735-63D8-4B89-887F-D84931396C66}" type="pres">
      <dgm:prSet presAssocID="{90104FBE-1E6E-4948-AF91-405AE498D7B1}" presName="compNode" presStyleCnt="0"/>
      <dgm:spPr/>
      <dgm:t>
        <a:bodyPr/>
        <a:lstStyle/>
        <a:p>
          <a:endParaRPr lang="es-MX"/>
        </a:p>
      </dgm:t>
    </dgm:pt>
    <dgm:pt modelId="{C7261839-D077-4807-BB62-0BE0115C18EA}" type="pres">
      <dgm:prSet presAssocID="{90104FBE-1E6E-4948-AF91-405AE498D7B1}" presName="noGeometry" presStyleCnt="0"/>
      <dgm:spPr/>
      <dgm:t>
        <a:bodyPr/>
        <a:lstStyle/>
        <a:p>
          <a:endParaRPr lang="es-MX"/>
        </a:p>
      </dgm:t>
    </dgm:pt>
    <dgm:pt modelId="{CCA1B1E0-5046-42E0-A0B2-8B4FBF9AC00E}" type="pres">
      <dgm:prSet presAssocID="{90104FBE-1E6E-4948-AF91-405AE498D7B1}" presName="childTextVisible" presStyleLbl="bgAccFollowNode1" presStyleIdx="0" presStyleCnt="2">
        <dgm:presLayoutVars>
          <dgm:bulletEnabled val="1"/>
        </dgm:presLayoutVars>
      </dgm:prSet>
      <dgm:spPr/>
      <dgm:t>
        <a:bodyPr/>
        <a:lstStyle/>
        <a:p>
          <a:endParaRPr lang="es-MX"/>
        </a:p>
      </dgm:t>
    </dgm:pt>
    <dgm:pt modelId="{9CD96F57-4B4E-4027-B1D2-0070C1BBE96A}" type="pres">
      <dgm:prSet presAssocID="{90104FBE-1E6E-4948-AF91-405AE498D7B1}" presName="childTextHidden" presStyleLbl="bgAccFollowNode1" presStyleIdx="0" presStyleCnt="2"/>
      <dgm:spPr/>
      <dgm:t>
        <a:bodyPr/>
        <a:lstStyle/>
        <a:p>
          <a:endParaRPr lang="es-MX"/>
        </a:p>
      </dgm:t>
    </dgm:pt>
    <dgm:pt modelId="{520A1579-455F-47C8-A4CB-1959D8252065}" type="pres">
      <dgm:prSet presAssocID="{90104FBE-1E6E-4948-AF91-405AE498D7B1}" presName="parentText" presStyleLbl="node1" presStyleIdx="0" presStyleCnt="2">
        <dgm:presLayoutVars>
          <dgm:chMax val="1"/>
          <dgm:bulletEnabled val="1"/>
        </dgm:presLayoutVars>
      </dgm:prSet>
      <dgm:spPr/>
      <dgm:t>
        <a:bodyPr/>
        <a:lstStyle/>
        <a:p>
          <a:endParaRPr lang="es-MX"/>
        </a:p>
      </dgm:t>
    </dgm:pt>
    <dgm:pt modelId="{4302A7F0-2F94-4DF1-8955-AE0B21D1FBB9}" type="pres">
      <dgm:prSet presAssocID="{90104FBE-1E6E-4948-AF91-405AE498D7B1}" presName="aSpace" presStyleCnt="0"/>
      <dgm:spPr/>
      <dgm:t>
        <a:bodyPr/>
        <a:lstStyle/>
        <a:p>
          <a:endParaRPr lang="es-MX"/>
        </a:p>
      </dgm:t>
    </dgm:pt>
    <dgm:pt modelId="{C600B005-D749-4CAB-8367-DF147A5CD5C7}" type="pres">
      <dgm:prSet presAssocID="{DEE069ED-EB64-4437-8C35-FFD8D6108708}" presName="compNode" presStyleCnt="0"/>
      <dgm:spPr/>
      <dgm:t>
        <a:bodyPr/>
        <a:lstStyle/>
        <a:p>
          <a:endParaRPr lang="es-MX"/>
        </a:p>
      </dgm:t>
    </dgm:pt>
    <dgm:pt modelId="{0F8CAB23-9700-463D-853D-739C27D8CFF7}" type="pres">
      <dgm:prSet presAssocID="{DEE069ED-EB64-4437-8C35-FFD8D6108708}" presName="noGeometry" presStyleCnt="0"/>
      <dgm:spPr/>
      <dgm:t>
        <a:bodyPr/>
        <a:lstStyle/>
        <a:p>
          <a:endParaRPr lang="es-MX"/>
        </a:p>
      </dgm:t>
    </dgm:pt>
    <dgm:pt modelId="{6C412B0E-8FB7-4CCB-AF58-379238A68208}" type="pres">
      <dgm:prSet presAssocID="{DEE069ED-EB64-4437-8C35-FFD8D6108708}" presName="childTextVisible" presStyleLbl="bgAccFollowNode1" presStyleIdx="1" presStyleCnt="2">
        <dgm:presLayoutVars>
          <dgm:bulletEnabled val="1"/>
        </dgm:presLayoutVars>
      </dgm:prSet>
      <dgm:spPr/>
      <dgm:t>
        <a:bodyPr/>
        <a:lstStyle/>
        <a:p>
          <a:endParaRPr lang="es-MX"/>
        </a:p>
      </dgm:t>
    </dgm:pt>
    <dgm:pt modelId="{FD33B9A4-F6DD-456B-9E28-2F34AA00DEC5}" type="pres">
      <dgm:prSet presAssocID="{DEE069ED-EB64-4437-8C35-FFD8D6108708}" presName="childTextHidden" presStyleLbl="bgAccFollowNode1" presStyleIdx="1" presStyleCnt="2"/>
      <dgm:spPr/>
      <dgm:t>
        <a:bodyPr/>
        <a:lstStyle/>
        <a:p>
          <a:endParaRPr lang="es-MX"/>
        </a:p>
      </dgm:t>
    </dgm:pt>
    <dgm:pt modelId="{A1AECDF5-89B7-41BB-8CA6-9A43227998AC}" type="pres">
      <dgm:prSet presAssocID="{DEE069ED-EB64-4437-8C35-FFD8D6108708}" presName="parentText" presStyleLbl="node1" presStyleIdx="1" presStyleCnt="2">
        <dgm:presLayoutVars>
          <dgm:chMax val="1"/>
          <dgm:bulletEnabled val="1"/>
        </dgm:presLayoutVars>
      </dgm:prSet>
      <dgm:spPr/>
      <dgm:t>
        <a:bodyPr/>
        <a:lstStyle/>
        <a:p>
          <a:endParaRPr lang="es-MX"/>
        </a:p>
      </dgm:t>
    </dgm:pt>
  </dgm:ptLst>
  <dgm:cxnLst>
    <dgm:cxn modelId="{85F474ED-9807-4A40-8435-0E0D62DE1EA4}" type="presOf" srcId="{244BD3D8-3BC9-4661-800D-D68013ABE5BB}" destId="{9CD96F57-4B4E-4027-B1D2-0070C1BBE96A}" srcOrd="1" destOrd="0" presId="urn:microsoft.com/office/officeart/2005/8/layout/hProcess6"/>
    <dgm:cxn modelId="{ABCFC3FA-5434-4CD9-9B9F-50BDF419A7A5}" type="presOf" srcId="{0BDF86BD-8A8A-49A2-8822-5F6A4E9942BB}" destId="{6C412B0E-8FB7-4CCB-AF58-379238A68208}" srcOrd="0" destOrd="0" presId="urn:microsoft.com/office/officeart/2005/8/layout/hProcess6"/>
    <dgm:cxn modelId="{F2FACA19-B52C-4DB9-B958-0024EAAEB2F9}" type="presOf" srcId="{DEE069ED-EB64-4437-8C35-FFD8D6108708}" destId="{A1AECDF5-89B7-41BB-8CA6-9A43227998AC}" srcOrd="0" destOrd="0" presId="urn:microsoft.com/office/officeart/2005/8/layout/hProcess6"/>
    <dgm:cxn modelId="{6A89B780-C1C8-459F-90B6-69A530E26362}" srcId="{0E807ADC-07A9-4840-948B-B2F67AF4AE3F}" destId="{DEE069ED-EB64-4437-8C35-FFD8D6108708}" srcOrd="1" destOrd="0" parTransId="{9F579DBB-515F-4A29-B068-4C23E17F55CE}" sibTransId="{5EB2BADA-2947-4409-87C6-8847F9688A62}"/>
    <dgm:cxn modelId="{ACDFACCC-BD46-419A-A527-008341C0AA0B}" type="presOf" srcId="{0E807ADC-07A9-4840-948B-B2F67AF4AE3F}" destId="{74CA2066-F8F1-466C-9A79-F91607B82D8E}" srcOrd="0" destOrd="0" presId="urn:microsoft.com/office/officeart/2005/8/layout/hProcess6"/>
    <dgm:cxn modelId="{ABD220BA-0505-476E-8722-BD071B3D387F}" type="presOf" srcId="{90104FBE-1E6E-4948-AF91-405AE498D7B1}" destId="{520A1579-455F-47C8-A4CB-1959D8252065}" srcOrd="0" destOrd="0" presId="urn:microsoft.com/office/officeart/2005/8/layout/hProcess6"/>
    <dgm:cxn modelId="{0C8B4B3B-CA54-4D11-93BF-2054CBE487E9}" srcId="{DEE069ED-EB64-4437-8C35-FFD8D6108708}" destId="{0BDF86BD-8A8A-49A2-8822-5F6A4E9942BB}" srcOrd="0" destOrd="0" parTransId="{93A429C6-9B3B-4DCF-939C-DD2FE7A9926A}" sibTransId="{92799D19-A158-46FF-9E17-D99018FD38F9}"/>
    <dgm:cxn modelId="{CFC93B8C-DD98-4A77-BA7A-01DDA66F9A68}" type="presOf" srcId="{244BD3D8-3BC9-4661-800D-D68013ABE5BB}" destId="{CCA1B1E0-5046-42E0-A0B2-8B4FBF9AC00E}" srcOrd="0" destOrd="0" presId="urn:microsoft.com/office/officeart/2005/8/layout/hProcess6"/>
    <dgm:cxn modelId="{E111BBF8-02D6-443F-ACCF-FEF512DAC58D}" srcId="{0E807ADC-07A9-4840-948B-B2F67AF4AE3F}" destId="{90104FBE-1E6E-4948-AF91-405AE498D7B1}" srcOrd="0" destOrd="0" parTransId="{EBCA6FB5-1480-4E1F-AE9D-59631F040498}" sibTransId="{986D5F52-FEB7-44CD-87EA-C732F39AF9B3}"/>
    <dgm:cxn modelId="{6A4A7358-3187-44E4-B0CB-1E5DE435844A}" type="presOf" srcId="{0BDF86BD-8A8A-49A2-8822-5F6A4E9942BB}" destId="{FD33B9A4-F6DD-456B-9E28-2F34AA00DEC5}" srcOrd="1" destOrd="0" presId="urn:microsoft.com/office/officeart/2005/8/layout/hProcess6"/>
    <dgm:cxn modelId="{0336F5FC-8160-4667-8263-4A5EE273B026}" srcId="{90104FBE-1E6E-4948-AF91-405AE498D7B1}" destId="{244BD3D8-3BC9-4661-800D-D68013ABE5BB}" srcOrd="0" destOrd="0" parTransId="{9908D2D6-794F-4522-8177-4E266A2A59F7}" sibTransId="{BB09364B-021E-4D05-8FCB-FB253D6FF6F7}"/>
    <dgm:cxn modelId="{1FA83839-E96C-4EFD-B86A-28D7B633161C}" type="presParOf" srcId="{74CA2066-F8F1-466C-9A79-F91607B82D8E}" destId="{90FF6735-63D8-4B89-887F-D84931396C66}" srcOrd="0" destOrd="0" presId="urn:microsoft.com/office/officeart/2005/8/layout/hProcess6"/>
    <dgm:cxn modelId="{337A80AE-56E2-4249-8F34-01CCC87C00DA}" type="presParOf" srcId="{90FF6735-63D8-4B89-887F-D84931396C66}" destId="{C7261839-D077-4807-BB62-0BE0115C18EA}" srcOrd="0" destOrd="0" presId="urn:microsoft.com/office/officeart/2005/8/layout/hProcess6"/>
    <dgm:cxn modelId="{81423AF9-5714-443C-A7D4-7EEE87486469}" type="presParOf" srcId="{90FF6735-63D8-4B89-887F-D84931396C66}" destId="{CCA1B1E0-5046-42E0-A0B2-8B4FBF9AC00E}" srcOrd="1" destOrd="0" presId="urn:microsoft.com/office/officeart/2005/8/layout/hProcess6"/>
    <dgm:cxn modelId="{4C6894C4-987E-4239-86E2-B112A5D3BAD0}" type="presParOf" srcId="{90FF6735-63D8-4B89-887F-D84931396C66}" destId="{9CD96F57-4B4E-4027-B1D2-0070C1BBE96A}" srcOrd="2" destOrd="0" presId="urn:microsoft.com/office/officeart/2005/8/layout/hProcess6"/>
    <dgm:cxn modelId="{64AD8B6C-3DA8-4236-A589-F33C846D39D1}" type="presParOf" srcId="{90FF6735-63D8-4B89-887F-D84931396C66}" destId="{520A1579-455F-47C8-A4CB-1959D8252065}" srcOrd="3" destOrd="0" presId="urn:microsoft.com/office/officeart/2005/8/layout/hProcess6"/>
    <dgm:cxn modelId="{3FD64875-67F1-4EEB-B1B7-DB1B0824ADBF}" type="presParOf" srcId="{74CA2066-F8F1-466C-9A79-F91607B82D8E}" destId="{4302A7F0-2F94-4DF1-8955-AE0B21D1FBB9}" srcOrd="1" destOrd="0" presId="urn:microsoft.com/office/officeart/2005/8/layout/hProcess6"/>
    <dgm:cxn modelId="{7DC75942-0D5B-4EFB-90C2-D440ED58D025}" type="presParOf" srcId="{74CA2066-F8F1-466C-9A79-F91607B82D8E}" destId="{C600B005-D749-4CAB-8367-DF147A5CD5C7}" srcOrd="2" destOrd="0" presId="urn:microsoft.com/office/officeart/2005/8/layout/hProcess6"/>
    <dgm:cxn modelId="{AE95163B-E1B1-4DB0-8BB4-613F9694477B}" type="presParOf" srcId="{C600B005-D749-4CAB-8367-DF147A5CD5C7}" destId="{0F8CAB23-9700-463D-853D-739C27D8CFF7}" srcOrd="0" destOrd="0" presId="urn:microsoft.com/office/officeart/2005/8/layout/hProcess6"/>
    <dgm:cxn modelId="{80ED6C10-B914-45D1-ACA6-1345565E986E}" type="presParOf" srcId="{C600B005-D749-4CAB-8367-DF147A5CD5C7}" destId="{6C412B0E-8FB7-4CCB-AF58-379238A68208}" srcOrd="1" destOrd="0" presId="urn:microsoft.com/office/officeart/2005/8/layout/hProcess6"/>
    <dgm:cxn modelId="{134D6DC4-55A2-4A69-A110-262CCFB370DB}" type="presParOf" srcId="{C600B005-D749-4CAB-8367-DF147A5CD5C7}" destId="{FD33B9A4-F6DD-456B-9E28-2F34AA00DEC5}" srcOrd="2" destOrd="0" presId="urn:microsoft.com/office/officeart/2005/8/layout/hProcess6"/>
    <dgm:cxn modelId="{0C4641D4-D2F7-4FBF-8CE8-D2BF659FDC51}" type="presParOf" srcId="{C600B005-D749-4CAB-8367-DF147A5CD5C7}" destId="{A1AECDF5-89B7-41BB-8CA6-9A43227998A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1B1E0-5046-42E0-A0B2-8B4FBF9AC00E}">
      <dsp:nvSpPr>
        <dsp:cNvPr id="0" name=""/>
        <dsp:cNvSpPr/>
      </dsp:nvSpPr>
      <dsp:spPr>
        <a:xfrm>
          <a:off x="575547" y="273440"/>
          <a:ext cx="2301902" cy="201215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s-MX" sz="1700" kern="1200" dirty="0" smtClean="0"/>
            <a:t>    Productos</a:t>
          </a:r>
          <a:endParaRPr lang="es-MX" sz="1700" kern="1200" dirty="0"/>
        </a:p>
      </dsp:txBody>
      <dsp:txXfrm>
        <a:off x="1151023" y="575263"/>
        <a:ext cx="1122178" cy="1408506"/>
      </dsp:txXfrm>
    </dsp:sp>
    <dsp:sp modelId="{520A1579-455F-47C8-A4CB-1959D8252065}">
      <dsp:nvSpPr>
        <dsp:cNvPr id="0" name=""/>
        <dsp:cNvSpPr/>
      </dsp:nvSpPr>
      <dsp:spPr>
        <a:xfrm>
          <a:off x="72" y="704040"/>
          <a:ext cx="1150951" cy="11509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s-MX" sz="5300" kern="1200" dirty="0" smtClean="0"/>
            <a:t>7</a:t>
          </a:r>
          <a:endParaRPr lang="es-MX" sz="5300" kern="1200" dirty="0"/>
        </a:p>
      </dsp:txBody>
      <dsp:txXfrm>
        <a:off x="168625" y="872593"/>
        <a:ext cx="813845" cy="813845"/>
      </dsp:txXfrm>
    </dsp:sp>
    <dsp:sp modelId="{6C412B0E-8FB7-4CCB-AF58-379238A68208}">
      <dsp:nvSpPr>
        <dsp:cNvPr id="0" name=""/>
        <dsp:cNvSpPr/>
      </dsp:nvSpPr>
      <dsp:spPr>
        <a:xfrm>
          <a:off x="3596795" y="273440"/>
          <a:ext cx="2301902" cy="201215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s-MX" sz="1700" kern="1200" dirty="0" smtClean="0"/>
            <a:t>  Actividades</a:t>
          </a:r>
          <a:endParaRPr lang="es-MX" sz="1700" kern="1200" dirty="0"/>
        </a:p>
      </dsp:txBody>
      <dsp:txXfrm>
        <a:off x="4172270" y="575263"/>
        <a:ext cx="1122178" cy="1408506"/>
      </dsp:txXfrm>
    </dsp:sp>
    <dsp:sp modelId="{A1AECDF5-89B7-41BB-8CA6-9A43227998AC}">
      <dsp:nvSpPr>
        <dsp:cNvPr id="0" name=""/>
        <dsp:cNvSpPr/>
      </dsp:nvSpPr>
      <dsp:spPr>
        <a:xfrm>
          <a:off x="3021319" y="704040"/>
          <a:ext cx="1150951" cy="11509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s-MX" sz="5300" kern="1200" dirty="0" smtClean="0"/>
            <a:t>14</a:t>
          </a:r>
          <a:endParaRPr lang="es-MX" sz="5300" kern="1200" dirty="0"/>
        </a:p>
      </dsp:txBody>
      <dsp:txXfrm>
        <a:off x="3189872" y="872593"/>
        <a:ext cx="813845" cy="8138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0.21808</cdr:x>
      <cdr:y>0.03697</cdr:y>
    </cdr:from>
    <cdr:to>
      <cdr:x>0.5122</cdr:x>
      <cdr:y>0.14566</cdr:y>
    </cdr:to>
    <cdr:sp macro="" textlink="">
      <cdr:nvSpPr>
        <cdr:cNvPr id="2" name="3 CuadroTexto"/>
        <cdr:cNvSpPr txBox="1"/>
      </cdr:nvSpPr>
      <cdr:spPr>
        <a:xfrm xmlns:a="http://schemas.openxmlformats.org/drawingml/2006/main">
          <a:off x="584185" y="46538"/>
          <a:ext cx="787877" cy="13681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MX" sz="2200" b="1" dirty="0" smtClean="0">
              <a:solidFill>
                <a:schemeClr val="tx2">
                  <a:lumMod val="50000"/>
                </a:schemeClr>
              </a:solidFill>
            </a:rPr>
            <a:t>Revista No</a:t>
          </a:r>
          <a:r>
            <a:rPr lang="es-MX" sz="2200" b="1" dirty="0">
              <a:solidFill>
                <a:schemeClr val="tx2">
                  <a:lumMod val="50000"/>
                </a:schemeClr>
              </a:solidFill>
            </a:rPr>
            <a:t>.</a:t>
          </a:r>
          <a:r>
            <a:rPr lang="es-MX" sz="2200" b="1" baseline="0" dirty="0">
              <a:solidFill>
                <a:schemeClr val="tx2">
                  <a:lumMod val="50000"/>
                </a:schemeClr>
              </a:solidFill>
            </a:rPr>
            <a:t> </a:t>
          </a:r>
          <a:r>
            <a:rPr lang="es-MX" sz="2200" b="1" baseline="0" dirty="0" smtClean="0">
              <a:solidFill>
                <a:schemeClr val="tx2">
                  <a:lumMod val="50000"/>
                </a:schemeClr>
              </a:solidFill>
            </a:rPr>
            <a:t>10</a:t>
          </a:r>
          <a:endParaRPr lang="es-MX" sz="2200" b="1" dirty="0">
            <a:solidFill>
              <a:schemeClr val="tx2">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0.18451</cdr:x>
      <cdr:y>0.03339</cdr:y>
    </cdr:from>
    <cdr:to>
      <cdr:x>0.49701</cdr:x>
      <cdr:y>0.14252</cdr:y>
    </cdr:to>
    <cdr:sp macro="" textlink="">
      <cdr:nvSpPr>
        <cdr:cNvPr id="2" name="3 CuadroTexto"/>
        <cdr:cNvSpPr txBox="1"/>
      </cdr:nvSpPr>
      <cdr:spPr>
        <a:xfrm xmlns:a="http://schemas.openxmlformats.org/drawingml/2006/main">
          <a:off x="1275476" y="131820"/>
          <a:ext cx="2160240" cy="43088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MX" sz="2200" b="1" dirty="0" smtClean="0">
              <a:solidFill>
                <a:schemeClr val="tx2">
                  <a:lumMod val="50000"/>
                </a:schemeClr>
              </a:solidFill>
            </a:rPr>
            <a:t>Revista No</a:t>
          </a:r>
          <a:r>
            <a:rPr lang="es-MX" sz="2200" b="1" dirty="0">
              <a:solidFill>
                <a:schemeClr val="tx2">
                  <a:lumMod val="50000"/>
                </a:schemeClr>
              </a:solidFill>
            </a:rPr>
            <a:t>.</a:t>
          </a:r>
          <a:r>
            <a:rPr lang="es-MX" sz="2200" b="1" baseline="0" dirty="0">
              <a:solidFill>
                <a:schemeClr val="tx2">
                  <a:lumMod val="50000"/>
                </a:schemeClr>
              </a:solidFill>
            </a:rPr>
            <a:t> </a:t>
          </a:r>
          <a:r>
            <a:rPr lang="es-MX" sz="2200" b="1" baseline="0" dirty="0" smtClean="0">
              <a:solidFill>
                <a:schemeClr val="tx2">
                  <a:lumMod val="50000"/>
                </a:schemeClr>
              </a:solidFill>
            </a:rPr>
            <a:t>11</a:t>
          </a:r>
          <a:endParaRPr lang="es-MX" sz="2200" b="1" dirty="0">
            <a:solidFill>
              <a:schemeClr val="tx2">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0.25097</cdr:x>
      <cdr:y>0.06846</cdr:y>
    </cdr:from>
    <cdr:to>
      <cdr:x>0.5682</cdr:x>
      <cdr:y>0.18353</cdr:y>
    </cdr:to>
    <cdr:sp macro="" textlink="">
      <cdr:nvSpPr>
        <cdr:cNvPr id="3" name="3 CuadroTexto"/>
        <cdr:cNvSpPr txBox="1"/>
      </cdr:nvSpPr>
      <cdr:spPr>
        <a:xfrm xmlns:a="http://schemas.openxmlformats.org/drawingml/2006/main">
          <a:off x="1708996" y="256341"/>
          <a:ext cx="2160217" cy="43088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2200" b="1" dirty="0" smtClean="0">
              <a:solidFill>
                <a:schemeClr val="tx2">
                  <a:lumMod val="50000"/>
                </a:schemeClr>
              </a:solidFill>
            </a:rPr>
            <a:t>Revista No</a:t>
          </a:r>
          <a:r>
            <a:rPr lang="es-MX" sz="2200" b="1" dirty="0">
              <a:solidFill>
                <a:schemeClr val="tx2">
                  <a:lumMod val="50000"/>
                </a:schemeClr>
              </a:solidFill>
            </a:rPr>
            <a:t>.</a:t>
          </a:r>
          <a:r>
            <a:rPr lang="es-MX" sz="2200" b="1" baseline="0" dirty="0">
              <a:solidFill>
                <a:schemeClr val="tx2">
                  <a:lumMod val="50000"/>
                </a:schemeClr>
              </a:solidFill>
            </a:rPr>
            <a:t> </a:t>
          </a:r>
          <a:r>
            <a:rPr lang="es-MX" sz="2200" b="1" baseline="0" dirty="0" smtClean="0">
              <a:solidFill>
                <a:schemeClr val="tx2">
                  <a:lumMod val="50000"/>
                </a:schemeClr>
              </a:solidFill>
            </a:rPr>
            <a:t>14</a:t>
          </a:r>
          <a:endParaRPr lang="es-MX" sz="2200" b="1" dirty="0">
            <a:solidFill>
              <a:schemeClr val="tx2">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0.15416</cdr:x>
      <cdr:y>0.0419</cdr:y>
    </cdr:from>
    <cdr:to>
      <cdr:x>0.51559</cdr:x>
      <cdr:y>0.14332</cdr:y>
    </cdr:to>
    <cdr:sp macro="" textlink="">
      <cdr:nvSpPr>
        <cdr:cNvPr id="2" name="3 CuadroTexto"/>
        <cdr:cNvSpPr txBox="1"/>
      </cdr:nvSpPr>
      <cdr:spPr>
        <a:xfrm xmlns:a="http://schemas.openxmlformats.org/drawingml/2006/main">
          <a:off x="1098417" y="177996"/>
          <a:ext cx="2575281" cy="43088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MX" sz="2200" b="1" dirty="0">
              <a:solidFill>
                <a:schemeClr val="tx2">
                  <a:lumMod val="50000"/>
                </a:schemeClr>
              </a:solidFill>
            </a:rPr>
            <a:t>Boletín No.</a:t>
          </a:r>
          <a:r>
            <a:rPr lang="es-MX" sz="2200" b="1" baseline="0" dirty="0">
              <a:solidFill>
                <a:schemeClr val="tx2">
                  <a:lumMod val="50000"/>
                </a:schemeClr>
              </a:solidFill>
            </a:rPr>
            <a:t> 1/2015</a:t>
          </a:r>
          <a:endParaRPr lang="es-MX" sz="2200" b="1" dirty="0">
            <a:solidFill>
              <a:schemeClr val="tx2">
                <a:lumMod val="50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0.13807</cdr:x>
      <cdr:y>0.03324</cdr:y>
    </cdr:from>
    <cdr:to>
      <cdr:x>0.60998</cdr:x>
      <cdr:y>0.12674</cdr:y>
    </cdr:to>
    <cdr:sp macro="" textlink="">
      <cdr:nvSpPr>
        <cdr:cNvPr id="2" name="3 CuadroTexto"/>
        <cdr:cNvSpPr txBox="1"/>
      </cdr:nvSpPr>
      <cdr:spPr>
        <a:xfrm xmlns:a="http://schemas.openxmlformats.org/drawingml/2006/main">
          <a:off x="884878" y="153189"/>
          <a:ext cx="3024335" cy="43089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MX" sz="2200" b="1" dirty="0">
              <a:solidFill>
                <a:schemeClr val="tx2">
                  <a:lumMod val="50000"/>
                </a:schemeClr>
              </a:solidFill>
            </a:rPr>
            <a:t>Boletín No.</a:t>
          </a:r>
          <a:r>
            <a:rPr lang="es-MX" sz="2200" b="1" baseline="0" dirty="0">
              <a:solidFill>
                <a:schemeClr val="tx2">
                  <a:lumMod val="50000"/>
                </a:schemeClr>
              </a:solidFill>
            </a:rPr>
            <a:t> </a:t>
          </a:r>
          <a:r>
            <a:rPr lang="es-MX" sz="2200" b="1" baseline="0" dirty="0" smtClean="0">
              <a:solidFill>
                <a:schemeClr val="tx2">
                  <a:lumMod val="50000"/>
                </a:schemeClr>
              </a:solidFill>
            </a:rPr>
            <a:t>3  y</a:t>
          </a:r>
          <a:r>
            <a:rPr lang="es-MX" sz="2200" b="1" dirty="0" smtClean="0">
              <a:solidFill>
                <a:schemeClr val="tx2">
                  <a:lumMod val="50000"/>
                </a:schemeClr>
              </a:solidFill>
            </a:rPr>
            <a:t> </a:t>
          </a:r>
          <a:r>
            <a:rPr lang="es-MX" sz="2200" b="1" baseline="0" dirty="0" smtClean="0">
              <a:solidFill>
                <a:schemeClr val="tx2">
                  <a:lumMod val="50000"/>
                </a:schemeClr>
              </a:solidFill>
            </a:rPr>
            <a:t> 4/2015</a:t>
          </a:r>
          <a:endParaRPr lang="es-MX" sz="2200" b="1" dirty="0">
            <a:solidFill>
              <a:schemeClr val="tx2">
                <a:lumMod val="50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0.11</cdr:x>
      <cdr:y>0.06235</cdr:y>
    </cdr:from>
    <cdr:to>
      <cdr:x>0.72508</cdr:x>
      <cdr:y>0.15723</cdr:y>
    </cdr:to>
    <cdr:sp macro="" textlink="">
      <cdr:nvSpPr>
        <cdr:cNvPr id="2" name="3 CuadroTexto"/>
        <cdr:cNvSpPr txBox="1"/>
      </cdr:nvSpPr>
      <cdr:spPr>
        <a:xfrm xmlns:a="http://schemas.openxmlformats.org/drawingml/2006/main">
          <a:off x="792088" y="288031"/>
          <a:ext cx="4429068" cy="4383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s-MX" sz="2000" b="1" dirty="0">
              <a:solidFill>
                <a:schemeClr val="tx2">
                  <a:lumMod val="50000"/>
                </a:schemeClr>
              </a:solidFill>
            </a:rPr>
            <a:t>Imágenes de</a:t>
          </a:r>
          <a:r>
            <a:rPr lang="es-MX" sz="2000" b="1" baseline="0" dirty="0">
              <a:solidFill>
                <a:schemeClr val="tx2">
                  <a:lumMod val="50000"/>
                </a:schemeClr>
              </a:solidFill>
            </a:rPr>
            <a:t>l Auditor Superior y su EFSL</a:t>
          </a:r>
          <a:endParaRPr lang="es-MX" sz="2000" b="1" dirty="0">
            <a:solidFill>
              <a:schemeClr val="tx2">
                <a:lumMod val="50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0.14211</cdr:x>
      <cdr:y>0.03448</cdr:y>
    </cdr:from>
    <cdr:to>
      <cdr:x>0.66874</cdr:x>
      <cdr:y>0.20398</cdr:y>
    </cdr:to>
    <cdr:sp macro="" textlink="">
      <cdr:nvSpPr>
        <cdr:cNvPr id="2" name="3 CuadroTexto"/>
        <cdr:cNvSpPr txBox="1"/>
      </cdr:nvSpPr>
      <cdr:spPr>
        <a:xfrm xmlns:a="http://schemas.openxmlformats.org/drawingml/2006/main">
          <a:off x="972108" y="144016"/>
          <a:ext cx="3602550" cy="70788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s-MX" sz="2000" b="1" dirty="0">
              <a:solidFill>
                <a:schemeClr val="tx2">
                  <a:lumMod val="50000"/>
                </a:schemeClr>
              </a:solidFill>
            </a:rPr>
            <a:t>Imágenes de</a:t>
          </a:r>
          <a:r>
            <a:rPr lang="es-MX" sz="2000" b="1" baseline="0" dirty="0">
              <a:solidFill>
                <a:schemeClr val="tx2">
                  <a:lumMod val="50000"/>
                </a:schemeClr>
              </a:solidFill>
            </a:rPr>
            <a:t>l Auditor </a:t>
          </a:r>
          <a:r>
            <a:rPr lang="es-MX" sz="2000" b="1" baseline="0" dirty="0" smtClean="0">
              <a:solidFill>
                <a:schemeClr val="tx2">
                  <a:lumMod val="50000"/>
                </a:schemeClr>
              </a:solidFill>
            </a:rPr>
            <a:t>Superior 2ª ocasión</a:t>
          </a:r>
          <a:endParaRPr lang="es-MX" sz="2000" b="1" dirty="0">
            <a:solidFill>
              <a:schemeClr val="tx2">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3A7CC-FC78-4C61-8107-D1EC1AD5C629}" type="datetimeFigureOut">
              <a:rPr lang="es-MX" smtClean="0"/>
              <a:t>18/05/2016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B13C6-57F8-47A0-AA14-3B7C359E3D2E}" type="slidenum">
              <a:rPr lang="es-MX" smtClean="0"/>
              <a:t>‹Nº›</a:t>
            </a:fld>
            <a:endParaRPr lang="es-MX"/>
          </a:p>
        </p:txBody>
      </p:sp>
    </p:spTree>
    <p:extLst>
      <p:ext uri="{BB962C8B-B14F-4D97-AF65-F5344CB8AC3E}">
        <p14:creationId xmlns:p14="http://schemas.microsoft.com/office/powerpoint/2010/main" val="364965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63A9A95-CBFE-435F-A33B-B3FCAC626E47}" type="slidenum">
              <a:rPr lang="es-MX" smtClean="0"/>
              <a:pPr/>
              <a:t>1</a:t>
            </a:fld>
            <a:endParaRPr lang="es-MX"/>
          </a:p>
        </p:txBody>
      </p:sp>
    </p:spTree>
    <p:extLst>
      <p:ext uri="{BB962C8B-B14F-4D97-AF65-F5344CB8AC3E}">
        <p14:creationId xmlns:p14="http://schemas.microsoft.com/office/powerpoint/2010/main" val="125084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63A9A95-CBFE-435F-A33B-B3FCAC626E47}" type="slidenum">
              <a:rPr lang="es-MX" smtClean="0"/>
              <a:pPr/>
              <a:t>11</a:t>
            </a:fld>
            <a:endParaRPr lang="es-MX"/>
          </a:p>
        </p:txBody>
      </p:sp>
    </p:spTree>
    <p:extLst>
      <p:ext uri="{BB962C8B-B14F-4D97-AF65-F5344CB8AC3E}">
        <p14:creationId xmlns:p14="http://schemas.microsoft.com/office/powerpoint/2010/main" val="82946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63A9A95-CBFE-435F-A33B-B3FCAC626E47}" type="slidenum">
              <a:rPr lang="es-MX" smtClean="0"/>
              <a:pPr/>
              <a:t>23</a:t>
            </a:fld>
            <a:endParaRPr lang="es-MX"/>
          </a:p>
        </p:txBody>
      </p:sp>
    </p:spTree>
    <p:extLst>
      <p:ext uri="{BB962C8B-B14F-4D97-AF65-F5344CB8AC3E}">
        <p14:creationId xmlns:p14="http://schemas.microsoft.com/office/powerpoint/2010/main" val="95931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63A9A95-CBFE-435F-A33B-B3FCAC626E47}" type="slidenum">
              <a:rPr lang="es-MX" smtClean="0"/>
              <a:pPr/>
              <a:t>24</a:t>
            </a:fld>
            <a:endParaRPr lang="es-MX"/>
          </a:p>
        </p:txBody>
      </p:sp>
    </p:spTree>
    <p:extLst>
      <p:ext uri="{BB962C8B-B14F-4D97-AF65-F5344CB8AC3E}">
        <p14:creationId xmlns:p14="http://schemas.microsoft.com/office/powerpoint/2010/main" val="316140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63A9A95-CBFE-435F-A33B-B3FCAC626E47}" type="slidenum">
              <a:rPr lang="es-MX" smtClean="0"/>
              <a:pPr/>
              <a:t>25</a:t>
            </a:fld>
            <a:endParaRPr lang="es-MX"/>
          </a:p>
        </p:txBody>
      </p:sp>
    </p:spTree>
    <p:extLst>
      <p:ext uri="{BB962C8B-B14F-4D97-AF65-F5344CB8AC3E}">
        <p14:creationId xmlns:p14="http://schemas.microsoft.com/office/powerpoint/2010/main" val="3608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C0D3F0-DBCE-4B4D-9E6C-3897AF72F952}" type="datetimeFigureOut">
              <a:rPr lang="es-MX" smtClean="0"/>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408995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AC0D3F0-DBCE-4B4D-9E6C-3897AF72F952}" type="datetimeFigureOut">
              <a:rPr lang="es-MX" smtClean="0"/>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196103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AC0D3F0-DBCE-4B4D-9E6C-3897AF72F952}" type="datetimeFigureOut">
              <a:rPr lang="es-MX" smtClean="0"/>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117870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AC0D3F0-DBCE-4B4D-9E6C-3897AF72F952}" type="datetimeFigureOut">
              <a:rPr lang="es-MX" smtClean="0"/>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3444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C0D3F0-DBCE-4B4D-9E6C-3897AF72F952}" type="datetimeFigureOut">
              <a:rPr lang="es-MX" smtClean="0"/>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186726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AC0D3F0-DBCE-4B4D-9E6C-3897AF72F952}" type="datetimeFigureOut">
              <a:rPr lang="es-MX" smtClean="0"/>
              <a:t>18/05/2016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238529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AC0D3F0-DBCE-4B4D-9E6C-3897AF72F952}" type="datetimeFigureOut">
              <a:rPr lang="es-MX" smtClean="0"/>
              <a:t>18/05/2016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251567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AC0D3F0-DBCE-4B4D-9E6C-3897AF72F952}" type="datetimeFigureOut">
              <a:rPr lang="es-MX" smtClean="0"/>
              <a:t>18/05/2016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268382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0D3F0-DBCE-4B4D-9E6C-3897AF72F952}" type="datetimeFigureOut">
              <a:rPr lang="es-MX" smtClean="0"/>
              <a:t>18/05/2016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16387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AC0D3F0-DBCE-4B4D-9E6C-3897AF72F952}" type="datetimeFigureOut">
              <a:rPr lang="es-MX" smtClean="0"/>
              <a:t>18/05/2016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356114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AC0D3F0-DBCE-4B4D-9E6C-3897AF72F952}" type="datetimeFigureOut">
              <a:rPr lang="es-MX" smtClean="0"/>
              <a:t>18/05/2016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C74AAC5-97A9-494F-960E-78040A1735CA}" type="slidenum">
              <a:rPr lang="es-MX" smtClean="0"/>
              <a:t>‹Nº›</a:t>
            </a:fld>
            <a:endParaRPr lang="es-MX"/>
          </a:p>
        </p:txBody>
      </p:sp>
    </p:spTree>
    <p:extLst>
      <p:ext uri="{BB962C8B-B14F-4D97-AF65-F5344CB8AC3E}">
        <p14:creationId xmlns:p14="http://schemas.microsoft.com/office/powerpoint/2010/main" val="36635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0D3F0-DBCE-4B4D-9E6C-3897AF72F952}" type="datetimeFigureOut">
              <a:rPr lang="es-MX" smtClean="0"/>
              <a:t>18/05/2016</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AAC5-97A9-494F-960E-78040A1735CA}" type="slidenum">
              <a:rPr lang="es-MX" smtClean="0"/>
              <a:t>‹Nº›</a:t>
            </a:fld>
            <a:endParaRPr lang="es-MX"/>
          </a:p>
        </p:txBody>
      </p:sp>
    </p:spTree>
    <p:extLst>
      <p:ext uri="{BB962C8B-B14F-4D97-AF65-F5344CB8AC3E}">
        <p14:creationId xmlns:p14="http://schemas.microsoft.com/office/powerpoint/2010/main" val="12778257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VINCULOS/3-1-2015.pdf" TargetMode="Externa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VINCULOS/4-2-2015.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VINCULOS/5-3-2015.pdf" TargetMode="Externa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hyperlink" Target="VINCULOS/6-4-2015.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VINCULOS/7-5-2016.pdf" TargetMode="Externa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hyperlink" Target="VINCULOS/8-6-2016.pdf" TargetMode="Externa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VINCULOS/FAIS.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VINCULOS/INAFED.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VINCULOS/CI.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VINCULOS/ESTRUCTURA%20DIPLOMADO%20VIRTUAL/Diplomado%20Virtual%20De%20Contabilidad%20Gubernamental.xls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VINCULOS/10-2015.PDF" TargetMode="Externa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VINCULOS/11-2015.pdf" TargetMode="Externa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VINCULOS/12-SEP2015.pdf"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VINCULOS/13-%20FEB%20201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VINCULOS/14-%20MAY%202016.pdf"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52043" y="3161640"/>
            <a:ext cx="5829300" cy="3024335"/>
          </a:xfrm>
        </p:spPr>
        <p:txBody>
          <a:bodyPr>
            <a:normAutofit fontScale="90000"/>
          </a:bodyPr>
          <a:lstStyle/>
          <a:p>
            <a:r>
              <a:rPr lang="es-MX" b="1" dirty="0" smtClean="0">
                <a:solidFill>
                  <a:schemeClr val="accent5">
                    <a:lumMod val="50000"/>
                  </a:schemeClr>
                </a:solidFill>
                <a:effectLst/>
                <a:latin typeface="Arial Narrow" panose="020B0606020202030204" pitchFamily="34" charset="0"/>
              </a:rPr>
              <a:t>INFORME DE ACTIVIDADES </a:t>
            </a:r>
            <a:br>
              <a:rPr lang="es-MX" b="1" dirty="0" smtClean="0">
                <a:solidFill>
                  <a:schemeClr val="accent5">
                    <a:lumMod val="50000"/>
                  </a:schemeClr>
                </a:solidFill>
                <a:effectLst/>
                <a:latin typeface="Arial Narrow" panose="020B0606020202030204" pitchFamily="34" charset="0"/>
              </a:rPr>
            </a:br>
            <a:r>
              <a:rPr lang="es-MX" b="1" dirty="0" smtClean="0">
                <a:solidFill>
                  <a:schemeClr val="accent5">
                    <a:lumMod val="50000"/>
                  </a:schemeClr>
                </a:solidFill>
                <a:latin typeface="Arial Narrow" panose="020B0606020202030204" pitchFamily="34" charset="0"/>
              </a:rPr>
              <a:t>DE LA </a:t>
            </a:r>
            <a:r>
              <a:rPr lang="es-MX" b="1" dirty="0" smtClean="0">
                <a:solidFill>
                  <a:schemeClr val="accent5">
                    <a:lumMod val="50000"/>
                  </a:schemeClr>
                </a:solidFill>
                <a:effectLst/>
                <a:latin typeface="Arial Narrow" panose="020B0606020202030204" pitchFamily="34" charset="0"/>
              </a:rPr>
              <a:t/>
            </a:r>
            <a:br>
              <a:rPr lang="es-MX" b="1" dirty="0" smtClean="0">
                <a:solidFill>
                  <a:schemeClr val="accent5">
                    <a:lumMod val="50000"/>
                  </a:schemeClr>
                </a:solidFill>
                <a:effectLst/>
                <a:latin typeface="Arial Narrow" panose="020B0606020202030204" pitchFamily="34" charset="0"/>
              </a:rPr>
            </a:br>
            <a:r>
              <a:rPr lang="es-MX" b="1" dirty="0" smtClean="0">
                <a:solidFill>
                  <a:schemeClr val="accent5">
                    <a:lumMod val="50000"/>
                  </a:schemeClr>
                </a:solidFill>
                <a:effectLst/>
                <a:latin typeface="Arial Narrow" panose="020B0606020202030204" pitchFamily="34" charset="0"/>
              </a:rPr>
              <a:t>VICEPRESIDENCIA DE ENTIDADES FEDERATIVAS Y MUNICIPIOS</a:t>
            </a:r>
            <a:r>
              <a:rPr lang="es-MX" dirty="0" smtClean="0">
                <a:solidFill>
                  <a:schemeClr val="accent5">
                    <a:lumMod val="50000"/>
                  </a:schemeClr>
                </a:solidFill>
                <a:effectLst/>
              </a:rPr>
              <a:t/>
            </a:r>
            <a:br>
              <a:rPr lang="es-MX" dirty="0" smtClean="0">
                <a:solidFill>
                  <a:schemeClr val="accent5">
                    <a:lumMod val="50000"/>
                  </a:schemeClr>
                </a:solidFill>
                <a:effectLst/>
              </a:rPr>
            </a:br>
            <a:r>
              <a:rPr lang="es-MX" b="1" dirty="0">
                <a:solidFill>
                  <a:schemeClr val="accent5">
                    <a:lumMod val="50000"/>
                  </a:schemeClr>
                </a:solidFill>
                <a:latin typeface="Arial Narrow" panose="020B0606020202030204" pitchFamily="34" charset="0"/>
              </a:rPr>
              <a:t>DE LA ASOFIS A.C.</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1</a:t>
            </a:fld>
            <a:endParaRPr lang="es-MX"/>
          </a:p>
        </p:txBody>
      </p:sp>
      <p:sp>
        <p:nvSpPr>
          <p:cNvPr id="5" name="2 Subtítulo"/>
          <p:cNvSpPr txBox="1">
            <a:spLocks/>
          </p:cNvSpPr>
          <p:nvPr/>
        </p:nvSpPr>
        <p:spPr>
          <a:xfrm>
            <a:off x="6335689" y="4849919"/>
            <a:ext cx="2808313" cy="486053"/>
          </a:xfrm>
          <a:prstGeom prst="rect">
            <a:avLst/>
          </a:prstGeom>
        </p:spPr>
        <p:txBody>
          <a:bodyPr lIns="68570" tIns="34285" rIns="68570" bIns="34285"/>
          <a:lstStyle>
            <a:lvl1pPr marL="0" indent="0" algn="ctr" defTabSz="914267"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134" indent="0" algn="ctr" defTabSz="914267"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267" indent="0" algn="ctr" defTabSz="914267"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401" indent="0" algn="ctr" defTabSz="91426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535" indent="0" algn="ctr" defTabSz="91426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5668" indent="0" algn="ctr" defTabSz="91426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801" indent="0" algn="ctr" defTabSz="91426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934" indent="0" algn="ctr" defTabSz="91426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068" indent="0" algn="ctr" defTabSz="91426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MX" sz="1800" b="1" dirty="0">
                <a:solidFill>
                  <a:schemeClr val="accent5">
                    <a:lumMod val="50000"/>
                  </a:schemeClr>
                </a:solidFill>
                <a:latin typeface="Arial Narrow" panose="020B0606020202030204" pitchFamily="34" charset="0"/>
                <a:ea typeface="+mj-ea"/>
                <a:cs typeface="+mj-cs"/>
              </a:rPr>
              <a:t>Ene-Dic 2015/Ene-</a:t>
            </a:r>
            <a:r>
              <a:rPr lang="es-MX" sz="1800" b="1" dirty="0" err="1">
                <a:solidFill>
                  <a:schemeClr val="accent5">
                    <a:lumMod val="50000"/>
                  </a:schemeClr>
                </a:solidFill>
                <a:latin typeface="Arial Narrow" panose="020B0606020202030204" pitchFamily="34" charset="0"/>
                <a:ea typeface="+mj-ea"/>
                <a:cs typeface="+mj-cs"/>
              </a:rPr>
              <a:t>May</a:t>
            </a:r>
            <a:r>
              <a:rPr lang="es-MX" sz="1800" b="1" dirty="0">
                <a:solidFill>
                  <a:schemeClr val="accent5">
                    <a:lumMod val="50000"/>
                  </a:schemeClr>
                </a:solidFill>
                <a:latin typeface="Arial Narrow" panose="020B0606020202030204" pitchFamily="34" charset="0"/>
                <a:ea typeface="+mj-ea"/>
                <a:cs typeface="+mj-cs"/>
              </a:rPr>
              <a:t> 2016</a:t>
            </a:r>
          </a:p>
          <a:p>
            <a:endParaRPr lang="es-MX" sz="2400" dirty="0">
              <a:solidFill>
                <a:schemeClr val="accent5">
                  <a:lumMod val="50000"/>
                </a:schemeClr>
              </a:solidFill>
            </a:endParaRPr>
          </a:p>
        </p:txBody>
      </p:sp>
    </p:spTree>
    <p:extLst>
      <p:ext uri="{BB962C8B-B14F-4D97-AF65-F5344CB8AC3E}">
        <p14:creationId xmlns:p14="http://schemas.microsoft.com/office/powerpoint/2010/main" val="3444154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D4D69DD8-C177-4639-99C7-BBE5D59D754D}" type="slidenum">
              <a:rPr lang="es-MX" smtClean="0"/>
              <a:pPr/>
              <a:t>10</a:t>
            </a:fld>
            <a:endParaRPr lang="es-MX"/>
          </a:p>
        </p:txBody>
      </p:sp>
      <p:sp>
        <p:nvSpPr>
          <p:cNvPr id="7" name="6 CuadroTexto"/>
          <p:cNvSpPr txBox="1"/>
          <p:nvPr/>
        </p:nvSpPr>
        <p:spPr>
          <a:xfrm>
            <a:off x="6769474" y="1302991"/>
            <a:ext cx="972108" cy="369332"/>
          </a:xfrm>
          <a:prstGeom prst="rect">
            <a:avLst/>
          </a:prstGeom>
          <a:noFill/>
        </p:spPr>
        <p:txBody>
          <a:bodyPr wrap="square" rtlCol="0">
            <a:spAutoFit/>
          </a:bodyPr>
          <a:lstStyle/>
          <a:p>
            <a:pPr algn="ctr"/>
            <a:r>
              <a:rPr lang="es-MX" sz="900" b="1" dirty="0">
                <a:solidFill>
                  <a:schemeClr val="accent5">
                    <a:lumMod val="75000"/>
                  </a:schemeClr>
                </a:solidFill>
              </a:rPr>
              <a:t>NO ENVIARON ARTÍCULO</a:t>
            </a:r>
            <a:r>
              <a:rPr lang="es-MX" sz="900" dirty="0">
                <a:solidFill>
                  <a:schemeClr val="accent5">
                    <a:lumMod val="75000"/>
                  </a:schemeClr>
                </a:solidFill>
              </a:rPr>
              <a:t>:</a:t>
            </a:r>
          </a:p>
        </p:txBody>
      </p:sp>
      <p:sp>
        <p:nvSpPr>
          <p:cNvPr id="3" name="2 Rectángulo"/>
          <p:cNvSpPr/>
          <p:nvPr/>
        </p:nvSpPr>
        <p:spPr>
          <a:xfrm>
            <a:off x="1429408" y="4935479"/>
            <a:ext cx="5292590" cy="519501"/>
          </a:xfrm>
          <a:prstGeom prst="rect">
            <a:avLst/>
          </a:prstGeom>
        </p:spPr>
        <p:txBody>
          <a:bodyPr wrap="square">
            <a:spAutoFit/>
          </a:bodyPr>
          <a:lstStyle/>
          <a:p>
            <a:pPr lvl="0" algn="just"/>
            <a:r>
              <a:rPr lang="es-MX" sz="1388" dirty="0">
                <a:solidFill>
                  <a:schemeClr val="accent5">
                    <a:lumMod val="50000"/>
                  </a:schemeClr>
                </a:solidFill>
              </a:rPr>
              <a:t>Se emitieron 12,000 ejemplares del </a:t>
            </a:r>
            <a:r>
              <a:rPr lang="es-MX" sz="1388" b="1" dirty="0">
                <a:solidFill>
                  <a:schemeClr val="accent5">
                    <a:lumMod val="50000"/>
                  </a:schemeClr>
                </a:solidFill>
              </a:rPr>
              <a:t>Boletín Número 1/2015 </a:t>
            </a:r>
            <a:r>
              <a:rPr lang="es-MX" sz="1388" dirty="0">
                <a:solidFill>
                  <a:schemeClr val="accent5">
                    <a:lumMod val="50000"/>
                  </a:schemeClr>
                </a:solidFill>
              </a:rPr>
              <a:t>en julio 2015.</a:t>
            </a:r>
          </a:p>
        </p:txBody>
      </p:sp>
      <p:sp>
        <p:nvSpPr>
          <p:cNvPr id="11" name="1 Título"/>
          <p:cNvSpPr txBox="1">
            <a:spLocks/>
          </p:cNvSpPr>
          <p:nvPr/>
        </p:nvSpPr>
        <p:spPr>
          <a:xfrm>
            <a:off x="2141733" y="1410344"/>
            <a:ext cx="3867940" cy="637128"/>
          </a:xfrm>
          <a:prstGeom prst="rect">
            <a:avLst/>
          </a:prstGeom>
        </p:spPr>
        <p:txBody>
          <a:bodyPr lIns="68570" tIns="34285" rIns="68570" bIns="34285">
            <a:norm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Boletín Informativo</a:t>
            </a:r>
          </a:p>
          <a:p>
            <a:pPr>
              <a:lnSpc>
                <a:spcPts val="1200"/>
              </a:lnSpc>
            </a:pPr>
            <a:endParaRPr lang="es-MX" sz="1725" b="1" dirty="0">
              <a:solidFill>
                <a:schemeClr val="accent5">
                  <a:lumMod val="75000"/>
                </a:schemeClr>
              </a:solidFill>
              <a:latin typeface="Arial Narrow" panose="020B0606020202030204" pitchFamily="34" charset="0"/>
            </a:endParaRPr>
          </a:p>
          <a:p>
            <a:pPr>
              <a:lnSpc>
                <a:spcPts val="1200"/>
              </a:lnSpc>
            </a:pPr>
            <a:r>
              <a:rPr lang="es-MX" sz="1725" b="1" dirty="0">
                <a:solidFill>
                  <a:schemeClr val="accent5">
                    <a:lumMod val="75000"/>
                  </a:schemeClr>
                </a:solidFill>
                <a:latin typeface="Arial Narrow" panose="020B0606020202030204" pitchFamily="34" charset="0"/>
              </a:rPr>
              <a:t>Actividad  5  Emitir publicaciones</a:t>
            </a:r>
          </a:p>
        </p:txBody>
      </p:sp>
      <p:graphicFrame>
        <p:nvGraphicFramePr>
          <p:cNvPr id="10" name="4 Gráfico"/>
          <p:cNvGraphicFramePr>
            <a:graphicFrameLocks/>
          </p:cNvGraphicFramePr>
          <p:nvPr>
            <p:extLst/>
          </p:nvPr>
        </p:nvGraphicFramePr>
        <p:xfrm>
          <a:off x="1331643" y="1916836"/>
          <a:ext cx="5343940" cy="31863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1 Tabla"/>
          <p:cNvGraphicFramePr>
            <a:graphicFrameLocks noGrp="1"/>
          </p:cNvGraphicFramePr>
          <p:nvPr>
            <p:extLst/>
          </p:nvPr>
        </p:nvGraphicFramePr>
        <p:xfrm>
          <a:off x="6731794" y="1628429"/>
          <a:ext cx="1047468" cy="3505148"/>
        </p:xfrm>
        <a:graphic>
          <a:graphicData uri="http://schemas.openxmlformats.org/drawingml/2006/table">
            <a:tbl>
              <a:tblPr>
                <a:tableStyleId>{5C22544A-7EE6-4342-B048-85BDC9FD1C3A}</a:tableStyleId>
              </a:tblPr>
              <a:tblGrid>
                <a:gridCol w="1047468"/>
              </a:tblGrid>
              <a:tr h="152400">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0" marR="0" marT="0" marB="0" anchor="ctr"/>
                </a:tc>
              </a:tr>
              <a:tr h="162018">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Campeche</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Coahuila</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Colima</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 Chihuahua</a:t>
                      </a:r>
                      <a:endParaRPr lang="es-MX" sz="1000" b="0"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smtClean="0">
                          <a:solidFill>
                            <a:schemeClr val="tx2">
                              <a:lumMod val="50000"/>
                            </a:schemeClr>
                          </a:solidFill>
                          <a:effectLst/>
                        </a:rPr>
                        <a:t>Cd. de México</a:t>
                      </a:r>
                      <a:endParaRPr lang="es-MX" sz="1000" b="1" i="0" u="none" strike="noStrike" dirty="0">
                        <a:solidFill>
                          <a:schemeClr val="tx2">
                            <a:lumMod val="50000"/>
                          </a:schemeClr>
                        </a:solidFill>
                        <a:effectLst/>
                        <a:latin typeface="Calibri"/>
                      </a:endParaRPr>
                    </a:p>
                  </a:txBody>
                  <a:tcPr marL="0" marR="0" marT="0" marB="0" anchor="ctr"/>
                </a:tc>
              </a:tr>
              <a:tr h="171330">
                <a:tc>
                  <a:txBody>
                    <a:bodyPr/>
                    <a:lstStyle/>
                    <a:p>
                      <a:pPr algn="ctr" fontAlgn="ctr"/>
                      <a:r>
                        <a:rPr lang="es-MX" sz="1000" u="none" strike="noStrike" dirty="0">
                          <a:solidFill>
                            <a:schemeClr val="tx2">
                              <a:lumMod val="50000"/>
                            </a:schemeClr>
                          </a:solidFill>
                          <a:effectLst/>
                        </a:rPr>
                        <a:t> Durango</a:t>
                      </a:r>
                      <a:endParaRPr lang="es-MX" sz="1000" b="0"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Guanajuato</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Guerrero</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Hidalgo</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Jalisco</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Nayarit</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Nuevo León</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Oaxaca</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Puebla</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Querétaro</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smtClean="0">
                          <a:solidFill>
                            <a:schemeClr val="tx2">
                              <a:lumMod val="50000"/>
                            </a:schemeClr>
                          </a:solidFill>
                          <a:effectLst/>
                        </a:rPr>
                        <a:t>San Luis </a:t>
                      </a:r>
                      <a:r>
                        <a:rPr lang="es-MX" sz="1000" u="none" strike="noStrike" dirty="0">
                          <a:solidFill>
                            <a:schemeClr val="tx2">
                              <a:lumMod val="50000"/>
                            </a:schemeClr>
                          </a:solidFill>
                          <a:effectLst/>
                        </a:rPr>
                        <a:t>Potosí</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Sonora</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Tabasco</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Veracruz</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Yucatán</a:t>
                      </a:r>
                      <a:endParaRPr lang="es-MX" sz="1000" b="1" i="0" u="none" strike="noStrike" dirty="0">
                        <a:solidFill>
                          <a:schemeClr val="tx2">
                            <a:lumMod val="50000"/>
                          </a:schemeClr>
                        </a:solidFill>
                        <a:effectLst/>
                        <a:latin typeface="Calibri"/>
                      </a:endParaRPr>
                    </a:p>
                  </a:txBody>
                  <a:tcPr marL="0" marR="0" marT="0" marB="0" anchor="ctr"/>
                </a:tc>
              </a:tr>
            </a:tbl>
          </a:graphicData>
        </a:graphic>
      </p:graphicFrame>
      <p:sp>
        <p:nvSpPr>
          <p:cNvPr id="4" name="3 CuadroTexto"/>
          <p:cNvSpPr txBox="1"/>
          <p:nvPr/>
        </p:nvSpPr>
        <p:spPr>
          <a:xfrm>
            <a:off x="6837339" y="5183625"/>
            <a:ext cx="878767" cy="230832"/>
          </a:xfrm>
          <a:prstGeom prst="rect">
            <a:avLst/>
          </a:prstGeom>
          <a:noFill/>
        </p:spPr>
        <p:txBody>
          <a:bodyPr wrap="none" rtlCol="0">
            <a:spAutoFit/>
          </a:bodyPr>
          <a:lstStyle/>
          <a:p>
            <a:r>
              <a:rPr lang="es-MX" sz="900" dirty="0">
                <a:hlinkClick r:id="rId3" action="ppaction://hlinkfile"/>
              </a:rPr>
              <a:t>Boletín 1/2015</a:t>
            </a:r>
            <a:endParaRPr lang="es-MX" sz="900" dirty="0"/>
          </a:p>
        </p:txBody>
      </p:sp>
    </p:spTree>
    <p:extLst>
      <p:ext uri="{BB962C8B-B14F-4D97-AF65-F5344CB8AC3E}">
        <p14:creationId xmlns:p14="http://schemas.microsoft.com/office/powerpoint/2010/main" val="2464237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11</a:t>
            </a:fld>
            <a:endParaRPr lang="es-MX"/>
          </a:p>
        </p:txBody>
      </p:sp>
      <p:graphicFrame>
        <p:nvGraphicFramePr>
          <p:cNvPr id="5" name="5 Gráfico"/>
          <p:cNvGraphicFramePr>
            <a:graphicFrameLocks/>
          </p:cNvGraphicFramePr>
          <p:nvPr>
            <p:extLst/>
          </p:nvPr>
        </p:nvGraphicFramePr>
        <p:xfrm>
          <a:off x="1277636" y="1777050"/>
          <a:ext cx="4968553" cy="3348370"/>
        </p:xfrm>
        <a:graphic>
          <a:graphicData uri="http://schemas.openxmlformats.org/drawingml/2006/chart">
            <c:chart xmlns:c="http://schemas.openxmlformats.org/drawingml/2006/chart" xmlns:r="http://schemas.openxmlformats.org/officeDocument/2006/relationships" r:id="rId3"/>
          </a:graphicData>
        </a:graphic>
      </p:graphicFrame>
      <p:sp>
        <p:nvSpPr>
          <p:cNvPr id="6" name="3 CuadroTexto"/>
          <p:cNvSpPr txBox="1"/>
          <p:nvPr/>
        </p:nvSpPr>
        <p:spPr>
          <a:xfrm>
            <a:off x="2249744" y="1917703"/>
            <a:ext cx="1931463" cy="3462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650" b="1" dirty="0">
                <a:solidFill>
                  <a:schemeClr val="tx2">
                    <a:lumMod val="50000"/>
                  </a:schemeClr>
                </a:solidFill>
              </a:rPr>
              <a:t>Boletín No. 2/2015</a:t>
            </a:r>
          </a:p>
        </p:txBody>
      </p:sp>
      <p:sp>
        <p:nvSpPr>
          <p:cNvPr id="8" name="1 Título"/>
          <p:cNvSpPr txBox="1">
            <a:spLocks/>
          </p:cNvSpPr>
          <p:nvPr/>
        </p:nvSpPr>
        <p:spPr>
          <a:xfrm>
            <a:off x="2033720" y="1268764"/>
            <a:ext cx="3867940" cy="637128"/>
          </a:xfrm>
          <a:prstGeom prst="rect">
            <a:avLst/>
          </a:prstGeom>
        </p:spPr>
        <p:txBody>
          <a:bodyPr lIns="68570" tIns="34285" rIns="68570" bIns="34285">
            <a:norm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Boletín Informativo</a:t>
            </a:r>
          </a:p>
          <a:p>
            <a:pPr>
              <a:lnSpc>
                <a:spcPts val="1200"/>
              </a:lnSpc>
            </a:pPr>
            <a:endParaRPr lang="es-MX" sz="1725" b="1" dirty="0">
              <a:solidFill>
                <a:schemeClr val="accent5">
                  <a:lumMod val="75000"/>
                </a:schemeClr>
              </a:solidFill>
              <a:latin typeface="Arial Narrow" panose="020B0606020202030204" pitchFamily="34" charset="0"/>
            </a:endParaRPr>
          </a:p>
          <a:p>
            <a:pPr>
              <a:lnSpc>
                <a:spcPts val="1200"/>
              </a:lnSpc>
            </a:pPr>
            <a:r>
              <a:rPr lang="es-MX" sz="1725" b="1" dirty="0">
                <a:solidFill>
                  <a:schemeClr val="accent5">
                    <a:lumMod val="75000"/>
                  </a:schemeClr>
                </a:solidFill>
                <a:latin typeface="Arial Narrow" panose="020B0606020202030204" pitchFamily="34" charset="0"/>
              </a:rPr>
              <a:t>Actividad  5  Emitir publicaciones</a:t>
            </a:r>
          </a:p>
        </p:txBody>
      </p:sp>
      <p:sp>
        <p:nvSpPr>
          <p:cNvPr id="9" name="8 CuadroTexto"/>
          <p:cNvSpPr txBox="1"/>
          <p:nvPr/>
        </p:nvSpPr>
        <p:spPr>
          <a:xfrm>
            <a:off x="6462206" y="1388779"/>
            <a:ext cx="1134128" cy="369332"/>
          </a:xfrm>
          <a:prstGeom prst="rect">
            <a:avLst/>
          </a:prstGeom>
          <a:noFill/>
        </p:spPr>
        <p:txBody>
          <a:bodyPr wrap="square" rtlCol="0">
            <a:spAutoFit/>
          </a:bodyPr>
          <a:lstStyle/>
          <a:p>
            <a:pPr algn="ctr"/>
            <a:r>
              <a:rPr lang="es-MX" sz="900" b="1" dirty="0">
                <a:solidFill>
                  <a:schemeClr val="accent5">
                    <a:lumMod val="75000"/>
                  </a:schemeClr>
                </a:solidFill>
              </a:rPr>
              <a:t>NO ENVIARON ARTÍCULO</a:t>
            </a:r>
            <a:r>
              <a:rPr lang="es-MX" sz="900" dirty="0">
                <a:solidFill>
                  <a:schemeClr val="accent5">
                    <a:lumMod val="75000"/>
                  </a:schemeClr>
                </a:solidFill>
              </a:rPr>
              <a:t>:</a:t>
            </a:r>
          </a:p>
        </p:txBody>
      </p:sp>
      <p:graphicFrame>
        <p:nvGraphicFramePr>
          <p:cNvPr id="10" name="9 Tabla"/>
          <p:cNvGraphicFramePr>
            <a:graphicFrameLocks noGrp="1"/>
          </p:cNvGraphicFramePr>
          <p:nvPr>
            <p:extLst/>
          </p:nvPr>
        </p:nvGraphicFramePr>
        <p:xfrm>
          <a:off x="6327189" y="1712785"/>
          <a:ext cx="1512168" cy="3539210"/>
        </p:xfrm>
        <a:graphic>
          <a:graphicData uri="http://schemas.openxmlformats.org/drawingml/2006/table">
            <a:tbl>
              <a:tblPr>
                <a:tableStyleId>{5C22544A-7EE6-4342-B048-85BDC9FD1C3A}</a:tableStyleId>
              </a:tblPr>
              <a:tblGrid>
                <a:gridCol w="1512168"/>
              </a:tblGrid>
              <a:tr h="233370">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5305" marR="5305" marT="5305" marB="0" anchor="ctr"/>
                </a:tc>
              </a:tr>
              <a:tr h="169725">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5305" marR="5305" marT="5305" marB="0" anchor="ctr"/>
                </a:tc>
              </a:tr>
              <a:tr h="181878">
                <a:tc>
                  <a:txBody>
                    <a:bodyPr/>
                    <a:lstStyle/>
                    <a:p>
                      <a:pPr algn="ctr" fontAlgn="ctr"/>
                      <a:r>
                        <a:rPr lang="es-MX" sz="1000" u="none" strike="noStrike" dirty="0">
                          <a:solidFill>
                            <a:schemeClr val="tx2">
                              <a:lumMod val="50000"/>
                            </a:schemeClr>
                          </a:solidFill>
                          <a:effectLst/>
                        </a:rPr>
                        <a:t>Campeche</a:t>
                      </a:r>
                      <a:endParaRPr lang="es-MX" sz="1000" b="1" i="0" u="none" strike="noStrike" dirty="0">
                        <a:solidFill>
                          <a:schemeClr val="tx2">
                            <a:lumMod val="50000"/>
                          </a:schemeClr>
                        </a:solidFill>
                        <a:effectLst/>
                        <a:latin typeface="Calibri"/>
                      </a:endParaRPr>
                    </a:p>
                  </a:txBody>
                  <a:tcPr marL="5305" marR="5305" marT="5305" marB="0" anchor="ctr"/>
                </a:tc>
              </a:tr>
              <a:tr h="169725">
                <a:tc>
                  <a:txBody>
                    <a:bodyPr/>
                    <a:lstStyle/>
                    <a:p>
                      <a:pPr algn="ctr" fontAlgn="ctr"/>
                      <a:r>
                        <a:rPr lang="es-MX" sz="1000" u="none" strike="noStrike" dirty="0">
                          <a:solidFill>
                            <a:schemeClr val="tx2">
                              <a:lumMod val="50000"/>
                            </a:schemeClr>
                          </a:solidFill>
                          <a:effectLst/>
                        </a:rPr>
                        <a:t>Coahuila</a:t>
                      </a:r>
                      <a:endParaRPr lang="es-MX" sz="1000" b="1" i="0" u="none" strike="noStrike" dirty="0">
                        <a:solidFill>
                          <a:schemeClr val="tx2">
                            <a:lumMod val="50000"/>
                          </a:schemeClr>
                        </a:solidFill>
                        <a:effectLst/>
                        <a:latin typeface="Calibri"/>
                      </a:endParaRPr>
                    </a:p>
                  </a:txBody>
                  <a:tcPr marL="5305" marR="5305" marT="5305" marB="0" anchor="ctr"/>
                </a:tc>
              </a:tr>
              <a:tr h="169725">
                <a:tc>
                  <a:txBody>
                    <a:bodyPr/>
                    <a:lstStyle/>
                    <a:p>
                      <a:pPr algn="ctr" fontAlgn="ctr"/>
                      <a:r>
                        <a:rPr lang="es-MX" sz="1000" u="none" strike="noStrike" dirty="0">
                          <a:solidFill>
                            <a:schemeClr val="tx2">
                              <a:lumMod val="50000"/>
                            </a:schemeClr>
                          </a:solidFill>
                          <a:effectLst/>
                        </a:rPr>
                        <a:t>Colima</a:t>
                      </a:r>
                      <a:endParaRPr lang="es-MX" sz="1000" b="1" i="0" u="none" strike="noStrike" dirty="0">
                        <a:solidFill>
                          <a:schemeClr val="tx2">
                            <a:lumMod val="50000"/>
                          </a:schemeClr>
                        </a:solidFill>
                        <a:effectLst/>
                        <a:latin typeface="Calibri"/>
                      </a:endParaRPr>
                    </a:p>
                  </a:txBody>
                  <a:tcPr marL="5305" marR="5305" marT="5305" marB="0" anchor="ctr"/>
                </a:tc>
              </a:tr>
              <a:tr h="169725">
                <a:tc>
                  <a:txBody>
                    <a:bodyPr/>
                    <a:lstStyle/>
                    <a:p>
                      <a:pPr algn="ctr" fontAlgn="ctr"/>
                      <a:r>
                        <a:rPr lang="es-MX" sz="1000" u="none" strike="noStrike" dirty="0" smtClean="0">
                          <a:solidFill>
                            <a:schemeClr val="tx2">
                              <a:lumMod val="50000"/>
                            </a:schemeClr>
                          </a:solidFill>
                          <a:effectLst/>
                        </a:rPr>
                        <a:t>Cd. de México</a:t>
                      </a:r>
                    </a:p>
                  </a:txBody>
                  <a:tcPr marL="5305" marR="5305" marT="5305" marB="0" anchor="ctr"/>
                </a:tc>
              </a:tr>
              <a:tr h="157705">
                <a:tc>
                  <a:txBody>
                    <a:bodyPr/>
                    <a:lstStyle/>
                    <a:p>
                      <a:pPr algn="ctr" fontAlgn="ctr"/>
                      <a:r>
                        <a:rPr lang="es-MX" sz="1000" u="none" strike="noStrike" dirty="0">
                          <a:solidFill>
                            <a:schemeClr val="tx2">
                              <a:lumMod val="50000"/>
                            </a:schemeClr>
                          </a:solidFill>
                          <a:effectLst/>
                        </a:rPr>
                        <a:t> Durango</a:t>
                      </a:r>
                      <a:endParaRPr lang="es-MX" sz="1000" b="0" i="0" u="none" strike="noStrike" dirty="0">
                        <a:solidFill>
                          <a:schemeClr val="tx2">
                            <a:lumMod val="50000"/>
                          </a:schemeClr>
                        </a:solidFill>
                        <a:effectLst/>
                        <a:latin typeface="Calibri"/>
                      </a:endParaRPr>
                    </a:p>
                  </a:txBody>
                  <a:tcPr marL="5305" marR="5305" marT="5305" marB="0" anchor="ctr"/>
                </a:tc>
              </a:tr>
              <a:tr h="187715">
                <a:tc>
                  <a:txBody>
                    <a:bodyPr/>
                    <a:lstStyle/>
                    <a:p>
                      <a:pPr algn="ctr" fontAlgn="ctr"/>
                      <a:r>
                        <a:rPr lang="es-MX" sz="1000" u="none" strike="noStrike" dirty="0">
                          <a:solidFill>
                            <a:schemeClr val="tx2">
                              <a:lumMod val="50000"/>
                            </a:schemeClr>
                          </a:solidFill>
                          <a:effectLst/>
                        </a:rPr>
                        <a:t>Guanajuato</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Guerrero</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Hidalgo</a:t>
                      </a:r>
                      <a:endParaRPr lang="es-MX" sz="1000" b="1" i="0" u="none" strike="noStrike" dirty="0">
                        <a:solidFill>
                          <a:schemeClr val="tx2">
                            <a:lumMod val="50000"/>
                          </a:schemeClr>
                        </a:solidFill>
                        <a:effectLst/>
                        <a:latin typeface="Calibri"/>
                      </a:endParaRPr>
                    </a:p>
                  </a:txBody>
                  <a:tcPr marL="5305" marR="5305" marT="5305" marB="0" anchor="ctr"/>
                </a:tc>
              </a:tr>
              <a:tr h="169725">
                <a:tc>
                  <a:txBody>
                    <a:bodyPr/>
                    <a:lstStyle/>
                    <a:p>
                      <a:pPr algn="ctr" fontAlgn="ctr"/>
                      <a:r>
                        <a:rPr lang="es-MX" sz="1000" u="none" strike="noStrike" dirty="0">
                          <a:solidFill>
                            <a:schemeClr val="tx2">
                              <a:lumMod val="50000"/>
                            </a:schemeClr>
                          </a:solidFill>
                          <a:effectLst/>
                        </a:rPr>
                        <a:t>Michoacán</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Nayarit</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Nuevo León</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Oaxaca</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Puebla</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Querétaro</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smtClean="0">
                          <a:solidFill>
                            <a:schemeClr val="tx2">
                              <a:lumMod val="50000"/>
                            </a:schemeClr>
                          </a:solidFill>
                          <a:effectLst/>
                        </a:rPr>
                        <a:t>San Luis </a:t>
                      </a:r>
                      <a:r>
                        <a:rPr lang="es-MX" sz="1000" u="none" strike="noStrike" dirty="0">
                          <a:solidFill>
                            <a:schemeClr val="tx2">
                              <a:lumMod val="50000"/>
                            </a:schemeClr>
                          </a:solidFill>
                          <a:effectLst/>
                        </a:rPr>
                        <a:t>Potosí</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Sonora</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Veracruz</a:t>
                      </a:r>
                      <a:endParaRPr lang="es-MX" sz="1000" b="1" i="0" u="none" strike="noStrike" dirty="0">
                        <a:solidFill>
                          <a:schemeClr val="tx2">
                            <a:lumMod val="50000"/>
                          </a:schemeClr>
                        </a:solidFill>
                        <a:effectLst/>
                        <a:latin typeface="Calibri"/>
                      </a:endParaRPr>
                    </a:p>
                  </a:txBody>
                  <a:tcPr marL="5305" marR="5305" marT="5305" marB="0" anchor="ctr"/>
                </a:tc>
              </a:tr>
              <a:tr h="157705">
                <a:tc>
                  <a:txBody>
                    <a:bodyPr/>
                    <a:lstStyle/>
                    <a:p>
                      <a:pPr algn="ctr" fontAlgn="ctr"/>
                      <a:r>
                        <a:rPr lang="es-MX" sz="1000" u="none" strike="noStrike" dirty="0">
                          <a:solidFill>
                            <a:schemeClr val="tx2">
                              <a:lumMod val="50000"/>
                            </a:schemeClr>
                          </a:solidFill>
                          <a:effectLst/>
                        </a:rPr>
                        <a:t>Yucatán</a:t>
                      </a:r>
                      <a:endParaRPr lang="es-MX" sz="1000" b="1" i="0" u="none" strike="noStrike" dirty="0">
                        <a:solidFill>
                          <a:schemeClr val="tx2">
                            <a:lumMod val="50000"/>
                          </a:schemeClr>
                        </a:solidFill>
                        <a:effectLst/>
                        <a:latin typeface="Calibri"/>
                      </a:endParaRPr>
                    </a:p>
                  </a:txBody>
                  <a:tcPr marL="5305" marR="5305" marT="5305" marB="0" anchor="ctr"/>
                </a:tc>
              </a:tr>
            </a:tbl>
          </a:graphicData>
        </a:graphic>
      </p:graphicFrame>
      <p:sp>
        <p:nvSpPr>
          <p:cNvPr id="11" name="10 Rectángulo"/>
          <p:cNvSpPr/>
          <p:nvPr/>
        </p:nvSpPr>
        <p:spPr>
          <a:xfrm>
            <a:off x="1414015" y="5103189"/>
            <a:ext cx="4886180" cy="519501"/>
          </a:xfrm>
          <a:prstGeom prst="rect">
            <a:avLst/>
          </a:prstGeom>
        </p:spPr>
        <p:txBody>
          <a:bodyPr wrap="square">
            <a:spAutoFit/>
          </a:bodyPr>
          <a:lstStyle/>
          <a:p>
            <a:pPr lvl="0" algn="just"/>
            <a:r>
              <a:rPr lang="es-MX" sz="1388" dirty="0">
                <a:solidFill>
                  <a:schemeClr val="accent5">
                    <a:lumMod val="50000"/>
                  </a:schemeClr>
                </a:solidFill>
              </a:rPr>
              <a:t>Se emitieron 12,000 ejemplares del </a:t>
            </a:r>
            <a:r>
              <a:rPr lang="es-MX" sz="1388" b="1" dirty="0">
                <a:solidFill>
                  <a:schemeClr val="accent5">
                    <a:lumMod val="50000"/>
                  </a:schemeClr>
                </a:solidFill>
              </a:rPr>
              <a:t>Boletín Número 2/2015 </a:t>
            </a:r>
            <a:r>
              <a:rPr lang="es-MX" sz="1388" dirty="0">
                <a:solidFill>
                  <a:schemeClr val="accent5">
                    <a:lumMod val="50000"/>
                  </a:schemeClr>
                </a:solidFill>
              </a:rPr>
              <a:t>en septiembre 2015.</a:t>
            </a:r>
          </a:p>
        </p:txBody>
      </p:sp>
      <p:sp>
        <p:nvSpPr>
          <p:cNvPr id="2" name="1 CuadroTexto"/>
          <p:cNvSpPr txBox="1"/>
          <p:nvPr/>
        </p:nvSpPr>
        <p:spPr>
          <a:xfrm>
            <a:off x="6629594" y="5266968"/>
            <a:ext cx="878767" cy="230832"/>
          </a:xfrm>
          <a:prstGeom prst="rect">
            <a:avLst/>
          </a:prstGeom>
          <a:noFill/>
        </p:spPr>
        <p:txBody>
          <a:bodyPr wrap="none" rtlCol="0">
            <a:spAutoFit/>
          </a:bodyPr>
          <a:lstStyle/>
          <a:p>
            <a:r>
              <a:rPr lang="es-MX" sz="900" dirty="0">
                <a:hlinkClick r:id="rId4" action="ppaction://hlinkfile"/>
              </a:rPr>
              <a:t>Boletín 2/2015</a:t>
            </a:r>
            <a:endParaRPr lang="es-MX" sz="900" dirty="0"/>
          </a:p>
        </p:txBody>
      </p:sp>
    </p:spTree>
    <p:extLst>
      <p:ext uri="{BB962C8B-B14F-4D97-AF65-F5344CB8AC3E}">
        <p14:creationId xmlns:p14="http://schemas.microsoft.com/office/powerpoint/2010/main" val="358430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12</a:t>
            </a:fld>
            <a:endParaRPr lang="es-MX"/>
          </a:p>
        </p:txBody>
      </p:sp>
      <p:graphicFrame>
        <p:nvGraphicFramePr>
          <p:cNvPr id="5" name="15 Gráfico"/>
          <p:cNvGraphicFramePr>
            <a:graphicFrameLocks/>
          </p:cNvGraphicFramePr>
          <p:nvPr>
            <p:extLst/>
          </p:nvPr>
        </p:nvGraphicFramePr>
        <p:xfrm>
          <a:off x="1424065" y="1669021"/>
          <a:ext cx="4806535" cy="34563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nvPr>
        </p:nvGraphicFramePr>
        <p:xfrm>
          <a:off x="6624231" y="1759920"/>
          <a:ext cx="1188133" cy="3026590"/>
        </p:xfrm>
        <a:graphic>
          <a:graphicData uri="http://schemas.openxmlformats.org/drawingml/2006/table">
            <a:tbl>
              <a:tblPr>
                <a:tableStyleId>{5C22544A-7EE6-4342-B048-85BDC9FD1C3A}</a:tableStyleId>
              </a:tblPr>
              <a:tblGrid>
                <a:gridCol w="1188133"/>
              </a:tblGrid>
              <a:tr h="228600">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7145" marR="7145" marT="7145" marB="0" anchor="ctr"/>
                </a:tc>
              </a:tr>
              <a:tr h="228600">
                <a:tc>
                  <a:txBody>
                    <a:bodyPr/>
                    <a:lstStyle/>
                    <a:p>
                      <a:pPr algn="ctr" fontAlgn="ctr"/>
                      <a:r>
                        <a:rPr lang="es-MX" sz="1000" u="none" strike="noStrike" dirty="0">
                          <a:solidFill>
                            <a:schemeClr val="tx2">
                              <a:lumMod val="50000"/>
                            </a:schemeClr>
                          </a:solidFill>
                          <a:effectLst/>
                        </a:rPr>
                        <a:t>Baja  California</a:t>
                      </a:r>
                      <a:endParaRPr lang="es-MX" sz="1000" b="1" i="0" u="none" strike="noStrike" dirty="0">
                        <a:solidFill>
                          <a:schemeClr val="tx2">
                            <a:lumMod val="50000"/>
                          </a:schemeClr>
                        </a:solidFill>
                        <a:effectLst/>
                        <a:latin typeface="Calibri"/>
                      </a:endParaRPr>
                    </a:p>
                  </a:txBody>
                  <a:tcPr marL="7145" marR="7145" marT="7145" marB="0" anchor="ctr"/>
                </a:tc>
              </a:tr>
              <a:tr h="228600">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Coahuila</a:t>
                      </a:r>
                      <a:endParaRPr lang="es-MX" sz="1000" b="1" i="0" u="none" strike="noStrike" dirty="0">
                        <a:solidFill>
                          <a:schemeClr val="tx2">
                            <a:lumMod val="50000"/>
                          </a:schemeClr>
                        </a:solidFill>
                        <a:effectLst/>
                        <a:latin typeface="Calibri"/>
                      </a:endParaRPr>
                    </a:p>
                  </a:txBody>
                  <a:tcPr marL="7145" marR="7145" marT="7145" marB="0" anchor="ctr"/>
                </a:tc>
              </a:tr>
              <a:tr h="162018">
                <a:tc>
                  <a:txBody>
                    <a:bodyPr/>
                    <a:lstStyle/>
                    <a:p>
                      <a:pPr algn="ctr" fontAlgn="ctr"/>
                      <a:r>
                        <a:rPr lang="es-MX" sz="1000" u="none" strike="noStrike" dirty="0">
                          <a:solidFill>
                            <a:schemeClr val="tx2">
                              <a:lumMod val="50000"/>
                            </a:schemeClr>
                          </a:solidFill>
                          <a:effectLst/>
                        </a:rPr>
                        <a:t>Colima</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smtClean="0">
                          <a:solidFill>
                            <a:schemeClr val="tx2">
                              <a:lumMod val="50000"/>
                            </a:schemeClr>
                          </a:solidFill>
                          <a:effectLst/>
                        </a:rPr>
                        <a:t>Cd. de México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 Durango</a:t>
                      </a:r>
                      <a:endParaRPr lang="es-MX" sz="1000" b="0"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Guerrero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Hidalgo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a:solidFill>
                            <a:schemeClr val="tx2">
                              <a:lumMod val="50000"/>
                            </a:schemeClr>
                          </a:solidFill>
                          <a:effectLst/>
                        </a:rPr>
                        <a:t>Jalisco</a:t>
                      </a:r>
                      <a:endParaRPr lang="es-MX" sz="1000" b="1" i="0" u="none" strike="noStrike">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Nuevo León</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Oaxaca</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smtClean="0">
                          <a:solidFill>
                            <a:schemeClr val="tx2">
                              <a:lumMod val="50000"/>
                            </a:schemeClr>
                          </a:solidFill>
                          <a:effectLst/>
                        </a:rPr>
                        <a:t>San Luis </a:t>
                      </a:r>
                      <a:r>
                        <a:rPr lang="es-MX" sz="1000" u="none" strike="noStrike" dirty="0">
                          <a:solidFill>
                            <a:schemeClr val="tx2">
                              <a:lumMod val="50000"/>
                            </a:schemeClr>
                          </a:solidFill>
                          <a:effectLst/>
                        </a:rPr>
                        <a:t>Potosí</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Tabasco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Yucatán</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 Zacatecas</a:t>
                      </a:r>
                      <a:endParaRPr lang="es-MX" sz="1000" b="0" i="0" u="none" strike="noStrike" dirty="0">
                        <a:solidFill>
                          <a:schemeClr val="tx2">
                            <a:lumMod val="50000"/>
                          </a:schemeClr>
                        </a:solidFill>
                        <a:effectLst/>
                        <a:latin typeface="Calibri"/>
                      </a:endParaRPr>
                    </a:p>
                  </a:txBody>
                  <a:tcPr marL="7145" marR="7145" marT="7145" marB="0" anchor="ctr"/>
                </a:tc>
              </a:tr>
            </a:tbl>
          </a:graphicData>
        </a:graphic>
      </p:graphicFrame>
      <p:sp>
        <p:nvSpPr>
          <p:cNvPr id="8" name="7 CuadroTexto"/>
          <p:cNvSpPr txBox="1"/>
          <p:nvPr/>
        </p:nvSpPr>
        <p:spPr>
          <a:xfrm>
            <a:off x="6786249" y="1396959"/>
            <a:ext cx="972108" cy="369332"/>
          </a:xfrm>
          <a:prstGeom prst="rect">
            <a:avLst/>
          </a:prstGeom>
          <a:noFill/>
        </p:spPr>
        <p:txBody>
          <a:bodyPr wrap="square" rtlCol="0">
            <a:spAutoFit/>
          </a:bodyPr>
          <a:lstStyle/>
          <a:p>
            <a:pPr algn="ctr"/>
            <a:r>
              <a:rPr lang="es-MX" sz="900" b="1" dirty="0">
                <a:solidFill>
                  <a:schemeClr val="accent5">
                    <a:lumMod val="75000"/>
                  </a:schemeClr>
                </a:solidFill>
              </a:rPr>
              <a:t>NO ENVIARON ARTÍCULO</a:t>
            </a:r>
            <a:r>
              <a:rPr lang="es-MX" sz="900" dirty="0">
                <a:solidFill>
                  <a:schemeClr val="accent5">
                    <a:lumMod val="75000"/>
                  </a:schemeClr>
                </a:solidFill>
              </a:rPr>
              <a:t>:</a:t>
            </a:r>
          </a:p>
        </p:txBody>
      </p:sp>
      <p:sp>
        <p:nvSpPr>
          <p:cNvPr id="9" name="8 Rectángulo"/>
          <p:cNvSpPr/>
          <p:nvPr/>
        </p:nvSpPr>
        <p:spPr>
          <a:xfrm>
            <a:off x="1207666" y="4779153"/>
            <a:ext cx="5239343" cy="340734"/>
          </a:xfrm>
          <a:prstGeom prst="rect">
            <a:avLst/>
          </a:prstGeom>
        </p:spPr>
        <p:txBody>
          <a:bodyPr wrap="square">
            <a:spAutoFit/>
          </a:bodyPr>
          <a:lstStyle/>
          <a:p>
            <a:pPr lvl="0" algn="just"/>
            <a:r>
              <a:rPr lang="es-MX" sz="807" dirty="0">
                <a:solidFill>
                  <a:schemeClr val="accent5">
                    <a:lumMod val="50000"/>
                  </a:schemeClr>
                </a:solidFill>
              </a:rPr>
              <a:t>Se emitieron 12,000 ejemplares del </a:t>
            </a:r>
            <a:r>
              <a:rPr lang="es-MX" sz="807" b="1" dirty="0">
                <a:solidFill>
                  <a:schemeClr val="accent5">
                    <a:lumMod val="50000"/>
                  </a:schemeClr>
                </a:solidFill>
              </a:rPr>
              <a:t>Boletín Número 3/2015 </a:t>
            </a:r>
            <a:r>
              <a:rPr lang="es-MX" sz="807" dirty="0">
                <a:solidFill>
                  <a:schemeClr val="accent5">
                    <a:lumMod val="50000"/>
                  </a:schemeClr>
                </a:solidFill>
              </a:rPr>
              <a:t>en octubre 2015 y 12,000 ejemplares del </a:t>
            </a:r>
            <a:r>
              <a:rPr lang="es-MX" sz="807" b="1" dirty="0">
                <a:solidFill>
                  <a:schemeClr val="accent5">
                    <a:lumMod val="50000"/>
                  </a:schemeClr>
                </a:solidFill>
              </a:rPr>
              <a:t>Boletín Número 4/2015 </a:t>
            </a:r>
            <a:r>
              <a:rPr lang="es-MX" sz="807" dirty="0">
                <a:solidFill>
                  <a:schemeClr val="accent5">
                    <a:lumMod val="50000"/>
                  </a:schemeClr>
                </a:solidFill>
              </a:rPr>
              <a:t>en noviembre 2015 </a:t>
            </a:r>
          </a:p>
        </p:txBody>
      </p:sp>
      <p:sp>
        <p:nvSpPr>
          <p:cNvPr id="10" name="1 Título"/>
          <p:cNvSpPr txBox="1">
            <a:spLocks/>
          </p:cNvSpPr>
          <p:nvPr/>
        </p:nvSpPr>
        <p:spPr>
          <a:xfrm>
            <a:off x="1893365" y="1127354"/>
            <a:ext cx="3867940" cy="637128"/>
          </a:xfrm>
          <a:prstGeom prst="rect">
            <a:avLst/>
          </a:prstGeom>
        </p:spPr>
        <p:txBody>
          <a:bodyPr lIns="68570" tIns="34285" rIns="68570" bIns="34285">
            <a:norm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Boletín Informativo</a:t>
            </a:r>
          </a:p>
          <a:p>
            <a:pPr>
              <a:lnSpc>
                <a:spcPts val="1200"/>
              </a:lnSpc>
            </a:pPr>
            <a:endParaRPr lang="es-MX" sz="1725" b="1" dirty="0">
              <a:solidFill>
                <a:schemeClr val="accent5">
                  <a:lumMod val="75000"/>
                </a:schemeClr>
              </a:solidFill>
              <a:latin typeface="Arial Narrow" panose="020B0606020202030204" pitchFamily="34" charset="0"/>
            </a:endParaRPr>
          </a:p>
          <a:p>
            <a:pPr>
              <a:lnSpc>
                <a:spcPts val="1200"/>
              </a:lnSpc>
            </a:pPr>
            <a:r>
              <a:rPr lang="es-MX" sz="1725" b="1" dirty="0">
                <a:solidFill>
                  <a:schemeClr val="accent5">
                    <a:lumMod val="75000"/>
                  </a:schemeClr>
                </a:solidFill>
                <a:latin typeface="Arial Narrow" panose="020B0606020202030204" pitchFamily="34" charset="0"/>
              </a:rPr>
              <a:t>Actividad  5  Emitir publicaciones</a:t>
            </a:r>
          </a:p>
        </p:txBody>
      </p:sp>
      <p:sp>
        <p:nvSpPr>
          <p:cNvPr id="2" name="1 CuadroTexto"/>
          <p:cNvSpPr txBox="1"/>
          <p:nvPr/>
        </p:nvSpPr>
        <p:spPr>
          <a:xfrm>
            <a:off x="6764894" y="4837295"/>
            <a:ext cx="878767" cy="230832"/>
          </a:xfrm>
          <a:prstGeom prst="rect">
            <a:avLst/>
          </a:prstGeom>
          <a:noFill/>
        </p:spPr>
        <p:txBody>
          <a:bodyPr wrap="none" rtlCol="0">
            <a:spAutoFit/>
          </a:bodyPr>
          <a:lstStyle/>
          <a:p>
            <a:r>
              <a:rPr lang="es-MX" sz="900" dirty="0">
                <a:hlinkClick r:id="rId3" action="ppaction://hlinkfile"/>
              </a:rPr>
              <a:t>Boletín 3/2015</a:t>
            </a:r>
            <a:endParaRPr lang="es-MX" sz="900" dirty="0"/>
          </a:p>
        </p:txBody>
      </p:sp>
      <p:sp>
        <p:nvSpPr>
          <p:cNvPr id="11" name="10 CuadroTexto"/>
          <p:cNvSpPr txBox="1"/>
          <p:nvPr/>
        </p:nvSpPr>
        <p:spPr>
          <a:xfrm>
            <a:off x="6769476" y="5159343"/>
            <a:ext cx="878767" cy="230832"/>
          </a:xfrm>
          <a:prstGeom prst="rect">
            <a:avLst/>
          </a:prstGeom>
          <a:noFill/>
        </p:spPr>
        <p:txBody>
          <a:bodyPr wrap="none" rtlCol="0">
            <a:spAutoFit/>
          </a:bodyPr>
          <a:lstStyle/>
          <a:p>
            <a:r>
              <a:rPr lang="es-MX" sz="900" dirty="0">
                <a:hlinkClick r:id="rId4" action="ppaction://hlinkfile"/>
              </a:rPr>
              <a:t>Boletín 4/2015</a:t>
            </a:r>
            <a:endParaRPr lang="es-MX" sz="900" dirty="0"/>
          </a:p>
        </p:txBody>
      </p:sp>
    </p:spTree>
    <p:extLst>
      <p:ext uri="{BB962C8B-B14F-4D97-AF65-F5344CB8AC3E}">
        <p14:creationId xmlns:p14="http://schemas.microsoft.com/office/powerpoint/2010/main" val="2707103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13</a:t>
            </a:fld>
            <a:endParaRPr lang="es-MX"/>
          </a:p>
        </p:txBody>
      </p:sp>
      <p:sp>
        <p:nvSpPr>
          <p:cNvPr id="7" name="3 CuadroTexto"/>
          <p:cNvSpPr txBox="1"/>
          <p:nvPr/>
        </p:nvSpPr>
        <p:spPr>
          <a:xfrm>
            <a:off x="2195739" y="1863695"/>
            <a:ext cx="2268253" cy="3462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650" b="1" dirty="0">
                <a:solidFill>
                  <a:schemeClr val="tx2">
                    <a:lumMod val="50000"/>
                  </a:schemeClr>
                </a:solidFill>
              </a:rPr>
              <a:t>Boletín No. 1 y 2 /2016</a:t>
            </a:r>
          </a:p>
        </p:txBody>
      </p:sp>
      <p:graphicFrame>
        <p:nvGraphicFramePr>
          <p:cNvPr id="8" name="7 Tabla"/>
          <p:cNvGraphicFramePr>
            <a:graphicFrameLocks noGrp="1"/>
          </p:cNvGraphicFramePr>
          <p:nvPr>
            <p:extLst/>
          </p:nvPr>
        </p:nvGraphicFramePr>
        <p:xfrm>
          <a:off x="6636010" y="1619941"/>
          <a:ext cx="1056555" cy="3298488"/>
        </p:xfrm>
        <a:graphic>
          <a:graphicData uri="http://schemas.openxmlformats.org/drawingml/2006/table">
            <a:tbl>
              <a:tblPr>
                <a:tableStyleId>{5C22544A-7EE6-4342-B048-85BDC9FD1C3A}</a:tableStyleId>
              </a:tblPr>
              <a:tblGrid>
                <a:gridCol w="1056555"/>
              </a:tblGrid>
              <a:tr h="216025">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7130" marR="7130" marT="7130" marB="0" anchor="ctr"/>
                </a:tc>
              </a:tr>
              <a:tr h="162018">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Campeche</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Coahuila</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Colima</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 Chihuahua</a:t>
                      </a:r>
                      <a:endParaRPr lang="es-MX" sz="1000" b="0" i="0" u="none" strike="noStrike" dirty="0">
                        <a:solidFill>
                          <a:schemeClr val="tx2">
                            <a:lumMod val="50000"/>
                          </a:schemeClr>
                        </a:solidFill>
                        <a:effectLst/>
                        <a:latin typeface="Calibri"/>
                      </a:endParaRPr>
                    </a:p>
                  </a:txBody>
                  <a:tcPr marL="7130" marR="7130" marT="7130" marB="0" anchor="ctr"/>
                </a:tc>
              </a:tr>
              <a:tr h="178920">
                <a:tc>
                  <a:txBody>
                    <a:bodyPr/>
                    <a:lstStyle/>
                    <a:p>
                      <a:pPr algn="ctr" fontAlgn="ctr"/>
                      <a:r>
                        <a:rPr lang="es-MX" sz="1000" u="none" strike="noStrike" dirty="0" smtClean="0">
                          <a:solidFill>
                            <a:schemeClr val="tx2">
                              <a:lumMod val="50000"/>
                            </a:schemeClr>
                          </a:solidFill>
                          <a:effectLst/>
                        </a:rPr>
                        <a:t>Cd. de México</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 Durango</a:t>
                      </a:r>
                      <a:endParaRPr lang="es-MX" sz="1000" b="0"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Guerrero</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Jalisco</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Michoacán</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Nayarit</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Nuevo León</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Oaxaca</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Querétaro</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smtClean="0">
                          <a:solidFill>
                            <a:schemeClr val="tx2">
                              <a:lumMod val="50000"/>
                            </a:schemeClr>
                          </a:solidFill>
                          <a:effectLst/>
                        </a:rPr>
                        <a:t>San Luis </a:t>
                      </a:r>
                      <a:r>
                        <a:rPr lang="es-MX" sz="1000" u="none" strike="noStrike" dirty="0">
                          <a:solidFill>
                            <a:schemeClr val="tx2">
                              <a:lumMod val="50000"/>
                            </a:schemeClr>
                          </a:solidFill>
                          <a:effectLst/>
                        </a:rPr>
                        <a:t>Potosí</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Sonora</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Tabasco</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7130" marR="7130" marT="7130" marB="0" anchor="ctr"/>
                </a:tc>
              </a:tr>
              <a:tr h="159530">
                <a:tc>
                  <a:txBody>
                    <a:bodyPr/>
                    <a:lstStyle/>
                    <a:p>
                      <a:pPr algn="ctr" fontAlgn="ctr"/>
                      <a:r>
                        <a:rPr lang="es-MX" sz="1000" u="none" strike="noStrike" dirty="0">
                          <a:solidFill>
                            <a:schemeClr val="tx2">
                              <a:lumMod val="50000"/>
                            </a:schemeClr>
                          </a:solidFill>
                          <a:effectLst/>
                        </a:rPr>
                        <a:t>Yucatán</a:t>
                      </a:r>
                      <a:endParaRPr lang="es-MX" sz="1000" b="1" i="0" u="none" strike="noStrike" dirty="0">
                        <a:solidFill>
                          <a:schemeClr val="tx2">
                            <a:lumMod val="50000"/>
                          </a:schemeClr>
                        </a:solidFill>
                        <a:effectLst/>
                        <a:latin typeface="Calibri"/>
                      </a:endParaRPr>
                    </a:p>
                  </a:txBody>
                  <a:tcPr marL="7130" marR="7130" marT="7130" marB="0" anchor="ctr"/>
                </a:tc>
              </a:tr>
            </a:tbl>
          </a:graphicData>
        </a:graphic>
      </p:graphicFrame>
      <p:sp>
        <p:nvSpPr>
          <p:cNvPr id="9" name="8 CuadroTexto"/>
          <p:cNvSpPr txBox="1"/>
          <p:nvPr/>
        </p:nvSpPr>
        <p:spPr>
          <a:xfrm>
            <a:off x="6678239" y="1317136"/>
            <a:ext cx="972108" cy="369332"/>
          </a:xfrm>
          <a:prstGeom prst="rect">
            <a:avLst/>
          </a:prstGeom>
          <a:noFill/>
        </p:spPr>
        <p:txBody>
          <a:bodyPr wrap="square" rtlCol="0">
            <a:spAutoFit/>
          </a:bodyPr>
          <a:lstStyle/>
          <a:p>
            <a:pPr algn="ctr"/>
            <a:r>
              <a:rPr lang="es-MX" sz="900" b="1" dirty="0">
                <a:solidFill>
                  <a:schemeClr val="accent5">
                    <a:lumMod val="75000"/>
                  </a:schemeClr>
                </a:solidFill>
              </a:rPr>
              <a:t>NO ENVIARON ARTÍCULO</a:t>
            </a:r>
            <a:r>
              <a:rPr lang="es-MX" sz="900" dirty="0">
                <a:solidFill>
                  <a:schemeClr val="accent5">
                    <a:lumMod val="75000"/>
                  </a:schemeClr>
                </a:solidFill>
              </a:rPr>
              <a:t>:</a:t>
            </a:r>
          </a:p>
        </p:txBody>
      </p:sp>
      <p:sp>
        <p:nvSpPr>
          <p:cNvPr id="10" name="9 Rectángulo"/>
          <p:cNvSpPr/>
          <p:nvPr/>
        </p:nvSpPr>
        <p:spPr>
          <a:xfrm>
            <a:off x="1245173" y="4671138"/>
            <a:ext cx="5454605" cy="946669"/>
          </a:xfrm>
          <a:prstGeom prst="rect">
            <a:avLst/>
          </a:prstGeom>
        </p:spPr>
        <p:txBody>
          <a:bodyPr wrap="square">
            <a:spAutoFit/>
          </a:bodyPr>
          <a:lstStyle/>
          <a:p>
            <a:pPr lvl="0" algn="just"/>
            <a:r>
              <a:rPr lang="es-MX" sz="1388" dirty="0">
                <a:solidFill>
                  <a:schemeClr val="accent5">
                    <a:lumMod val="50000"/>
                  </a:schemeClr>
                </a:solidFill>
              </a:rPr>
              <a:t>Se emitieron 12,000 ejemplares del </a:t>
            </a:r>
            <a:r>
              <a:rPr lang="es-MX" sz="1388" b="1" dirty="0">
                <a:solidFill>
                  <a:schemeClr val="accent5">
                    <a:lumMod val="50000"/>
                  </a:schemeClr>
                </a:solidFill>
              </a:rPr>
              <a:t>Boletín Número 1/2016 </a:t>
            </a:r>
            <a:r>
              <a:rPr lang="es-MX" sz="1388" dirty="0">
                <a:solidFill>
                  <a:schemeClr val="accent5">
                    <a:lumMod val="50000"/>
                  </a:schemeClr>
                </a:solidFill>
              </a:rPr>
              <a:t>en febrero 2016.</a:t>
            </a:r>
          </a:p>
          <a:p>
            <a:pPr algn="just"/>
            <a:r>
              <a:rPr lang="es-MX" sz="1388" dirty="0">
                <a:solidFill>
                  <a:schemeClr val="accent5">
                    <a:lumMod val="50000"/>
                  </a:schemeClr>
                </a:solidFill>
              </a:rPr>
              <a:t>Se emitieron 12,000  ejemplares del </a:t>
            </a:r>
            <a:r>
              <a:rPr lang="es-MX" sz="1388" b="1" dirty="0">
                <a:solidFill>
                  <a:schemeClr val="accent5">
                    <a:lumMod val="50000"/>
                  </a:schemeClr>
                </a:solidFill>
              </a:rPr>
              <a:t>Boletín Número 2/2016 </a:t>
            </a:r>
            <a:r>
              <a:rPr lang="es-MX" sz="1388" dirty="0">
                <a:solidFill>
                  <a:schemeClr val="accent5">
                    <a:lumMod val="50000"/>
                  </a:schemeClr>
                </a:solidFill>
              </a:rPr>
              <a:t>en mayo</a:t>
            </a:r>
            <a:r>
              <a:rPr lang="es-MX" sz="1388" dirty="0">
                <a:solidFill>
                  <a:srgbClr val="FF0000"/>
                </a:solidFill>
              </a:rPr>
              <a:t> </a:t>
            </a:r>
            <a:r>
              <a:rPr lang="es-MX" sz="1388" dirty="0">
                <a:solidFill>
                  <a:schemeClr val="accent5">
                    <a:lumMod val="50000"/>
                  </a:schemeClr>
                </a:solidFill>
              </a:rPr>
              <a:t>2016.</a:t>
            </a:r>
          </a:p>
        </p:txBody>
      </p:sp>
      <p:sp>
        <p:nvSpPr>
          <p:cNvPr id="11" name="1 Título"/>
          <p:cNvSpPr txBox="1">
            <a:spLocks/>
          </p:cNvSpPr>
          <p:nvPr/>
        </p:nvSpPr>
        <p:spPr>
          <a:xfrm>
            <a:off x="1923133" y="1171696"/>
            <a:ext cx="3867940" cy="637128"/>
          </a:xfrm>
          <a:prstGeom prst="rect">
            <a:avLst/>
          </a:prstGeom>
        </p:spPr>
        <p:txBody>
          <a:bodyPr lIns="68570" tIns="34285" rIns="68570" bIns="34285">
            <a:norm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Boletín Informativo</a:t>
            </a:r>
          </a:p>
          <a:p>
            <a:pPr>
              <a:lnSpc>
                <a:spcPts val="1200"/>
              </a:lnSpc>
            </a:pPr>
            <a:endParaRPr lang="es-MX" sz="1725" b="1" dirty="0">
              <a:solidFill>
                <a:schemeClr val="accent5">
                  <a:lumMod val="75000"/>
                </a:schemeClr>
              </a:solidFill>
              <a:latin typeface="Arial Narrow" panose="020B0606020202030204" pitchFamily="34" charset="0"/>
            </a:endParaRPr>
          </a:p>
          <a:p>
            <a:pPr>
              <a:lnSpc>
                <a:spcPts val="1200"/>
              </a:lnSpc>
            </a:pPr>
            <a:r>
              <a:rPr lang="es-MX" sz="1725" b="1" dirty="0">
                <a:solidFill>
                  <a:schemeClr val="accent5">
                    <a:lumMod val="75000"/>
                  </a:schemeClr>
                </a:solidFill>
                <a:latin typeface="Arial Narrow" panose="020B0606020202030204" pitchFamily="34" charset="0"/>
              </a:rPr>
              <a:t>Actividad  5  Emitir publicaciones</a:t>
            </a:r>
          </a:p>
        </p:txBody>
      </p:sp>
      <p:graphicFrame>
        <p:nvGraphicFramePr>
          <p:cNvPr id="12" name="17 Gráfico"/>
          <p:cNvGraphicFramePr>
            <a:graphicFrameLocks/>
          </p:cNvGraphicFramePr>
          <p:nvPr>
            <p:extLst/>
          </p:nvPr>
        </p:nvGraphicFramePr>
        <p:xfrm>
          <a:off x="1416449" y="2022278"/>
          <a:ext cx="5238583" cy="2915890"/>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6746099" y="4900945"/>
            <a:ext cx="878767" cy="230832"/>
          </a:xfrm>
          <a:prstGeom prst="rect">
            <a:avLst/>
          </a:prstGeom>
          <a:noFill/>
        </p:spPr>
        <p:txBody>
          <a:bodyPr wrap="none" rtlCol="0">
            <a:spAutoFit/>
          </a:bodyPr>
          <a:lstStyle/>
          <a:p>
            <a:r>
              <a:rPr lang="es-MX" sz="900" dirty="0">
                <a:hlinkClick r:id="rId3" action="ppaction://hlinkfile"/>
              </a:rPr>
              <a:t>Boletín 5/2016</a:t>
            </a:r>
            <a:endParaRPr lang="es-MX" sz="900" dirty="0"/>
          </a:p>
        </p:txBody>
      </p:sp>
      <p:sp>
        <p:nvSpPr>
          <p:cNvPr id="13" name="12 CuadroTexto"/>
          <p:cNvSpPr txBox="1"/>
          <p:nvPr/>
        </p:nvSpPr>
        <p:spPr>
          <a:xfrm>
            <a:off x="6741874" y="5149370"/>
            <a:ext cx="878767" cy="230832"/>
          </a:xfrm>
          <a:prstGeom prst="rect">
            <a:avLst/>
          </a:prstGeom>
          <a:noFill/>
        </p:spPr>
        <p:txBody>
          <a:bodyPr wrap="none" rtlCol="0">
            <a:spAutoFit/>
          </a:bodyPr>
          <a:lstStyle/>
          <a:p>
            <a:r>
              <a:rPr lang="es-MX" sz="900" dirty="0">
                <a:hlinkClick r:id="rId4" action="ppaction://hlinkfile"/>
              </a:rPr>
              <a:t>Boletín 6/2016</a:t>
            </a:r>
            <a:endParaRPr lang="es-MX" sz="900" dirty="0"/>
          </a:p>
        </p:txBody>
      </p:sp>
    </p:spTree>
    <p:extLst>
      <p:ext uri="{BB962C8B-B14F-4D97-AF65-F5344CB8AC3E}">
        <p14:creationId xmlns:p14="http://schemas.microsoft.com/office/powerpoint/2010/main" val="918141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D4D69DD8-C177-4639-99C7-BBE5D59D754D}" type="slidenum">
              <a:rPr lang="es-MX" smtClean="0"/>
              <a:pPr/>
              <a:t>14</a:t>
            </a:fld>
            <a:endParaRPr lang="es-MX"/>
          </a:p>
        </p:txBody>
      </p:sp>
      <p:sp>
        <p:nvSpPr>
          <p:cNvPr id="7" name="6 CuadroTexto"/>
          <p:cNvSpPr txBox="1"/>
          <p:nvPr/>
        </p:nvSpPr>
        <p:spPr>
          <a:xfrm>
            <a:off x="6875730" y="2780933"/>
            <a:ext cx="810090" cy="507831"/>
          </a:xfrm>
          <a:prstGeom prst="rect">
            <a:avLst/>
          </a:prstGeom>
          <a:noFill/>
        </p:spPr>
        <p:txBody>
          <a:bodyPr wrap="square" rtlCol="0">
            <a:spAutoFit/>
          </a:bodyPr>
          <a:lstStyle/>
          <a:p>
            <a:pPr algn="ctr"/>
            <a:r>
              <a:rPr lang="es-MX" sz="900" b="1" dirty="0">
                <a:solidFill>
                  <a:schemeClr val="accent5">
                    <a:lumMod val="75000"/>
                  </a:schemeClr>
                </a:solidFill>
              </a:rPr>
              <a:t>NO ENVIARON LOGOTIPO</a:t>
            </a:r>
            <a:r>
              <a:rPr lang="es-MX" sz="900" dirty="0">
                <a:solidFill>
                  <a:schemeClr val="accent5">
                    <a:lumMod val="75000"/>
                  </a:schemeClr>
                </a:solidFill>
              </a:rPr>
              <a:t>:</a:t>
            </a:r>
          </a:p>
        </p:txBody>
      </p:sp>
      <p:sp>
        <p:nvSpPr>
          <p:cNvPr id="11" name="1 Título"/>
          <p:cNvSpPr txBox="1">
            <a:spLocks/>
          </p:cNvSpPr>
          <p:nvPr/>
        </p:nvSpPr>
        <p:spPr>
          <a:xfrm>
            <a:off x="2094646" y="1592799"/>
            <a:ext cx="5076563" cy="487223"/>
          </a:xfrm>
          <a:prstGeom prst="rect">
            <a:avLst/>
          </a:prstGeom>
        </p:spPr>
        <p:txBody>
          <a:bodyPr lIns="68570" tIns="34285" rIns="68570" bIns="34285">
            <a:no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Revista Fiscalización y Boletín Informativo </a:t>
            </a:r>
          </a:p>
          <a:p>
            <a:pPr>
              <a:lnSpc>
                <a:spcPts val="1200"/>
              </a:lnSpc>
            </a:pPr>
            <a:endParaRPr lang="es-MX" sz="1725" b="1" dirty="0">
              <a:solidFill>
                <a:schemeClr val="accent5">
                  <a:lumMod val="75000"/>
                </a:schemeClr>
              </a:solidFill>
              <a:latin typeface="Arial Narrow" panose="020B0606020202030204" pitchFamily="34" charset="0"/>
            </a:endParaRPr>
          </a:p>
          <a:p>
            <a:pPr>
              <a:lnSpc>
                <a:spcPts val="1200"/>
              </a:lnSpc>
            </a:pPr>
            <a:r>
              <a:rPr lang="es-MX" sz="1725" b="1" dirty="0">
                <a:solidFill>
                  <a:schemeClr val="accent5">
                    <a:lumMod val="75000"/>
                  </a:schemeClr>
                </a:solidFill>
                <a:latin typeface="Arial Narrow" panose="020B0606020202030204" pitchFamily="34" charset="0"/>
              </a:rPr>
              <a:t>Actividad  5.1  Para Enriquecer las publicaciones </a:t>
            </a:r>
          </a:p>
        </p:txBody>
      </p:sp>
      <p:graphicFrame>
        <p:nvGraphicFramePr>
          <p:cNvPr id="10" name="9 Gráfico"/>
          <p:cNvGraphicFramePr>
            <a:graphicFrameLocks/>
          </p:cNvGraphicFramePr>
          <p:nvPr>
            <p:extLst/>
          </p:nvPr>
        </p:nvGraphicFramePr>
        <p:xfrm>
          <a:off x="1277635" y="2216525"/>
          <a:ext cx="5382070" cy="3318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1 Tabla"/>
          <p:cNvGraphicFramePr>
            <a:graphicFrameLocks noGrp="1"/>
          </p:cNvGraphicFramePr>
          <p:nvPr>
            <p:extLst/>
          </p:nvPr>
        </p:nvGraphicFramePr>
        <p:xfrm>
          <a:off x="6678236" y="3234521"/>
          <a:ext cx="1134128" cy="444623"/>
        </p:xfrm>
        <a:graphic>
          <a:graphicData uri="http://schemas.openxmlformats.org/drawingml/2006/table">
            <a:tbl>
              <a:tblPr>
                <a:tableStyleId>{5C22544A-7EE6-4342-B048-85BDC9FD1C3A}</a:tableStyleId>
              </a:tblPr>
              <a:tblGrid>
                <a:gridCol w="1134128"/>
              </a:tblGrid>
              <a:tr h="216025">
                <a:tc>
                  <a:txBody>
                    <a:bodyPr/>
                    <a:lstStyle/>
                    <a:p>
                      <a:pPr algn="l" fontAlgn="ctr"/>
                      <a:r>
                        <a:rPr lang="es-MX" sz="1000" u="none" strike="noStrike" dirty="0" smtClean="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7145" marR="7145" marT="7145" marB="0" anchor="ctr"/>
                </a:tc>
              </a:tr>
              <a:tr h="228600">
                <a:tc>
                  <a:txBody>
                    <a:bodyPr/>
                    <a:lstStyle/>
                    <a:p>
                      <a:pPr algn="l" fontAlgn="ctr"/>
                      <a:r>
                        <a:rPr lang="es-MX" sz="1000" u="none" strike="noStrike" dirty="0">
                          <a:solidFill>
                            <a:schemeClr val="tx2">
                              <a:lumMod val="50000"/>
                            </a:schemeClr>
                          </a:solidFill>
                          <a:effectLst/>
                        </a:rPr>
                        <a:t>Guerrero</a:t>
                      </a:r>
                      <a:endParaRPr lang="es-MX" sz="1000" b="1" i="0" u="none" strike="noStrike" dirty="0">
                        <a:solidFill>
                          <a:schemeClr val="tx2">
                            <a:lumMod val="50000"/>
                          </a:schemeClr>
                        </a:solidFill>
                        <a:effectLst/>
                        <a:latin typeface="Calibri"/>
                      </a:endParaRPr>
                    </a:p>
                  </a:txBody>
                  <a:tcPr marL="7145" marR="7145" marT="7145" marB="0" anchor="ctr"/>
                </a:tc>
              </a:tr>
            </a:tbl>
          </a:graphicData>
        </a:graphic>
      </p:graphicFrame>
      <p:sp>
        <p:nvSpPr>
          <p:cNvPr id="12" name="3 CuadroTexto"/>
          <p:cNvSpPr txBox="1"/>
          <p:nvPr/>
        </p:nvSpPr>
        <p:spPr>
          <a:xfrm>
            <a:off x="2098544" y="2216525"/>
            <a:ext cx="2052228" cy="60016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650" b="1" dirty="0">
                <a:solidFill>
                  <a:schemeClr val="tx2">
                    <a:lumMod val="50000"/>
                  </a:schemeClr>
                </a:solidFill>
              </a:rPr>
              <a:t>Logotipos  de las EFSL</a:t>
            </a:r>
          </a:p>
        </p:txBody>
      </p:sp>
    </p:spTree>
    <p:extLst>
      <p:ext uri="{BB962C8B-B14F-4D97-AF65-F5344CB8AC3E}">
        <p14:creationId xmlns:p14="http://schemas.microsoft.com/office/powerpoint/2010/main" val="2542406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D4D69DD8-C177-4639-99C7-BBE5D59D754D}" type="slidenum">
              <a:rPr lang="es-MX" smtClean="0"/>
              <a:pPr/>
              <a:t>15</a:t>
            </a:fld>
            <a:endParaRPr lang="es-MX"/>
          </a:p>
        </p:txBody>
      </p:sp>
      <p:sp>
        <p:nvSpPr>
          <p:cNvPr id="7" name="6 CuadroTexto"/>
          <p:cNvSpPr txBox="1"/>
          <p:nvPr/>
        </p:nvSpPr>
        <p:spPr>
          <a:xfrm>
            <a:off x="6939970" y="2106980"/>
            <a:ext cx="810090" cy="507831"/>
          </a:xfrm>
          <a:prstGeom prst="rect">
            <a:avLst/>
          </a:prstGeom>
          <a:noFill/>
        </p:spPr>
        <p:txBody>
          <a:bodyPr wrap="square" rtlCol="0">
            <a:spAutoFit/>
          </a:bodyPr>
          <a:lstStyle/>
          <a:p>
            <a:pPr algn="ctr"/>
            <a:r>
              <a:rPr lang="es-MX" sz="900" b="1" dirty="0">
                <a:solidFill>
                  <a:schemeClr val="accent5">
                    <a:lumMod val="75000"/>
                  </a:schemeClr>
                </a:solidFill>
              </a:rPr>
              <a:t>NO ENVIARON IMAGENES</a:t>
            </a:r>
            <a:r>
              <a:rPr lang="es-MX" sz="900" dirty="0">
                <a:solidFill>
                  <a:schemeClr val="accent5">
                    <a:lumMod val="75000"/>
                  </a:schemeClr>
                </a:solidFill>
              </a:rPr>
              <a:t>:</a:t>
            </a:r>
          </a:p>
        </p:txBody>
      </p:sp>
      <p:graphicFrame>
        <p:nvGraphicFramePr>
          <p:cNvPr id="3" name="2 Tabla"/>
          <p:cNvGraphicFramePr>
            <a:graphicFrameLocks noGrp="1"/>
          </p:cNvGraphicFramePr>
          <p:nvPr>
            <p:extLst/>
          </p:nvPr>
        </p:nvGraphicFramePr>
        <p:xfrm>
          <a:off x="6678235" y="2672918"/>
          <a:ext cx="1192570" cy="1271285"/>
        </p:xfrm>
        <a:graphic>
          <a:graphicData uri="http://schemas.openxmlformats.org/drawingml/2006/table">
            <a:tbl>
              <a:tblPr>
                <a:tableStyleId>{5C22544A-7EE6-4342-B048-85BDC9FD1C3A}</a:tableStyleId>
              </a:tblPr>
              <a:tblGrid>
                <a:gridCol w="1192570"/>
              </a:tblGrid>
              <a:tr h="216025">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Coahuila</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Hidalgo</a:t>
                      </a:r>
                      <a:endParaRPr lang="es-MX" sz="1000" b="1" i="0" u="none" strike="noStrike" dirty="0">
                        <a:solidFill>
                          <a:schemeClr val="tx2">
                            <a:lumMod val="50000"/>
                          </a:schemeClr>
                        </a:solidFill>
                        <a:effectLst/>
                        <a:latin typeface="Calibri"/>
                      </a:endParaRPr>
                    </a:p>
                  </a:txBody>
                  <a:tcPr marL="0" marR="0" marT="0" marB="0" anchor="ctr"/>
                </a:tc>
              </a:tr>
              <a:tr h="158875">
                <a:tc>
                  <a:txBody>
                    <a:bodyPr/>
                    <a:lstStyle/>
                    <a:p>
                      <a:pPr algn="ctr" fontAlgn="ctr"/>
                      <a:r>
                        <a:rPr lang="es-MX" sz="1000" u="none" strike="noStrike" dirty="0">
                          <a:solidFill>
                            <a:schemeClr val="tx2">
                              <a:lumMod val="50000"/>
                            </a:schemeClr>
                          </a:solidFill>
                          <a:effectLst/>
                        </a:rPr>
                        <a:t>Jalisco</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Nuevo León</a:t>
                      </a:r>
                      <a:endParaRPr lang="es-MX" sz="1000" b="1" i="0" u="none" strike="noStrike" dirty="0">
                        <a:solidFill>
                          <a:schemeClr val="tx2">
                            <a:lumMod val="50000"/>
                          </a:schemeClr>
                        </a:solidFill>
                        <a:effectLst/>
                        <a:latin typeface="Calibri"/>
                      </a:endParaRPr>
                    </a:p>
                  </a:txBody>
                  <a:tcPr marL="0" marR="0" marT="0" marB="0" anchor="ctr"/>
                </a:tc>
              </a:tr>
              <a:tr h="181160">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0" marR="0" marT="0" marB="0" anchor="ctr"/>
                </a:tc>
              </a:tr>
              <a:tr h="152400">
                <a:tc>
                  <a:txBody>
                    <a:bodyPr/>
                    <a:lstStyle/>
                    <a:p>
                      <a:pPr algn="ctr" fontAlgn="ctr"/>
                      <a:r>
                        <a:rPr lang="es-MX" sz="1000" u="none" strike="noStrike" dirty="0">
                          <a:solidFill>
                            <a:schemeClr val="tx2">
                              <a:lumMod val="50000"/>
                            </a:schemeClr>
                          </a:solidFill>
                          <a:effectLst/>
                        </a:rPr>
                        <a:t>Tabasco</a:t>
                      </a:r>
                      <a:endParaRPr lang="es-MX" sz="1000" b="1" i="0" u="none" strike="noStrike" dirty="0">
                        <a:solidFill>
                          <a:schemeClr val="tx2">
                            <a:lumMod val="50000"/>
                          </a:schemeClr>
                        </a:solidFill>
                        <a:effectLst/>
                        <a:latin typeface="Calibri"/>
                      </a:endParaRPr>
                    </a:p>
                  </a:txBody>
                  <a:tcPr marL="0" marR="0" marT="0" marB="0" anchor="ctr"/>
                </a:tc>
              </a:tr>
            </a:tbl>
          </a:graphicData>
        </a:graphic>
      </p:graphicFrame>
      <p:sp>
        <p:nvSpPr>
          <p:cNvPr id="10" name="1 Título"/>
          <p:cNvSpPr txBox="1">
            <a:spLocks/>
          </p:cNvSpPr>
          <p:nvPr/>
        </p:nvSpPr>
        <p:spPr>
          <a:xfrm>
            <a:off x="2114731" y="1430781"/>
            <a:ext cx="5076563" cy="487223"/>
          </a:xfrm>
          <a:prstGeom prst="rect">
            <a:avLst/>
          </a:prstGeom>
        </p:spPr>
        <p:txBody>
          <a:bodyPr lIns="68570" tIns="34285" rIns="68570" bIns="34285">
            <a:no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Revista Fiscalización y Boletín Informativo </a:t>
            </a:r>
          </a:p>
          <a:p>
            <a:pPr>
              <a:lnSpc>
                <a:spcPts val="1200"/>
              </a:lnSpc>
            </a:pPr>
            <a:endParaRPr lang="es-MX" sz="1725" b="1" dirty="0">
              <a:solidFill>
                <a:schemeClr val="accent5">
                  <a:lumMod val="75000"/>
                </a:schemeClr>
              </a:solidFill>
              <a:latin typeface="Arial Narrow" panose="020B0606020202030204" pitchFamily="34" charset="0"/>
            </a:endParaRPr>
          </a:p>
          <a:p>
            <a:pPr>
              <a:lnSpc>
                <a:spcPts val="1200"/>
              </a:lnSpc>
            </a:pPr>
            <a:r>
              <a:rPr lang="es-MX" sz="1725" b="1" dirty="0">
                <a:solidFill>
                  <a:schemeClr val="accent5">
                    <a:lumMod val="75000"/>
                  </a:schemeClr>
                </a:solidFill>
                <a:latin typeface="Arial Narrow" panose="020B0606020202030204" pitchFamily="34" charset="0"/>
              </a:rPr>
              <a:t>Actividad  5.1  Para Enriquecer las publicaciones </a:t>
            </a:r>
          </a:p>
        </p:txBody>
      </p:sp>
      <p:sp>
        <p:nvSpPr>
          <p:cNvPr id="12" name="3 CuadroTexto"/>
          <p:cNvSpPr txBox="1"/>
          <p:nvPr/>
        </p:nvSpPr>
        <p:spPr>
          <a:xfrm>
            <a:off x="2411763" y="2188395"/>
            <a:ext cx="2170265" cy="3462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650" b="1" dirty="0">
                <a:solidFill>
                  <a:schemeClr val="tx2">
                    <a:lumMod val="50000"/>
                  </a:schemeClr>
                </a:solidFill>
              </a:rPr>
              <a:t>Imágenes de su Estado </a:t>
            </a:r>
          </a:p>
        </p:txBody>
      </p:sp>
      <p:graphicFrame>
        <p:nvGraphicFramePr>
          <p:cNvPr id="8" name="12 Gráfico"/>
          <p:cNvGraphicFramePr>
            <a:graphicFrameLocks/>
          </p:cNvGraphicFramePr>
          <p:nvPr>
            <p:extLst/>
          </p:nvPr>
        </p:nvGraphicFramePr>
        <p:xfrm>
          <a:off x="1439653" y="2188395"/>
          <a:ext cx="5292590" cy="3294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6571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D4D69DD8-C177-4639-99C7-BBE5D59D754D}" type="slidenum">
              <a:rPr lang="es-MX" smtClean="0"/>
              <a:pPr/>
              <a:t>16</a:t>
            </a:fld>
            <a:endParaRPr lang="es-MX"/>
          </a:p>
        </p:txBody>
      </p:sp>
      <p:sp>
        <p:nvSpPr>
          <p:cNvPr id="7" name="6 CuadroTexto"/>
          <p:cNvSpPr txBox="1"/>
          <p:nvPr/>
        </p:nvSpPr>
        <p:spPr>
          <a:xfrm>
            <a:off x="6915790" y="2240873"/>
            <a:ext cx="810090" cy="507831"/>
          </a:xfrm>
          <a:prstGeom prst="rect">
            <a:avLst/>
          </a:prstGeom>
          <a:noFill/>
        </p:spPr>
        <p:txBody>
          <a:bodyPr wrap="square" rtlCol="0">
            <a:spAutoFit/>
          </a:bodyPr>
          <a:lstStyle/>
          <a:p>
            <a:pPr algn="ctr"/>
            <a:r>
              <a:rPr lang="es-MX" sz="900" b="1" dirty="0">
                <a:solidFill>
                  <a:schemeClr val="accent5">
                    <a:lumMod val="75000"/>
                  </a:schemeClr>
                </a:solidFill>
              </a:rPr>
              <a:t>NO ENVIARON IMAGENES</a:t>
            </a:r>
            <a:r>
              <a:rPr lang="es-MX" sz="900" dirty="0">
                <a:solidFill>
                  <a:schemeClr val="accent5">
                    <a:lumMod val="75000"/>
                  </a:schemeClr>
                </a:solidFill>
              </a:rPr>
              <a:t>:</a:t>
            </a:r>
          </a:p>
        </p:txBody>
      </p:sp>
      <p:graphicFrame>
        <p:nvGraphicFramePr>
          <p:cNvPr id="2" name="1 Tabla"/>
          <p:cNvGraphicFramePr>
            <a:graphicFrameLocks noGrp="1"/>
          </p:cNvGraphicFramePr>
          <p:nvPr>
            <p:extLst/>
          </p:nvPr>
        </p:nvGraphicFramePr>
        <p:xfrm>
          <a:off x="6874683" y="2780931"/>
          <a:ext cx="957255" cy="1768498"/>
        </p:xfrm>
        <a:graphic>
          <a:graphicData uri="http://schemas.openxmlformats.org/drawingml/2006/table">
            <a:tbl>
              <a:tblPr>
                <a:tableStyleId>{5C22544A-7EE6-4342-B048-85BDC9FD1C3A}</a:tableStyleId>
              </a:tblPr>
              <a:tblGrid>
                <a:gridCol w="957255"/>
              </a:tblGrid>
              <a:tr h="159545">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7145" marR="7145" marT="7145" marB="0" anchor="ctr"/>
                </a:tc>
              </a:tr>
              <a:tr h="311945">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Campeche</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Coahuila</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Colima</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 Durango</a:t>
                      </a:r>
                      <a:endParaRPr lang="es-MX" sz="1000" b="0"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Hidalgo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Jalisco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Nuevo León</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7145" marR="7145" marT="7145" marB="0" anchor="ctr"/>
                </a:tc>
              </a:tr>
            </a:tbl>
          </a:graphicData>
        </a:graphic>
      </p:graphicFrame>
      <p:sp>
        <p:nvSpPr>
          <p:cNvPr id="10" name="1 Título"/>
          <p:cNvSpPr txBox="1">
            <a:spLocks/>
          </p:cNvSpPr>
          <p:nvPr/>
        </p:nvSpPr>
        <p:spPr>
          <a:xfrm>
            <a:off x="2114731" y="1430781"/>
            <a:ext cx="5076563" cy="487223"/>
          </a:xfrm>
          <a:prstGeom prst="rect">
            <a:avLst/>
          </a:prstGeom>
        </p:spPr>
        <p:txBody>
          <a:bodyPr lIns="68570" tIns="34285" rIns="68570" bIns="34285">
            <a:no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Revista Fiscalización y Boletín Informativo </a:t>
            </a:r>
          </a:p>
          <a:p>
            <a:pPr>
              <a:lnSpc>
                <a:spcPts val="1200"/>
              </a:lnSpc>
            </a:pPr>
            <a:endParaRPr lang="es-MX" sz="1725" b="1" dirty="0">
              <a:solidFill>
                <a:schemeClr val="accent5">
                  <a:lumMod val="75000"/>
                </a:schemeClr>
              </a:solidFill>
              <a:latin typeface="Arial Narrow" panose="020B0606020202030204" pitchFamily="34" charset="0"/>
            </a:endParaRPr>
          </a:p>
          <a:p>
            <a:pPr>
              <a:lnSpc>
                <a:spcPts val="1200"/>
              </a:lnSpc>
            </a:pPr>
            <a:r>
              <a:rPr lang="es-MX" sz="1725" b="1" dirty="0">
                <a:solidFill>
                  <a:schemeClr val="accent5">
                    <a:lumMod val="75000"/>
                  </a:schemeClr>
                </a:solidFill>
                <a:latin typeface="Arial Narrow" panose="020B0606020202030204" pitchFamily="34" charset="0"/>
              </a:rPr>
              <a:t>Actividad  5.1  Para Enriquecer las publicaciones </a:t>
            </a:r>
          </a:p>
        </p:txBody>
      </p:sp>
      <p:graphicFrame>
        <p:nvGraphicFramePr>
          <p:cNvPr id="11" name="2 Gráfico"/>
          <p:cNvGraphicFramePr>
            <a:graphicFrameLocks/>
          </p:cNvGraphicFramePr>
          <p:nvPr>
            <p:extLst/>
          </p:nvPr>
        </p:nvGraphicFramePr>
        <p:xfrm>
          <a:off x="1385648" y="2024846"/>
          <a:ext cx="5400600" cy="34647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8879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17</a:t>
            </a:fld>
            <a:endParaRPr lang="es-MX"/>
          </a:p>
        </p:txBody>
      </p:sp>
      <p:graphicFrame>
        <p:nvGraphicFramePr>
          <p:cNvPr id="5" name="18 Gráfico"/>
          <p:cNvGraphicFramePr>
            <a:graphicFrameLocks/>
          </p:cNvGraphicFramePr>
          <p:nvPr>
            <p:extLst/>
          </p:nvPr>
        </p:nvGraphicFramePr>
        <p:xfrm>
          <a:off x="1277635" y="2024846"/>
          <a:ext cx="5508610" cy="3272483"/>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txBox="1">
            <a:spLocks/>
          </p:cNvSpPr>
          <p:nvPr/>
        </p:nvSpPr>
        <p:spPr>
          <a:xfrm>
            <a:off x="2114731" y="1430781"/>
            <a:ext cx="5076563" cy="487223"/>
          </a:xfrm>
          <a:prstGeom prst="rect">
            <a:avLst/>
          </a:prstGeom>
        </p:spPr>
        <p:txBody>
          <a:bodyPr lIns="68570" tIns="34285" rIns="68570" bIns="34285">
            <a:no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Revista Fiscalización y Boletín Informativo </a:t>
            </a:r>
          </a:p>
          <a:p>
            <a:pPr>
              <a:lnSpc>
                <a:spcPts val="1200"/>
              </a:lnSpc>
            </a:pPr>
            <a:endParaRPr lang="es-MX" sz="1725" b="1" dirty="0">
              <a:solidFill>
                <a:schemeClr val="accent5">
                  <a:lumMod val="75000"/>
                </a:schemeClr>
              </a:solidFill>
              <a:latin typeface="Arial Narrow" panose="020B0606020202030204" pitchFamily="34" charset="0"/>
            </a:endParaRPr>
          </a:p>
          <a:p>
            <a:pPr>
              <a:lnSpc>
                <a:spcPts val="1200"/>
              </a:lnSpc>
            </a:pPr>
            <a:r>
              <a:rPr lang="es-MX" sz="1725" b="1" dirty="0">
                <a:solidFill>
                  <a:schemeClr val="accent5">
                    <a:lumMod val="75000"/>
                  </a:schemeClr>
                </a:solidFill>
                <a:latin typeface="Arial Narrow" panose="020B0606020202030204" pitchFamily="34" charset="0"/>
              </a:rPr>
              <a:t>Actividad  5.1  Para Enriquecer las publicaciones </a:t>
            </a:r>
          </a:p>
        </p:txBody>
      </p:sp>
      <p:graphicFrame>
        <p:nvGraphicFramePr>
          <p:cNvPr id="7" name="6 Tabla"/>
          <p:cNvGraphicFramePr>
            <a:graphicFrameLocks noGrp="1"/>
          </p:cNvGraphicFramePr>
          <p:nvPr>
            <p:extLst/>
          </p:nvPr>
        </p:nvGraphicFramePr>
        <p:xfrm>
          <a:off x="6644624" y="2294875"/>
          <a:ext cx="1093338" cy="2628320"/>
        </p:xfrm>
        <a:graphic>
          <a:graphicData uri="http://schemas.openxmlformats.org/drawingml/2006/table">
            <a:tbl>
              <a:tblPr>
                <a:tableStyleId>{5C22544A-7EE6-4342-B048-85BDC9FD1C3A}</a:tableStyleId>
              </a:tblPr>
              <a:tblGrid>
                <a:gridCol w="1093338"/>
              </a:tblGrid>
              <a:tr h="216025">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6578" marR="6578" marT="6578" marB="0" anchor="ctr"/>
                </a:tc>
              </a:tr>
              <a:tr h="162018">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Chiapas</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Cd. de México</a:t>
                      </a:r>
                      <a:endParaRPr lang="es-MX" sz="1000" b="1" i="0" u="none" strike="noStrike" dirty="0">
                        <a:solidFill>
                          <a:schemeClr val="tx2">
                            <a:lumMod val="50000"/>
                          </a:schemeClr>
                        </a:solidFill>
                        <a:effectLst/>
                        <a:latin typeface="Calibri"/>
                      </a:endParaRPr>
                    </a:p>
                  </a:txBody>
                  <a:tcPr marL="6578" marR="6578" marT="6578" marB="0" anchor="ctr"/>
                </a:tc>
              </a:tr>
              <a:tr h="162018">
                <a:tc>
                  <a:txBody>
                    <a:bodyPr/>
                    <a:lstStyle/>
                    <a:p>
                      <a:pPr algn="ctr" fontAlgn="ctr"/>
                      <a:r>
                        <a:rPr lang="es-MX" sz="1000" u="none" strike="noStrike" dirty="0">
                          <a:solidFill>
                            <a:schemeClr val="tx2">
                              <a:lumMod val="50000"/>
                            </a:schemeClr>
                          </a:solidFill>
                          <a:effectLst/>
                        </a:rPr>
                        <a:t>Guanajuato</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Hidalgo</a:t>
                      </a:r>
                      <a:endParaRPr lang="es-MX" sz="1000" b="1" i="0" u="none" strike="noStrike" dirty="0">
                        <a:solidFill>
                          <a:schemeClr val="tx2">
                            <a:lumMod val="50000"/>
                          </a:schemeClr>
                        </a:solidFill>
                        <a:effectLst/>
                        <a:latin typeface="Calibri"/>
                      </a:endParaRPr>
                    </a:p>
                  </a:txBody>
                  <a:tcPr marL="6578" marR="6578" marT="6578" marB="0" anchor="ctr"/>
                </a:tc>
              </a:tr>
              <a:tr h="171668">
                <a:tc>
                  <a:txBody>
                    <a:bodyPr/>
                    <a:lstStyle/>
                    <a:p>
                      <a:pPr algn="ctr" fontAlgn="ctr"/>
                      <a:r>
                        <a:rPr lang="es-MX" sz="1000" u="none" strike="noStrike" dirty="0">
                          <a:solidFill>
                            <a:schemeClr val="tx2">
                              <a:lumMod val="50000"/>
                            </a:schemeClr>
                          </a:solidFill>
                          <a:effectLst/>
                        </a:rPr>
                        <a:t>Jalisco</a:t>
                      </a:r>
                      <a:endParaRPr lang="es-MX" sz="1000" b="1" i="0" u="none" strike="noStrike" dirty="0">
                        <a:solidFill>
                          <a:schemeClr val="tx2">
                            <a:lumMod val="50000"/>
                          </a:schemeClr>
                        </a:solidFill>
                        <a:effectLst/>
                        <a:latin typeface="Calibri"/>
                      </a:endParaRPr>
                    </a:p>
                  </a:txBody>
                  <a:tcPr marL="6578" marR="6578" marT="6578" marB="0" anchor="ctr"/>
                </a:tc>
              </a:tr>
              <a:tr h="162018">
                <a:tc>
                  <a:txBody>
                    <a:bodyPr/>
                    <a:lstStyle/>
                    <a:p>
                      <a:pPr algn="ctr" fontAlgn="ctr"/>
                      <a:r>
                        <a:rPr lang="es-MX" sz="1000" u="none" strike="noStrike" dirty="0">
                          <a:solidFill>
                            <a:schemeClr val="tx2">
                              <a:lumMod val="50000"/>
                            </a:schemeClr>
                          </a:solidFill>
                          <a:effectLst/>
                        </a:rPr>
                        <a:t>Michoacán</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Nayarit</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Nuevo León</a:t>
                      </a:r>
                      <a:endParaRPr lang="es-MX" sz="1000" b="1" i="0" u="none" strike="noStrike" dirty="0">
                        <a:solidFill>
                          <a:schemeClr val="tx2">
                            <a:lumMod val="50000"/>
                          </a:schemeClr>
                        </a:solidFill>
                        <a:effectLst/>
                        <a:latin typeface="Calibri"/>
                      </a:endParaRPr>
                    </a:p>
                  </a:txBody>
                  <a:tcPr marL="6578" marR="6578" marT="6578" marB="0" anchor="ctr"/>
                </a:tc>
              </a:tr>
              <a:tr h="162018">
                <a:tc>
                  <a:txBody>
                    <a:bodyPr/>
                    <a:lstStyle/>
                    <a:p>
                      <a:pPr algn="ctr" fontAlgn="ctr"/>
                      <a:r>
                        <a:rPr lang="es-MX" sz="1000" u="none" strike="noStrike" dirty="0">
                          <a:solidFill>
                            <a:schemeClr val="tx2">
                              <a:lumMod val="50000"/>
                            </a:schemeClr>
                          </a:solidFill>
                          <a:effectLst/>
                        </a:rPr>
                        <a:t>Oaxaca</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Querétaro</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smtClean="0">
                          <a:solidFill>
                            <a:schemeClr val="tx2">
                              <a:lumMod val="50000"/>
                            </a:schemeClr>
                          </a:solidFill>
                          <a:effectLst/>
                        </a:rPr>
                        <a:t>San Luis </a:t>
                      </a:r>
                      <a:r>
                        <a:rPr lang="es-MX" sz="1000" u="none" strike="noStrike" dirty="0">
                          <a:solidFill>
                            <a:schemeClr val="tx2">
                              <a:lumMod val="50000"/>
                            </a:schemeClr>
                          </a:solidFill>
                          <a:effectLst/>
                        </a:rPr>
                        <a:t>Potosí</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Tabasco</a:t>
                      </a:r>
                      <a:endParaRPr lang="es-MX" sz="1000" b="1" i="0" u="none" strike="noStrike" dirty="0">
                        <a:solidFill>
                          <a:schemeClr val="tx2">
                            <a:lumMod val="50000"/>
                          </a:schemeClr>
                        </a:solidFill>
                        <a:effectLst/>
                        <a:latin typeface="Calibri"/>
                      </a:endParaRPr>
                    </a:p>
                  </a:txBody>
                  <a:tcPr marL="6578" marR="6578" marT="6578" marB="0" anchor="ctr"/>
                </a:tc>
              </a:tr>
              <a:tr h="158978">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6578" marR="6578" marT="6578" marB="0" anchor="ctr"/>
                </a:tc>
              </a:tr>
            </a:tbl>
          </a:graphicData>
        </a:graphic>
      </p:graphicFrame>
      <p:sp>
        <p:nvSpPr>
          <p:cNvPr id="8" name="7 CuadroTexto"/>
          <p:cNvSpPr txBox="1"/>
          <p:nvPr/>
        </p:nvSpPr>
        <p:spPr>
          <a:xfrm>
            <a:off x="6786248" y="1757905"/>
            <a:ext cx="810090" cy="507831"/>
          </a:xfrm>
          <a:prstGeom prst="rect">
            <a:avLst/>
          </a:prstGeom>
          <a:noFill/>
        </p:spPr>
        <p:txBody>
          <a:bodyPr wrap="square" rtlCol="0">
            <a:spAutoFit/>
          </a:bodyPr>
          <a:lstStyle/>
          <a:p>
            <a:pPr algn="ctr"/>
            <a:r>
              <a:rPr lang="es-MX" sz="900" b="1" dirty="0">
                <a:solidFill>
                  <a:schemeClr val="accent5">
                    <a:lumMod val="75000"/>
                  </a:schemeClr>
                </a:solidFill>
              </a:rPr>
              <a:t>NO ENVIARON IMAGENES</a:t>
            </a:r>
            <a:r>
              <a:rPr lang="es-MX" sz="900" dirty="0">
                <a:solidFill>
                  <a:schemeClr val="accent5">
                    <a:lumMod val="75000"/>
                  </a:schemeClr>
                </a:solidFill>
              </a:rPr>
              <a:t>:</a:t>
            </a:r>
          </a:p>
        </p:txBody>
      </p:sp>
      <p:sp>
        <p:nvSpPr>
          <p:cNvPr id="9" name="8 Rectángulo"/>
          <p:cNvSpPr/>
          <p:nvPr/>
        </p:nvSpPr>
        <p:spPr>
          <a:xfrm>
            <a:off x="1414014" y="5190565"/>
            <a:ext cx="5777278" cy="305918"/>
          </a:xfrm>
          <a:prstGeom prst="rect">
            <a:avLst/>
          </a:prstGeom>
        </p:spPr>
        <p:txBody>
          <a:bodyPr wrap="square">
            <a:spAutoFit/>
          </a:bodyPr>
          <a:lstStyle/>
          <a:p>
            <a:pPr lvl="0" algn="just"/>
            <a:r>
              <a:rPr lang="es-MX" sz="1388" dirty="0">
                <a:solidFill>
                  <a:schemeClr val="accent5">
                    <a:lumMod val="50000"/>
                  </a:schemeClr>
                </a:solidFill>
              </a:rPr>
              <a:t>Se solicitaron imágenes del Auditor Superior para el Directorio de la Revista</a:t>
            </a:r>
          </a:p>
        </p:txBody>
      </p:sp>
    </p:spTree>
    <p:extLst>
      <p:ext uri="{BB962C8B-B14F-4D97-AF65-F5344CB8AC3E}">
        <p14:creationId xmlns:p14="http://schemas.microsoft.com/office/powerpoint/2010/main" val="2447319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773243" y="1700808"/>
            <a:ext cx="5670630" cy="108012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100" b="1" dirty="0">
                <a:solidFill>
                  <a:schemeClr val="accent5">
                    <a:lumMod val="75000"/>
                  </a:schemeClr>
                </a:solidFill>
                <a:latin typeface="Arial Narrow" panose="020B0606020202030204" pitchFamily="34" charset="0"/>
              </a:rPr>
              <a:t>Producto 3   Intercambio de Información                                  </a:t>
            </a:r>
          </a:p>
          <a:p>
            <a:pPr algn="just">
              <a:lnSpc>
                <a:spcPts val="2160"/>
              </a:lnSpc>
            </a:pPr>
            <a:r>
              <a:rPr lang="es-MX" sz="2025" b="1" dirty="0">
                <a:solidFill>
                  <a:schemeClr val="accent5">
                    <a:lumMod val="75000"/>
                  </a:schemeClr>
                </a:solidFill>
                <a:latin typeface="Arial Narrow" panose="020B0606020202030204" pitchFamily="34" charset="0"/>
              </a:rPr>
              <a:t>Actividad 6 Realizar estudio relativo al Fondo de Aportaciones de Infraestructura Social-FAIS.</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18</a:t>
            </a:fld>
            <a:endParaRPr lang="es-MX"/>
          </a:p>
        </p:txBody>
      </p:sp>
      <p:sp>
        <p:nvSpPr>
          <p:cNvPr id="2" name="1 Rectángulo"/>
          <p:cNvSpPr/>
          <p:nvPr/>
        </p:nvSpPr>
        <p:spPr>
          <a:xfrm>
            <a:off x="1493661" y="3104968"/>
            <a:ext cx="5950213" cy="1500411"/>
          </a:xfrm>
          <a:prstGeom prst="rect">
            <a:avLst/>
          </a:prstGeom>
        </p:spPr>
        <p:txBody>
          <a:bodyPr wrap="square">
            <a:spAutoFit/>
          </a:bodyPr>
          <a:lstStyle/>
          <a:p>
            <a:pPr lvl="1" algn="just"/>
            <a:r>
              <a:rPr lang="es-MX" sz="2250" dirty="0">
                <a:solidFill>
                  <a:schemeClr val="accent5">
                    <a:lumMod val="50000"/>
                  </a:schemeClr>
                </a:solidFill>
                <a:latin typeface="Arial Narrow" panose="020B0606020202030204" pitchFamily="34" charset="0"/>
                <a:ea typeface="+mj-ea"/>
                <a:cs typeface="+mj-cs"/>
              </a:rPr>
              <a:t>Se informa que esta Entidad, generó y </a:t>
            </a:r>
            <a:r>
              <a:rPr lang="es-MX" sz="2400" dirty="0">
                <a:solidFill>
                  <a:schemeClr val="accent5">
                    <a:lumMod val="50000"/>
                  </a:schemeClr>
                </a:solidFill>
                <a:latin typeface="Arial Narrow" panose="020B0606020202030204" pitchFamily="34" charset="0"/>
                <a:ea typeface="+mj-ea"/>
                <a:cs typeface="+mj-cs"/>
              </a:rPr>
              <a:t>distribuyó</a:t>
            </a:r>
            <a:r>
              <a:rPr lang="es-MX" sz="2250" dirty="0">
                <a:solidFill>
                  <a:schemeClr val="accent5">
                    <a:lumMod val="50000"/>
                  </a:schemeClr>
                </a:solidFill>
                <a:latin typeface="Arial Narrow" panose="020B0606020202030204" pitchFamily="34" charset="0"/>
                <a:ea typeface="+mj-ea"/>
                <a:cs typeface="+mj-cs"/>
              </a:rPr>
              <a:t> en octubre 2015 a todas las EFSL, el documento denominado "Fondo de Aportaciones para la Infraestructura Social (FAIS)  lineamientos 2015".</a:t>
            </a:r>
          </a:p>
        </p:txBody>
      </p:sp>
      <p:sp>
        <p:nvSpPr>
          <p:cNvPr id="3" name="2 CuadroTexto"/>
          <p:cNvSpPr txBox="1"/>
          <p:nvPr/>
        </p:nvSpPr>
        <p:spPr>
          <a:xfrm>
            <a:off x="6138175" y="4856675"/>
            <a:ext cx="365806" cy="216534"/>
          </a:xfrm>
          <a:prstGeom prst="rect">
            <a:avLst/>
          </a:prstGeom>
          <a:noFill/>
        </p:spPr>
        <p:txBody>
          <a:bodyPr wrap="none" rtlCol="0">
            <a:spAutoFit/>
          </a:bodyPr>
          <a:lstStyle/>
          <a:p>
            <a:r>
              <a:rPr lang="es-MX" sz="807" dirty="0">
                <a:hlinkClick r:id="rId2" action="ppaction://hlinkpres?slideindex=1&amp;slidetitle="/>
              </a:rPr>
              <a:t>FAIS</a:t>
            </a:r>
            <a:endParaRPr lang="es-MX" sz="807" dirty="0"/>
          </a:p>
        </p:txBody>
      </p:sp>
    </p:spTree>
    <p:extLst>
      <p:ext uri="{BB962C8B-B14F-4D97-AF65-F5344CB8AC3E}">
        <p14:creationId xmlns:p14="http://schemas.microsoft.com/office/powerpoint/2010/main" val="2399413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763688" y="1528803"/>
            <a:ext cx="5706925" cy="108012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025" b="1" dirty="0">
                <a:solidFill>
                  <a:schemeClr val="accent5">
                    <a:lumMod val="75000"/>
                  </a:schemeClr>
                </a:solidFill>
                <a:latin typeface="Arial Narrow" panose="020B0606020202030204" pitchFamily="34" charset="0"/>
              </a:rPr>
              <a:t>Producto 3   Intercambio de Información                                  </a:t>
            </a:r>
          </a:p>
          <a:p>
            <a:pPr algn="just"/>
            <a:r>
              <a:rPr lang="es-MX" sz="1800" b="1" dirty="0">
                <a:solidFill>
                  <a:schemeClr val="accent5">
                    <a:lumMod val="75000"/>
                  </a:schemeClr>
                </a:solidFill>
                <a:latin typeface="Arial Narrow" panose="020B0606020202030204" pitchFamily="34" charset="0"/>
              </a:rPr>
              <a:t>Actividad 7 Análisis de indicadores de desempeño que realiza la SHCP en materia de gasto federalizado</a:t>
            </a:r>
            <a:r>
              <a:rPr lang="es-MX" sz="1725" b="1" dirty="0">
                <a:solidFill>
                  <a:schemeClr val="accent5">
                    <a:lumMod val="75000"/>
                  </a:schemeClr>
                </a:solidFill>
                <a:latin typeface="Arial Narrow" panose="020B0606020202030204" pitchFamily="34" charset="0"/>
              </a:rPr>
              <a:t>.</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19</a:t>
            </a:fld>
            <a:endParaRPr lang="es-MX"/>
          </a:p>
        </p:txBody>
      </p:sp>
      <p:sp>
        <p:nvSpPr>
          <p:cNvPr id="2" name="1 Rectángulo"/>
          <p:cNvSpPr/>
          <p:nvPr/>
        </p:nvSpPr>
        <p:spPr>
          <a:xfrm>
            <a:off x="1727831" y="2942949"/>
            <a:ext cx="5778643" cy="2031325"/>
          </a:xfrm>
          <a:prstGeom prst="rect">
            <a:avLst/>
          </a:prstGeom>
        </p:spPr>
        <p:txBody>
          <a:bodyPr wrap="square">
            <a:spAutoFit/>
          </a:bodyPr>
          <a:lstStyle/>
          <a:p>
            <a:pPr lvl="0" algn="just"/>
            <a:r>
              <a:rPr lang="es-MX" sz="2100" dirty="0">
                <a:solidFill>
                  <a:schemeClr val="accent5">
                    <a:lumMod val="50000"/>
                  </a:schemeClr>
                </a:solidFill>
                <a:latin typeface="Arial Narrow" panose="020B0606020202030204" pitchFamily="34" charset="0"/>
                <a:ea typeface="+mj-ea"/>
                <a:cs typeface="+mj-cs"/>
              </a:rPr>
              <a:t>El resultado del análisis de Indicadores de Desempeño que realiza la SHCP en materia de Gasto Federalizado de las Matrices de Indicadores para Resultados (MIR) de los Fondos de Aportaciones del Ramo 33, fue entregado en febrero de 2015 al área de Gasto Federalizado de la Auditoría Superior de la Federación para su revisión.</a:t>
            </a:r>
          </a:p>
        </p:txBody>
      </p:sp>
    </p:spTree>
    <p:extLst>
      <p:ext uri="{BB962C8B-B14F-4D97-AF65-F5344CB8AC3E}">
        <p14:creationId xmlns:p14="http://schemas.microsoft.com/office/powerpoint/2010/main" val="240531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766666471"/>
              </p:ext>
            </p:extLst>
          </p:nvPr>
        </p:nvGraphicFramePr>
        <p:xfrm>
          <a:off x="1751570" y="2526464"/>
          <a:ext cx="5898770" cy="2559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2141733" y="1430780"/>
            <a:ext cx="4914545" cy="91810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solidFill>
                  <a:schemeClr val="accent5">
                    <a:lumMod val="75000"/>
                  </a:schemeClr>
                </a:solidFill>
                <a:latin typeface="Arial Narrow" panose="020B0606020202030204" pitchFamily="34" charset="0"/>
              </a:rPr>
              <a:t>Producto 1                                          </a:t>
            </a:r>
          </a:p>
          <a:p>
            <a:r>
              <a:rPr lang="es-MX" sz="2400" b="1" dirty="0">
                <a:solidFill>
                  <a:schemeClr val="accent5">
                    <a:lumMod val="75000"/>
                  </a:schemeClr>
                </a:solidFill>
                <a:latin typeface="Arial Narrow" panose="020B0606020202030204" pitchFamily="34" charset="0"/>
              </a:rPr>
              <a:t>Actividad 1 </a:t>
            </a:r>
            <a:r>
              <a:rPr lang="es-MX" sz="2400" dirty="0">
                <a:solidFill>
                  <a:schemeClr val="accent5">
                    <a:lumMod val="75000"/>
                  </a:schemeClr>
                </a:solidFill>
                <a:latin typeface="Arial Narrow" panose="020B0606020202030204" pitchFamily="34" charset="0"/>
              </a:rPr>
              <a:t>Plan de Trabajo</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2</a:t>
            </a:fld>
            <a:endParaRPr lang="es-MX"/>
          </a:p>
        </p:txBody>
      </p:sp>
    </p:spTree>
    <p:extLst>
      <p:ext uri="{BB962C8B-B14F-4D97-AF65-F5344CB8AC3E}">
        <p14:creationId xmlns:p14="http://schemas.microsoft.com/office/powerpoint/2010/main" val="2056258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55679" y="1646806"/>
            <a:ext cx="5778643" cy="118813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100" b="1" dirty="0">
                <a:solidFill>
                  <a:schemeClr val="accent5">
                    <a:lumMod val="75000"/>
                  </a:schemeClr>
                </a:solidFill>
                <a:latin typeface="Arial Narrow" panose="020B0606020202030204" pitchFamily="34" charset="0"/>
              </a:rPr>
              <a:t>Producto 4   Análisis de Indicadores de Desempeño</a:t>
            </a:r>
          </a:p>
          <a:p>
            <a:pPr algn="just"/>
            <a:r>
              <a:rPr lang="es-MX" sz="1950" b="1" dirty="0">
                <a:solidFill>
                  <a:schemeClr val="accent5">
                    <a:lumMod val="75000"/>
                  </a:schemeClr>
                </a:solidFill>
                <a:latin typeface="Arial Narrow" panose="020B0606020202030204" pitchFamily="34" charset="0"/>
              </a:rPr>
              <a:t>Actividad 8 Elaborar Estudio-Diagnóstico de la Auditoría de Desempeño a Nivel Nacional.</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20</a:t>
            </a:fld>
            <a:endParaRPr lang="es-MX" dirty="0"/>
          </a:p>
        </p:txBody>
      </p:sp>
      <p:sp>
        <p:nvSpPr>
          <p:cNvPr id="2" name="1 Rectángulo"/>
          <p:cNvSpPr/>
          <p:nvPr/>
        </p:nvSpPr>
        <p:spPr>
          <a:xfrm>
            <a:off x="1646513" y="2942951"/>
            <a:ext cx="5787805" cy="1962076"/>
          </a:xfrm>
          <a:prstGeom prst="rect">
            <a:avLst/>
          </a:prstGeom>
        </p:spPr>
        <p:txBody>
          <a:bodyPr wrap="square">
            <a:spAutoFit/>
          </a:bodyPr>
          <a:lstStyle/>
          <a:p>
            <a:pPr lvl="0" algn="just"/>
            <a:r>
              <a:rPr lang="es-MX" sz="2025" dirty="0">
                <a:solidFill>
                  <a:schemeClr val="accent5">
                    <a:lumMod val="50000"/>
                  </a:schemeClr>
                </a:solidFill>
                <a:latin typeface="Arial Narrow" panose="020B0606020202030204" pitchFamily="34" charset="0"/>
                <a:ea typeface="+mj-ea"/>
                <a:cs typeface="+mj-cs"/>
              </a:rPr>
              <a:t>El resultado final de la Encuesta para conocer el Grado de Avance Institucional en el proceso de planeación, ejecución y seguimiento  de las auditorías de desempeño a todas las EFSL, fue entregado en febrero de 2015 al área de Auditoría Especial de Desempeño de la Auditoría Superior de la Federación para su revisión.</a:t>
            </a:r>
          </a:p>
        </p:txBody>
      </p:sp>
    </p:spTree>
    <p:extLst>
      <p:ext uri="{BB962C8B-B14F-4D97-AF65-F5344CB8AC3E}">
        <p14:creationId xmlns:p14="http://schemas.microsoft.com/office/powerpoint/2010/main" val="1232089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55678" y="1646806"/>
            <a:ext cx="5940660" cy="156617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950" b="1" dirty="0">
                <a:solidFill>
                  <a:schemeClr val="accent5">
                    <a:lumMod val="75000"/>
                  </a:schemeClr>
                </a:solidFill>
                <a:latin typeface="Arial Narrow" panose="020B0606020202030204" pitchFamily="34" charset="0"/>
              </a:rPr>
              <a:t>Producto 4   Análisis de Indicadores de Desempeño</a:t>
            </a:r>
          </a:p>
          <a:p>
            <a:pPr algn="just"/>
            <a:r>
              <a:rPr lang="es-MX" sz="1800" b="1" dirty="0">
                <a:solidFill>
                  <a:schemeClr val="accent5">
                    <a:lumMod val="75000"/>
                  </a:schemeClr>
                </a:solidFill>
                <a:latin typeface="Arial Narrow" panose="020B0606020202030204" pitchFamily="34" charset="0"/>
              </a:rPr>
              <a:t>Actividad 9 Coadyuvar en coordinación con la Auditoría Especial del Gasto Federalizado de la ASF en la elaboración del "Proyecto de Indicadores de Desempeño convenientes a cada Fondo Federalizado”.</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21</a:t>
            </a:fld>
            <a:endParaRPr lang="es-MX" dirty="0"/>
          </a:p>
        </p:txBody>
      </p:sp>
      <p:sp>
        <p:nvSpPr>
          <p:cNvPr id="2" name="1 Rectángulo"/>
          <p:cNvSpPr/>
          <p:nvPr/>
        </p:nvSpPr>
        <p:spPr>
          <a:xfrm>
            <a:off x="1736689" y="3374995"/>
            <a:ext cx="5778643" cy="1650452"/>
          </a:xfrm>
          <a:prstGeom prst="rect">
            <a:avLst/>
          </a:prstGeom>
        </p:spPr>
        <p:txBody>
          <a:bodyPr wrap="square">
            <a:spAutoFit/>
          </a:bodyPr>
          <a:lstStyle/>
          <a:p>
            <a:pPr lvl="0" algn="just"/>
            <a:r>
              <a:rPr lang="es-MX" sz="2025" dirty="0">
                <a:solidFill>
                  <a:schemeClr val="accent5">
                    <a:lumMod val="50000"/>
                  </a:schemeClr>
                </a:solidFill>
                <a:latin typeface="Arial Narrow" panose="020B0606020202030204" pitchFamily="34" charset="0"/>
                <a:ea typeface="+mj-ea"/>
                <a:cs typeface="+mj-cs"/>
              </a:rPr>
              <a:t>El resultado del proyecto realizado por el área de Auditoría Especial de Evaluación de Programas del OSFEM, fue entregado en febrero de 2015 a la Auditoría Especial de Desempeño de la Auditoría Superior de la Federación para su revisión.</a:t>
            </a:r>
          </a:p>
        </p:txBody>
      </p:sp>
    </p:spTree>
    <p:extLst>
      <p:ext uri="{BB962C8B-B14F-4D97-AF65-F5344CB8AC3E}">
        <p14:creationId xmlns:p14="http://schemas.microsoft.com/office/powerpoint/2010/main" val="3221640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925708" y="1615935"/>
            <a:ext cx="5562620" cy="12190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980"/>
              </a:lnSpc>
            </a:pPr>
            <a:r>
              <a:rPr lang="es-MX" sz="2100" b="1" dirty="0">
                <a:solidFill>
                  <a:schemeClr val="accent5">
                    <a:lumMod val="75000"/>
                  </a:schemeClr>
                </a:solidFill>
                <a:latin typeface="Arial Narrow" panose="020B0606020202030204" pitchFamily="34" charset="0"/>
              </a:rPr>
              <a:t>Producto 5  Intercambio de Información </a:t>
            </a:r>
          </a:p>
          <a:p>
            <a:pPr algn="just"/>
            <a:r>
              <a:rPr lang="es-MX" sz="1950" b="1" dirty="0">
                <a:solidFill>
                  <a:schemeClr val="accent5">
                    <a:lumMod val="75000"/>
                  </a:schemeClr>
                </a:solidFill>
                <a:latin typeface="Arial Narrow" panose="020B0606020202030204" pitchFamily="34" charset="0"/>
              </a:rPr>
              <a:t>Actividad 10 Realizar estudio sobre los recursos que pueden solicitar las entidades municipales</a:t>
            </a:r>
            <a:r>
              <a:rPr lang="es-MX" sz="2025" b="1" dirty="0">
                <a:solidFill>
                  <a:schemeClr val="accent5">
                    <a:lumMod val="75000"/>
                  </a:schemeClr>
                </a:solidFill>
                <a:latin typeface="Arial Narrow" panose="020B0606020202030204" pitchFamily="34" charset="0"/>
              </a:rPr>
              <a:t>.</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22</a:t>
            </a:fld>
            <a:endParaRPr lang="es-MX" dirty="0"/>
          </a:p>
        </p:txBody>
      </p:sp>
      <p:sp>
        <p:nvSpPr>
          <p:cNvPr id="2" name="1 Rectángulo"/>
          <p:cNvSpPr/>
          <p:nvPr/>
        </p:nvSpPr>
        <p:spPr>
          <a:xfrm>
            <a:off x="1709686" y="3104965"/>
            <a:ext cx="5778643" cy="1962076"/>
          </a:xfrm>
          <a:prstGeom prst="rect">
            <a:avLst/>
          </a:prstGeom>
        </p:spPr>
        <p:txBody>
          <a:bodyPr wrap="square">
            <a:spAutoFit/>
          </a:bodyPr>
          <a:lstStyle/>
          <a:p>
            <a:pPr lvl="1" algn="just"/>
            <a:r>
              <a:rPr lang="es-MX" sz="2025" dirty="0">
                <a:solidFill>
                  <a:schemeClr val="accent5">
                    <a:lumMod val="50000"/>
                  </a:schemeClr>
                </a:solidFill>
                <a:latin typeface="Arial Narrow" panose="020B0606020202030204" pitchFamily="34" charset="0"/>
                <a:ea typeface="+mj-ea"/>
                <a:cs typeface="+mj-cs"/>
              </a:rPr>
              <a:t>Se envió el documento “Estudio para </a:t>
            </a:r>
            <a:r>
              <a:rPr lang="es-MX" sz="2025" dirty="0" err="1">
                <a:solidFill>
                  <a:schemeClr val="accent5">
                    <a:lumMod val="50000"/>
                  </a:schemeClr>
                </a:solidFill>
                <a:latin typeface="Arial Narrow" panose="020B0606020202030204" pitchFamily="34" charset="0"/>
                <a:ea typeface="+mj-ea"/>
                <a:cs typeface="+mj-cs"/>
              </a:rPr>
              <a:t>eficientar</a:t>
            </a:r>
            <a:r>
              <a:rPr lang="es-MX" sz="2025" dirty="0">
                <a:solidFill>
                  <a:schemeClr val="accent5">
                    <a:lumMod val="50000"/>
                  </a:schemeClr>
                </a:solidFill>
                <a:latin typeface="Arial Narrow" panose="020B0606020202030204" pitchFamily="34" charset="0"/>
                <a:ea typeface="+mj-ea"/>
                <a:cs typeface="+mj-cs"/>
              </a:rPr>
              <a:t> la administración y la gestión Municipal 2015” a todas las EFSL en agosto 2015, acerca de los recursos a los que pueden acceder los municipios a través del Instituto Nacional para el Federalismo y el Desarrollo Municipal (INAFED).</a:t>
            </a:r>
          </a:p>
        </p:txBody>
      </p:sp>
      <p:sp>
        <p:nvSpPr>
          <p:cNvPr id="3" name="2 CuadroTexto"/>
          <p:cNvSpPr txBox="1"/>
          <p:nvPr/>
        </p:nvSpPr>
        <p:spPr>
          <a:xfrm>
            <a:off x="6293265" y="4922255"/>
            <a:ext cx="500458" cy="216534"/>
          </a:xfrm>
          <a:prstGeom prst="rect">
            <a:avLst/>
          </a:prstGeom>
          <a:noFill/>
        </p:spPr>
        <p:txBody>
          <a:bodyPr wrap="none" rtlCol="0">
            <a:spAutoFit/>
          </a:bodyPr>
          <a:lstStyle/>
          <a:p>
            <a:r>
              <a:rPr lang="es-MX" sz="807" dirty="0">
                <a:hlinkClick r:id="rId2" action="ppaction://hlinkpres?slideindex=1&amp;slidetitle="/>
              </a:rPr>
              <a:t>INAFED</a:t>
            </a:r>
            <a:endParaRPr lang="es-MX" sz="807" dirty="0"/>
          </a:p>
        </p:txBody>
      </p:sp>
    </p:spTree>
    <p:extLst>
      <p:ext uri="{BB962C8B-B14F-4D97-AF65-F5344CB8AC3E}">
        <p14:creationId xmlns:p14="http://schemas.microsoft.com/office/powerpoint/2010/main" val="2451166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81026" y="1538793"/>
            <a:ext cx="5778643" cy="127300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980"/>
              </a:lnSpc>
            </a:pPr>
            <a:r>
              <a:rPr lang="es-MX" sz="1800" b="1" dirty="0">
                <a:solidFill>
                  <a:schemeClr val="accent5">
                    <a:lumMod val="75000"/>
                  </a:schemeClr>
                </a:solidFill>
                <a:latin typeface="Arial Narrow" panose="020B0606020202030204" pitchFamily="34" charset="0"/>
              </a:rPr>
              <a:t>Producto 6  Promover las mejores prácticas contables y fiscalización a nivel estatal y municipal </a:t>
            </a:r>
          </a:p>
          <a:p>
            <a:pPr algn="just"/>
            <a:r>
              <a:rPr lang="es-MX" sz="1578" b="1" dirty="0">
                <a:solidFill>
                  <a:schemeClr val="accent5">
                    <a:lumMod val="75000"/>
                  </a:schemeClr>
                </a:solidFill>
                <a:latin typeface="Arial Narrow" panose="020B0606020202030204" pitchFamily="34" charset="0"/>
              </a:rPr>
              <a:t>Actividad 11 Promoción de mejores prácticas en materia financiera, mediante la utilización de: </a:t>
            </a:r>
          </a:p>
          <a:p>
            <a:pPr algn="just"/>
            <a:r>
              <a:rPr lang="es-MX" sz="1578" b="1" dirty="0">
                <a:solidFill>
                  <a:schemeClr val="accent5">
                    <a:lumMod val="75000"/>
                  </a:schemeClr>
                </a:solidFill>
                <a:latin typeface="Arial Narrow" panose="020B0606020202030204" pitchFamily="34" charset="0"/>
              </a:rPr>
              <a:t>                            Evaluación de Control Interno</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23</a:t>
            </a:fld>
            <a:endParaRPr lang="es-MX" dirty="0"/>
          </a:p>
        </p:txBody>
      </p:sp>
      <p:sp>
        <p:nvSpPr>
          <p:cNvPr id="2" name="1 Rectángulo"/>
          <p:cNvSpPr/>
          <p:nvPr/>
        </p:nvSpPr>
        <p:spPr>
          <a:xfrm>
            <a:off x="1557710" y="2996954"/>
            <a:ext cx="6048670" cy="2481449"/>
          </a:xfrm>
          <a:prstGeom prst="rect">
            <a:avLst/>
          </a:prstGeom>
        </p:spPr>
        <p:txBody>
          <a:bodyPr wrap="square">
            <a:spAutoFit/>
          </a:bodyPr>
          <a:lstStyle/>
          <a:p>
            <a:pPr lvl="0" algn="just"/>
            <a:r>
              <a:rPr lang="es-MX" sz="1725" dirty="0">
                <a:solidFill>
                  <a:schemeClr val="accent5">
                    <a:lumMod val="50000"/>
                  </a:schemeClr>
                </a:solidFill>
                <a:latin typeface="Arial Narrow" panose="020B0606020202030204" pitchFamily="34" charset="0"/>
                <a:ea typeface="+mj-ea"/>
                <a:cs typeface="+mj-cs"/>
              </a:rPr>
              <a:t>Se remitió a todas las EFSL en agosto 2015, el documento denominado “Diagnóstico del estado que guarda el Control Interno en los 125 ayuntamientos del Estado de México”, relativo al resultado de la aplicación de un cuestionario de Control Interno basado en COSO a los municipios en las áreas sustantivas de la administración pública municipal, generando informes individuales para su integración al Informe de Resultados de la Fiscalización de las Cuentas Públicas del Estado de México y Municipios, como promoción de las mejores prácticas</a:t>
            </a:r>
            <a:r>
              <a:rPr lang="es-MX" sz="1725" dirty="0"/>
              <a:t>.</a:t>
            </a:r>
          </a:p>
        </p:txBody>
      </p:sp>
      <p:sp>
        <p:nvSpPr>
          <p:cNvPr id="3" name="2 CuadroTexto"/>
          <p:cNvSpPr txBox="1"/>
          <p:nvPr/>
        </p:nvSpPr>
        <p:spPr>
          <a:xfrm>
            <a:off x="7010095" y="5051363"/>
            <a:ext cx="264816" cy="216534"/>
          </a:xfrm>
          <a:prstGeom prst="rect">
            <a:avLst/>
          </a:prstGeom>
          <a:noFill/>
        </p:spPr>
        <p:txBody>
          <a:bodyPr wrap="none" rtlCol="0">
            <a:spAutoFit/>
          </a:bodyPr>
          <a:lstStyle/>
          <a:p>
            <a:r>
              <a:rPr lang="es-MX" sz="807" dirty="0">
                <a:hlinkClick r:id="rId3" action="ppaction://hlinkfile"/>
              </a:rPr>
              <a:t>CI</a:t>
            </a:r>
            <a:endParaRPr lang="es-MX" sz="807" dirty="0"/>
          </a:p>
        </p:txBody>
      </p:sp>
    </p:spTree>
    <p:extLst>
      <p:ext uri="{BB962C8B-B14F-4D97-AF65-F5344CB8AC3E}">
        <p14:creationId xmlns:p14="http://schemas.microsoft.com/office/powerpoint/2010/main" val="727779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559463" y="1412071"/>
            <a:ext cx="6046915" cy="234096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980"/>
              </a:lnSpc>
            </a:pPr>
            <a:r>
              <a:rPr lang="es-MX" sz="1950" b="1" dirty="0">
                <a:solidFill>
                  <a:schemeClr val="accent5">
                    <a:lumMod val="75000"/>
                  </a:schemeClr>
                </a:solidFill>
                <a:latin typeface="Arial Narrow" panose="020B0606020202030204" pitchFamily="34" charset="0"/>
              </a:rPr>
              <a:t>Producto 6  Promover las mejores prácticas contables y fiscalización a nivel estatal y municipal </a:t>
            </a:r>
          </a:p>
          <a:p>
            <a:pPr algn="just"/>
            <a:r>
              <a:rPr lang="es-MX" sz="1800" b="1" dirty="0">
                <a:solidFill>
                  <a:schemeClr val="accent5">
                    <a:lumMod val="75000"/>
                  </a:schemeClr>
                </a:solidFill>
                <a:latin typeface="Arial Narrow" panose="020B0606020202030204" pitchFamily="34" charset="0"/>
              </a:rPr>
              <a:t>Actividad 12 Asesoría y asistencia técnica para la evaluación de los Fondos de Aportaciones (Ramo 33) a través de Indicadores.</a:t>
            </a:r>
          </a:p>
          <a:p>
            <a:pPr algn="just"/>
            <a:endParaRPr lang="es-MX" sz="1800" b="1" dirty="0">
              <a:solidFill>
                <a:schemeClr val="accent5">
                  <a:lumMod val="75000"/>
                </a:schemeClr>
              </a:solidFill>
              <a:latin typeface="Arial Narrow" panose="020B0606020202030204" pitchFamily="34" charset="0"/>
            </a:endParaRPr>
          </a:p>
          <a:p>
            <a:pPr algn="just"/>
            <a:r>
              <a:rPr lang="es-MX" sz="1800" b="1" dirty="0">
                <a:solidFill>
                  <a:schemeClr val="accent5">
                    <a:lumMod val="75000"/>
                  </a:schemeClr>
                </a:solidFill>
                <a:latin typeface="Arial Narrow" panose="020B0606020202030204" pitchFamily="34" charset="0"/>
              </a:rPr>
              <a:t>Actividad 13 Asesoría y asistencia técnica para la Elaboración de la Matriz de Indicadores para Resultados (MIR) de las EFSL.</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24</a:t>
            </a:fld>
            <a:endParaRPr lang="es-MX" dirty="0"/>
          </a:p>
        </p:txBody>
      </p:sp>
      <p:sp>
        <p:nvSpPr>
          <p:cNvPr id="2" name="1 Rectángulo"/>
          <p:cNvSpPr/>
          <p:nvPr/>
        </p:nvSpPr>
        <p:spPr>
          <a:xfrm>
            <a:off x="1763694" y="4023065"/>
            <a:ext cx="5724638" cy="992579"/>
          </a:xfrm>
          <a:prstGeom prst="rect">
            <a:avLst/>
          </a:prstGeom>
        </p:spPr>
        <p:txBody>
          <a:bodyPr wrap="square">
            <a:spAutoFit/>
          </a:bodyPr>
          <a:lstStyle/>
          <a:p>
            <a:pPr lvl="0" algn="just"/>
            <a:r>
              <a:rPr lang="es-MX" sz="1950" dirty="0">
                <a:solidFill>
                  <a:schemeClr val="accent5">
                    <a:lumMod val="50000"/>
                  </a:schemeClr>
                </a:solidFill>
                <a:latin typeface="Arial Narrow" panose="020B0606020202030204" pitchFamily="34" charset="0"/>
                <a:ea typeface="+mj-ea"/>
                <a:cs typeface="+mj-cs"/>
              </a:rPr>
              <a:t>Se informa que ambas actividades se realizaron a solicitud de las EFSL por parte del área de Evaluación de Programas del Órgano Superior de Fiscalización del Estado de México.</a:t>
            </a:r>
          </a:p>
        </p:txBody>
      </p:sp>
    </p:spTree>
    <p:extLst>
      <p:ext uri="{BB962C8B-B14F-4D97-AF65-F5344CB8AC3E}">
        <p14:creationId xmlns:p14="http://schemas.microsoft.com/office/powerpoint/2010/main" val="1061629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560525" y="1425784"/>
            <a:ext cx="6121200" cy="216523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980"/>
              </a:lnSpc>
            </a:pPr>
            <a:r>
              <a:rPr lang="es-MX" sz="1800" b="1" dirty="0">
                <a:solidFill>
                  <a:schemeClr val="accent5">
                    <a:lumMod val="75000"/>
                  </a:schemeClr>
                </a:solidFill>
                <a:latin typeface="Arial Narrow" panose="020B0606020202030204" pitchFamily="34" charset="0"/>
              </a:rPr>
              <a:t>Producto 7  Metodología para determinar un esquema de Presupuesto Base Cero en los gobiernos locales para 2016 </a:t>
            </a:r>
          </a:p>
          <a:p>
            <a:pPr algn="just"/>
            <a:r>
              <a:rPr lang="es-MX" sz="1500" b="1" dirty="0">
                <a:solidFill>
                  <a:schemeClr val="accent5">
                    <a:lumMod val="75000"/>
                  </a:schemeClr>
                </a:solidFill>
                <a:latin typeface="Arial Narrow" panose="020B0606020202030204" pitchFamily="34" charset="0"/>
              </a:rPr>
              <a:t>Actividad 14 En cumplimiento al Acuerdo 1 de la LXXXVII Reunión del Consejo Directivo de la ASOFIS, y el Acuerdo 2  de la XVIII Asamblea General Ordinaria, donde se instruyó que en forma conjunta, la Presidencia de la ASOFIS, la Vicepresidencia de Normatividad y la Vicepresidencia de Entidades Federativas y Municipios, definan la metodología para determinar un esquema de Presupuesto Base Cero en los gobiernos locales para 2016.</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25</a:t>
            </a:fld>
            <a:endParaRPr lang="es-MX" dirty="0"/>
          </a:p>
        </p:txBody>
      </p:sp>
      <p:sp>
        <p:nvSpPr>
          <p:cNvPr id="2" name="1 Rectángulo"/>
          <p:cNvSpPr/>
          <p:nvPr/>
        </p:nvSpPr>
        <p:spPr>
          <a:xfrm>
            <a:off x="1596793" y="3591021"/>
            <a:ext cx="6048670" cy="1892826"/>
          </a:xfrm>
          <a:prstGeom prst="rect">
            <a:avLst/>
          </a:prstGeom>
        </p:spPr>
        <p:txBody>
          <a:bodyPr wrap="square">
            <a:spAutoFit/>
          </a:bodyPr>
          <a:lstStyle/>
          <a:p>
            <a:pPr algn="just"/>
            <a:r>
              <a:rPr lang="es-MX" sz="1950" dirty="0">
                <a:solidFill>
                  <a:schemeClr val="accent5">
                    <a:lumMod val="50000"/>
                  </a:schemeClr>
                </a:solidFill>
                <a:latin typeface="Arial Narrow" panose="020B0606020202030204" pitchFamily="34" charset="0"/>
                <a:ea typeface="+mj-ea"/>
                <a:cs typeface="+mj-cs"/>
              </a:rPr>
              <a:t>Al respecto se informa que se enviaron comentarios, el 31 de agosto de 2015, de la primera parte de la Propuesta de la “Metodología para determinar un esquema de Presupuesto Base Cero en los Gobiernos locales para 2016”  en forma conjunta con la Presidencia y Vicepresidencia de Normatividad de la ASOFIS.</a:t>
            </a:r>
          </a:p>
        </p:txBody>
      </p:sp>
    </p:spTree>
    <p:extLst>
      <p:ext uri="{BB962C8B-B14F-4D97-AF65-F5344CB8AC3E}">
        <p14:creationId xmlns:p14="http://schemas.microsoft.com/office/powerpoint/2010/main" val="4063227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26</a:t>
            </a:fld>
            <a:endParaRPr lang="es-MX"/>
          </a:p>
        </p:txBody>
      </p:sp>
      <p:sp>
        <p:nvSpPr>
          <p:cNvPr id="5" name="4 Rectángulo"/>
          <p:cNvSpPr/>
          <p:nvPr/>
        </p:nvSpPr>
        <p:spPr>
          <a:xfrm>
            <a:off x="1686580" y="2564905"/>
            <a:ext cx="5909760" cy="2192908"/>
          </a:xfrm>
          <a:prstGeom prst="rect">
            <a:avLst/>
          </a:prstGeom>
        </p:spPr>
        <p:txBody>
          <a:bodyPr wrap="square">
            <a:spAutoFit/>
          </a:bodyPr>
          <a:lstStyle/>
          <a:p>
            <a:pPr algn="just"/>
            <a:r>
              <a:rPr lang="es-MX" sz="1950" dirty="0">
                <a:solidFill>
                  <a:schemeClr val="accent5">
                    <a:lumMod val="50000"/>
                  </a:schemeClr>
                </a:solidFill>
                <a:latin typeface="Arial Narrow" panose="020B0606020202030204" pitchFamily="34" charset="0"/>
                <a:ea typeface="+mj-ea"/>
                <a:cs typeface="+mj-cs"/>
              </a:rPr>
              <a:t>Se informa que desde agosto 2015 y hasta la fecha, la Vicepresidencia de Entidades Federativas y Municipios, ha colaborado puntualmente  con las solicitudes  hechas por la Vicepresidencia de Normatividad  y participa activamente con la logística y aplicación del Diplomado Virtual a servidores públicos del Estado de México, que actualmente se encuentra en su segunda edición.</a:t>
            </a:r>
          </a:p>
        </p:txBody>
      </p:sp>
      <p:sp>
        <p:nvSpPr>
          <p:cNvPr id="6" name="1 Título"/>
          <p:cNvSpPr txBox="1">
            <a:spLocks/>
          </p:cNvSpPr>
          <p:nvPr/>
        </p:nvSpPr>
        <p:spPr>
          <a:xfrm>
            <a:off x="1763690" y="1970841"/>
            <a:ext cx="5562620" cy="48605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980"/>
              </a:lnSpc>
            </a:pPr>
            <a:r>
              <a:rPr lang="es-MX" sz="2100" b="1" dirty="0">
                <a:solidFill>
                  <a:schemeClr val="accent5">
                    <a:lumMod val="75000"/>
                  </a:schemeClr>
                </a:solidFill>
                <a:latin typeface="Arial Narrow" panose="020B0606020202030204" pitchFamily="34" charset="0"/>
              </a:rPr>
              <a:t>Diplomado Virtual en Contabilidad Gubernamental </a:t>
            </a:r>
            <a:endParaRPr lang="es-MX" sz="2025" b="1" dirty="0">
              <a:solidFill>
                <a:schemeClr val="accent5">
                  <a:lumMod val="75000"/>
                </a:schemeClr>
              </a:solidFill>
              <a:latin typeface="Arial Narrow" panose="020B0606020202030204" pitchFamily="34" charset="0"/>
            </a:endParaRPr>
          </a:p>
        </p:txBody>
      </p:sp>
      <p:sp>
        <p:nvSpPr>
          <p:cNvPr id="7" name="6 CuadroTexto"/>
          <p:cNvSpPr txBox="1"/>
          <p:nvPr/>
        </p:nvSpPr>
        <p:spPr>
          <a:xfrm>
            <a:off x="5544109" y="4734730"/>
            <a:ext cx="1858201" cy="230832"/>
          </a:xfrm>
          <a:prstGeom prst="rect">
            <a:avLst/>
          </a:prstGeom>
          <a:noFill/>
        </p:spPr>
        <p:txBody>
          <a:bodyPr wrap="none" rtlCol="0">
            <a:spAutoFit/>
          </a:bodyPr>
          <a:lstStyle/>
          <a:p>
            <a:r>
              <a:rPr lang="es-MX" sz="900" dirty="0">
                <a:hlinkClick r:id="rId2" action="ppaction://hlinkfile"/>
              </a:rPr>
              <a:t>ESTRUCTURA DIPLOMADO VIRTUAL</a:t>
            </a:r>
            <a:endParaRPr lang="es-MX" sz="900" dirty="0"/>
          </a:p>
        </p:txBody>
      </p:sp>
    </p:spTree>
    <p:extLst>
      <p:ext uri="{BB962C8B-B14F-4D97-AF65-F5344CB8AC3E}">
        <p14:creationId xmlns:p14="http://schemas.microsoft.com/office/powerpoint/2010/main" val="2480561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27</a:t>
            </a:fld>
            <a:endParaRPr lang="es-MX" dirty="0"/>
          </a:p>
        </p:txBody>
      </p:sp>
      <p:sp>
        <p:nvSpPr>
          <p:cNvPr id="2" name="1 Rectángulo"/>
          <p:cNvSpPr/>
          <p:nvPr/>
        </p:nvSpPr>
        <p:spPr>
          <a:xfrm>
            <a:off x="2087725" y="2456894"/>
            <a:ext cx="5292590" cy="1477328"/>
          </a:xfrm>
          <a:prstGeom prst="rect">
            <a:avLst/>
          </a:prstGeom>
        </p:spPr>
        <p:txBody>
          <a:bodyPr wrap="square">
            <a:spAutoFit/>
          </a:bodyPr>
          <a:lstStyle/>
          <a:p>
            <a:pPr lvl="0" algn="just"/>
            <a:r>
              <a:rPr lang="es-MX" sz="2250" dirty="0">
                <a:solidFill>
                  <a:schemeClr val="accent5">
                    <a:lumMod val="50000"/>
                  </a:schemeClr>
                </a:solidFill>
                <a:latin typeface="Arial Narrow" panose="020B0606020202030204" pitchFamily="34" charset="0"/>
                <a:ea typeface="+mj-ea"/>
                <a:cs typeface="+mj-cs"/>
              </a:rPr>
              <a:t>Así mismo se indica que esta Vicepresidencia ha dado puntual atención a todas las solicitudes hechas por parte de la Presidencia y miembros de la ASOFIS, A.C</a:t>
            </a:r>
          </a:p>
        </p:txBody>
      </p:sp>
    </p:spTree>
    <p:extLst>
      <p:ext uri="{BB962C8B-B14F-4D97-AF65-F5344CB8AC3E}">
        <p14:creationId xmlns:p14="http://schemas.microsoft.com/office/powerpoint/2010/main" val="1273275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28</a:t>
            </a:fld>
            <a:endParaRPr lang="es-MX"/>
          </a:p>
        </p:txBody>
      </p:sp>
      <p:sp>
        <p:nvSpPr>
          <p:cNvPr id="5" name="4 CuadroTexto"/>
          <p:cNvSpPr txBox="1"/>
          <p:nvPr/>
        </p:nvSpPr>
        <p:spPr>
          <a:xfrm>
            <a:off x="1810378" y="2780930"/>
            <a:ext cx="5454605" cy="1118255"/>
          </a:xfrm>
          <a:prstGeom prst="rect">
            <a:avLst/>
          </a:prstGeom>
          <a:noFill/>
        </p:spPr>
        <p:txBody>
          <a:bodyPr wrap="square" rtlCol="0">
            <a:spAutoFit/>
          </a:bodyPr>
          <a:lstStyle/>
          <a:p>
            <a:pPr algn="ctr">
              <a:lnSpc>
                <a:spcPts val="1578"/>
              </a:lnSpc>
            </a:pPr>
            <a:r>
              <a:rPr lang="es-MX" sz="4500" b="1" dirty="0">
                <a:solidFill>
                  <a:schemeClr val="tx2">
                    <a:lumMod val="50000"/>
                  </a:schemeClr>
                </a:solidFill>
              </a:rPr>
              <a:t>Por su atención </a:t>
            </a:r>
          </a:p>
          <a:p>
            <a:pPr algn="ctr">
              <a:lnSpc>
                <a:spcPts val="1578"/>
              </a:lnSpc>
            </a:pPr>
            <a:endParaRPr lang="es-MX" sz="4500" b="1" dirty="0">
              <a:solidFill>
                <a:schemeClr val="tx2">
                  <a:lumMod val="50000"/>
                </a:schemeClr>
              </a:solidFill>
            </a:endParaRPr>
          </a:p>
          <a:p>
            <a:pPr algn="ctr">
              <a:lnSpc>
                <a:spcPts val="1578"/>
              </a:lnSpc>
            </a:pPr>
            <a:endParaRPr lang="es-MX" sz="4500" b="1" dirty="0">
              <a:solidFill>
                <a:schemeClr val="tx2">
                  <a:lumMod val="50000"/>
                </a:schemeClr>
              </a:solidFill>
            </a:endParaRPr>
          </a:p>
          <a:p>
            <a:pPr algn="ctr">
              <a:lnSpc>
                <a:spcPts val="1578"/>
              </a:lnSpc>
            </a:pPr>
            <a:r>
              <a:rPr lang="es-MX" sz="4500" b="1" dirty="0">
                <a:solidFill>
                  <a:schemeClr val="tx2">
                    <a:lumMod val="50000"/>
                  </a:schemeClr>
                </a:solidFill>
              </a:rPr>
              <a:t>Gracias </a:t>
            </a:r>
          </a:p>
          <a:p>
            <a:pPr algn="ctr">
              <a:lnSpc>
                <a:spcPts val="1578"/>
              </a:lnSpc>
            </a:pPr>
            <a:endParaRPr lang="es-MX" sz="4950" b="1" dirty="0">
              <a:solidFill>
                <a:schemeClr val="accent5">
                  <a:lumMod val="75000"/>
                </a:schemeClr>
              </a:solidFill>
            </a:endParaRPr>
          </a:p>
        </p:txBody>
      </p:sp>
    </p:spTree>
    <p:extLst>
      <p:ext uri="{BB962C8B-B14F-4D97-AF65-F5344CB8AC3E}">
        <p14:creationId xmlns:p14="http://schemas.microsoft.com/office/powerpoint/2010/main" val="631585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595138" y="1322768"/>
            <a:ext cx="6032395" cy="9181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520"/>
              </a:lnSpc>
            </a:pPr>
            <a:r>
              <a:rPr lang="es-MX" sz="1800" b="1" dirty="0">
                <a:solidFill>
                  <a:schemeClr val="accent5">
                    <a:lumMod val="75000"/>
                  </a:schemeClr>
                </a:solidFill>
                <a:latin typeface="Arial Narrow" panose="020B0606020202030204" pitchFamily="34" charset="0"/>
              </a:rPr>
              <a:t>Producto 1                                          </a:t>
            </a:r>
          </a:p>
          <a:p>
            <a:pPr algn="just">
              <a:lnSpc>
                <a:spcPts val="2520"/>
              </a:lnSpc>
            </a:pPr>
            <a:r>
              <a:rPr lang="es-MX" sz="1800" b="1" dirty="0">
                <a:solidFill>
                  <a:schemeClr val="accent5">
                    <a:lumMod val="75000"/>
                  </a:schemeClr>
                </a:solidFill>
                <a:latin typeface="Arial Narrow" panose="020B0606020202030204" pitchFamily="34" charset="0"/>
              </a:rPr>
              <a:t>Actividad 2 </a:t>
            </a:r>
            <a:r>
              <a:rPr lang="es-MX" sz="1800" dirty="0">
                <a:solidFill>
                  <a:schemeClr val="accent5">
                    <a:lumMod val="75000"/>
                  </a:schemeClr>
                </a:solidFill>
                <a:latin typeface="Arial Narrow" panose="020B0606020202030204" pitchFamily="34" charset="0"/>
              </a:rPr>
              <a:t>Asistencia a 19 Reuniones convocadas por la ASOFIS en 2015 y 2016</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3</a:t>
            </a:fld>
            <a:endParaRPr lang="es-MX" dirty="0"/>
          </a:p>
        </p:txBody>
      </p:sp>
      <p:sp>
        <p:nvSpPr>
          <p:cNvPr id="5" name="4 Rectángulo"/>
          <p:cNvSpPr/>
          <p:nvPr/>
        </p:nvSpPr>
        <p:spPr>
          <a:xfrm>
            <a:off x="1603618" y="2348884"/>
            <a:ext cx="6144900" cy="3139321"/>
          </a:xfrm>
          <a:prstGeom prst="rect">
            <a:avLst/>
          </a:prstGeom>
        </p:spPr>
        <p:txBody>
          <a:bodyPr wrap="square">
            <a:spAutoFit/>
          </a:bodyPr>
          <a:lstStyle/>
          <a:p>
            <a:pPr marL="257188" indent="-257188" algn="just">
              <a:buFont typeface="Arial" panose="020B0604020202020204" pitchFamily="34" charset="0"/>
              <a:buChar char="•"/>
            </a:pPr>
            <a:r>
              <a:rPr lang="es-MX" sz="1650" b="1" dirty="0">
                <a:solidFill>
                  <a:schemeClr val="accent5">
                    <a:lumMod val="50000"/>
                  </a:schemeClr>
                </a:solidFill>
              </a:rPr>
              <a:t>4 </a:t>
            </a:r>
            <a:r>
              <a:rPr lang="es-MX" sz="1650" dirty="0">
                <a:solidFill>
                  <a:schemeClr val="accent5">
                    <a:lumMod val="50000"/>
                  </a:schemeClr>
                </a:solidFill>
              </a:rPr>
              <a:t>Reuniones de Consejo Directivo de la ASOFIS A.C. </a:t>
            </a:r>
          </a:p>
          <a:p>
            <a:pPr marL="257188" indent="-257188" algn="just">
              <a:buFont typeface="Arial" panose="020B0604020202020204" pitchFamily="34" charset="0"/>
              <a:buChar char="•"/>
            </a:pPr>
            <a:r>
              <a:rPr lang="es-MX" sz="1650" b="1" dirty="0">
                <a:solidFill>
                  <a:schemeClr val="accent5">
                    <a:lumMod val="50000"/>
                  </a:schemeClr>
                </a:solidFill>
              </a:rPr>
              <a:t>3</a:t>
            </a:r>
            <a:r>
              <a:rPr lang="es-MX" sz="1650" dirty="0">
                <a:solidFill>
                  <a:schemeClr val="accent5">
                    <a:lumMod val="50000"/>
                  </a:schemeClr>
                </a:solidFill>
              </a:rPr>
              <a:t> Reuniones con el Grupo 3 de la ASOFIS </a:t>
            </a:r>
          </a:p>
          <a:p>
            <a:pPr marL="257188" indent="-257188" algn="just">
              <a:buFont typeface="Arial" panose="020B0604020202020204" pitchFamily="34" charset="0"/>
              <a:buChar char="•"/>
            </a:pPr>
            <a:r>
              <a:rPr lang="es-MX" sz="1650" b="1" dirty="0">
                <a:solidFill>
                  <a:schemeClr val="accent5">
                    <a:lumMod val="50000"/>
                  </a:schemeClr>
                </a:solidFill>
              </a:rPr>
              <a:t>1</a:t>
            </a:r>
            <a:r>
              <a:rPr lang="es-MX" sz="1650" dirty="0">
                <a:solidFill>
                  <a:schemeClr val="accent5">
                    <a:lumMod val="50000"/>
                  </a:schemeClr>
                </a:solidFill>
              </a:rPr>
              <a:t> Coloquio Nacional de Fiscalización y </a:t>
            </a:r>
            <a:r>
              <a:rPr lang="es-MX" sz="1650" b="1" dirty="0">
                <a:solidFill>
                  <a:schemeClr val="accent5">
                    <a:lumMod val="50000"/>
                  </a:schemeClr>
                </a:solidFill>
              </a:rPr>
              <a:t>2 </a:t>
            </a:r>
            <a:r>
              <a:rPr lang="es-MX" sz="1650" dirty="0">
                <a:solidFill>
                  <a:schemeClr val="accent5">
                    <a:lumMod val="50000"/>
                  </a:schemeClr>
                </a:solidFill>
              </a:rPr>
              <a:t>con Enfoque Jurídico.</a:t>
            </a:r>
          </a:p>
          <a:p>
            <a:pPr marL="257188" indent="-257188" algn="just">
              <a:buFont typeface="Arial" panose="020B0604020202020204" pitchFamily="34" charset="0"/>
              <a:buChar char="•"/>
            </a:pPr>
            <a:r>
              <a:rPr lang="es-MX" sz="1650" b="1" dirty="0">
                <a:solidFill>
                  <a:schemeClr val="accent5">
                    <a:lumMod val="50000"/>
                  </a:schemeClr>
                </a:solidFill>
              </a:rPr>
              <a:t>3 </a:t>
            </a:r>
            <a:r>
              <a:rPr lang="es-MX" sz="1650" dirty="0">
                <a:solidFill>
                  <a:schemeClr val="accent5">
                    <a:lumMod val="50000"/>
                  </a:schemeClr>
                </a:solidFill>
              </a:rPr>
              <a:t>Reuniones relativas al SNF.</a:t>
            </a:r>
          </a:p>
          <a:p>
            <a:pPr marL="257188" indent="-257188" algn="just">
              <a:buFont typeface="Arial" panose="020B0604020202020204" pitchFamily="34" charset="0"/>
              <a:buChar char="•"/>
            </a:pPr>
            <a:r>
              <a:rPr lang="es-MX" sz="1650" b="1" dirty="0">
                <a:solidFill>
                  <a:schemeClr val="accent5">
                    <a:lumMod val="50000"/>
                  </a:schemeClr>
                </a:solidFill>
              </a:rPr>
              <a:t>1</a:t>
            </a:r>
            <a:r>
              <a:rPr lang="es-MX" sz="1650" dirty="0">
                <a:solidFill>
                  <a:schemeClr val="accent5">
                    <a:lumMod val="50000"/>
                  </a:schemeClr>
                </a:solidFill>
              </a:rPr>
              <a:t> Reunión entre SHCP y las EFSL.</a:t>
            </a:r>
          </a:p>
          <a:p>
            <a:pPr marL="257188" indent="-257188" algn="just">
              <a:buFont typeface="Arial" panose="020B0604020202020204" pitchFamily="34" charset="0"/>
              <a:buChar char="•"/>
            </a:pPr>
            <a:r>
              <a:rPr lang="es-MX" sz="1650" b="1" dirty="0">
                <a:solidFill>
                  <a:schemeClr val="accent5">
                    <a:lumMod val="50000"/>
                  </a:schemeClr>
                </a:solidFill>
              </a:rPr>
              <a:t>1</a:t>
            </a:r>
            <a:r>
              <a:rPr lang="es-MX" sz="1650" dirty="0">
                <a:solidFill>
                  <a:schemeClr val="accent5">
                    <a:lumMod val="50000"/>
                  </a:schemeClr>
                </a:solidFill>
              </a:rPr>
              <a:t> Reunión de Trabajo del Comité Consultivo del CONAC como representante de la ASOFIS.</a:t>
            </a:r>
          </a:p>
          <a:p>
            <a:pPr marL="257188" indent="-257188" algn="just">
              <a:buFont typeface="Arial" panose="020B0604020202020204" pitchFamily="34" charset="0"/>
              <a:buChar char="•"/>
            </a:pPr>
            <a:r>
              <a:rPr lang="es-MX" sz="1650" b="1" dirty="0">
                <a:solidFill>
                  <a:schemeClr val="accent5">
                    <a:lumMod val="50000"/>
                  </a:schemeClr>
                </a:solidFill>
              </a:rPr>
              <a:t>1 </a:t>
            </a:r>
            <a:r>
              <a:rPr lang="es-MX" sz="1650" dirty="0">
                <a:solidFill>
                  <a:schemeClr val="accent5">
                    <a:lumMod val="50000"/>
                  </a:schemeClr>
                </a:solidFill>
              </a:rPr>
              <a:t>Encuentro Nacional de Desempeño.</a:t>
            </a:r>
          </a:p>
          <a:p>
            <a:pPr marL="257188" indent="-257188" algn="just">
              <a:buFont typeface="Arial" panose="020B0604020202020204" pitchFamily="34" charset="0"/>
              <a:buChar char="•"/>
            </a:pPr>
            <a:r>
              <a:rPr lang="es-MX" sz="1650" b="1" dirty="0">
                <a:solidFill>
                  <a:schemeClr val="accent5">
                    <a:lumMod val="50000"/>
                  </a:schemeClr>
                </a:solidFill>
              </a:rPr>
              <a:t>1</a:t>
            </a:r>
            <a:r>
              <a:rPr lang="es-MX" sz="1650" dirty="0">
                <a:solidFill>
                  <a:schemeClr val="accent5">
                    <a:lumMod val="50000"/>
                  </a:schemeClr>
                </a:solidFill>
              </a:rPr>
              <a:t> Asistencia a la Promulgación de la Reforma Constitucional para crear el Sistema Nacional Anticorrupción (SNA).</a:t>
            </a:r>
          </a:p>
          <a:p>
            <a:pPr marL="257188" indent="-257188" algn="just">
              <a:buFont typeface="Arial" panose="020B0604020202020204" pitchFamily="34" charset="0"/>
              <a:buChar char="•"/>
            </a:pPr>
            <a:r>
              <a:rPr lang="es-MX" sz="1650" b="1" dirty="0">
                <a:solidFill>
                  <a:schemeClr val="accent5">
                    <a:lumMod val="50000"/>
                  </a:schemeClr>
                </a:solidFill>
              </a:rPr>
              <a:t>1</a:t>
            </a:r>
            <a:r>
              <a:rPr lang="es-MX" sz="1650" dirty="0">
                <a:solidFill>
                  <a:schemeClr val="accent5">
                    <a:lumMod val="50000"/>
                  </a:schemeClr>
                </a:solidFill>
              </a:rPr>
              <a:t> Encuentro Nacional de Auditores Internos.</a:t>
            </a:r>
          </a:p>
          <a:p>
            <a:pPr marL="257188" indent="-257188" algn="just">
              <a:buFont typeface="Arial" panose="020B0604020202020204" pitchFamily="34" charset="0"/>
              <a:buChar char="•"/>
            </a:pPr>
            <a:r>
              <a:rPr lang="es-MX" sz="1650" b="1" dirty="0">
                <a:solidFill>
                  <a:schemeClr val="accent5">
                    <a:lumMod val="50000"/>
                  </a:schemeClr>
                </a:solidFill>
              </a:rPr>
              <a:t>1</a:t>
            </a:r>
            <a:r>
              <a:rPr lang="es-MX" sz="1650" dirty="0">
                <a:solidFill>
                  <a:schemeClr val="accent5">
                    <a:lumMod val="50000"/>
                  </a:schemeClr>
                </a:solidFill>
              </a:rPr>
              <a:t> Asamblea General Ordinaria de la OLACEFS.</a:t>
            </a:r>
          </a:p>
        </p:txBody>
      </p:sp>
    </p:spTree>
    <p:extLst>
      <p:ext uri="{BB962C8B-B14F-4D97-AF65-F5344CB8AC3E}">
        <p14:creationId xmlns:p14="http://schemas.microsoft.com/office/powerpoint/2010/main" val="222209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751308" y="1484785"/>
            <a:ext cx="5786120" cy="13501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100" b="1" dirty="0">
                <a:solidFill>
                  <a:schemeClr val="accent5">
                    <a:lumMod val="75000"/>
                  </a:schemeClr>
                </a:solidFill>
                <a:latin typeface="Arial Narrow" panose="020B0606020202030204" pitchFamily="34" charset="0"/>
              </a:rPr>
              <a:t>Producto 1                                          </a:t>
            </a:r>
          </a:p>
          <a:p>
            <a:pPr algn="just"/>
            <a:r>
              <a:rPr lang="es-MX" sz="2100" b="1" dirty="0">
                <a:solidFill>
                  <a:schemeClr val="accent5">
                    <a:lumMod val="75000"/>
                  </a:schemeClr>
                </a:solidFill>
                <a:latin typeface="Arial Narrow" panose="020B0606020202030204" pitchFamily="34" charset="0"/>
              </a:rPr>
              <a:t>Actividad 3 </a:t>
            </a:r>
            <a:r>
              <a:rPr lang="es-MX" sz="2100" dirty="0">
                <a:solidFill>
                  <a:schemeClr val="accent5">
                    <a:lumMod val="75000"/>
                  </a:schemeClr>
                </a:solidFill>
                <a:latin typeface="Arial Narrow" panose="020B0606020202030204" pitchFamily="34" charset="0"/>
              </a:rPr>
              <a:t>Implementación de la herramienta </a:t>
            </a:r>
            <a:r>
              <a:rPr lang="es-MX" sz="2100" i="1" dirty="0">
                <a:solidFill>
                  <a:schemeClr val="accent5">
                    <a:lumMod val="75000"/>
                  </a:schemeClr>
                </a:solidFill>
                <a:latin typeface="Arial Narrow" panose="020B0606020202030204" pitchFamily="34" charset="0"/>
              </a:rPr>
              <a:t>INTO Saint </a:t>
            </a:r>
            <a:r>
              <a:rPr lang="es-MX" sz="2100" dirty="0">
                <a:solidFill>
                  <a:schemeClr val="accent5">
                    <a:lumMod val="75000"/>
                  </a:schemeClr>
                </a:solidFill>
                <a:latin typeface="Arial Narrow" panose="020B0606020202030204" pitchFamily="34" charset="0"/>
              </a:rPr>
              <a:t>al interior del Órgano Superior de Fiscalización del Estado de México.</a:t>
            </a:r>
          </a:p>
        </p:txBody>
      </p:sp>
      <p:sp>
        <p:nvSpPr>
          <p:cNvPr id="4" name="3 Marcador de número de diapositiva"/>
          <p:cNvSpPr>
            <a:spLocks noGrp="1"/>
          </p:cNvSpPr>
          <p:nvPr>
            <p:ph type="sldNum" sz="quarter" idx="12"/>
          </p:nvPr>
        </p:nvSpPr>
        <p:spPr/>
        <p:txBody>
          <a:bodyPr/>
          <a:lstStyle/>
          <a:p>
            <a:fld id="{D4D69DD8-C177-4639-99C7-BBE5D59D754D}" type="slidenum">
              <a:rPr lang="es-MX" smtClean="0"/>
              <a:pPr/>
              <a:t>4</a:t>
            </a:fld>
            <a:endParaRPr lang="es-MX"/>
          </a:p>
        </p:txBody>
      </p:sp>
      <p:sp>
        <p:nvSpPr>
          <p:cNvPr id="5" name="4 Rectángulo"/>
          <p:cNvSpPr/>
          <p:nvPr/>
        </p:nvSpPr>
        <p:spPr>
          <a:xfrm>
            <a:off x="1701040" y="3050961"/>
            <a:ext cx="6003310" cy="2354491"/>
          </a:xfrm>
          <a:prstGeom prst="rect">
            <a:avLst/>
          </a:prstGeom>
        </p:spPr>
        <p:txBody>
          <a:bodyPr wrap="square">
            <a:spAutoFit/>
          </a:bodyPr>
          <a:lstStyle/>
          <a:p>
            <a:pPr lvl="0" algn="just"/>
            <a:r>
              <a:rPr lang="es-MX" sz="2100" dirty="0">
                <a:solidFill>
                  <a:schemeClr val="accent5">
                    <a:lumMod val="50000"/>
                  </a:schemeClr>
                </a:solidFill>
              </a:rPr>
              <a:t>Se informa que a la fecha se trabaja en el seguimiento  de las recomendaciones hechas al OSFEM por parte de la EFSL de Puebla, derivado de la  aplicación de la herramienta </a:t>
            </a:r>
            <a:r>
              <a:rPr lang="es-MX" sz="2100" dirty="0" err="1">
                <a:solidFill>
                  <a:schemeClr val="accent5">
                    <a:lumMod val="50000"/>
                  </a:schemeClr>
                </a:solidFill>
              </a:rPr>
              <a:t>IntoSaint</a:t>
            </a:r>
            <a:r>
              <a:rPr lang="es-MX" sz="2100" dirty="0">
                <a:solidFill>
                  <a:schemeClr val="accent5">
                    <a:lumMod val="50000"/>
                  </a:schemeClr>
                </a:solidFill>
              </a:rPr>
              <a:t>, con el Proyecto “Lineamientos del Comité de Integridad”, que actualmente se encuentra en la etapa de revisión y aprobación</a:t>
            </a:r>
            <a:r>
              <a:rPr lang="es-MX" sz="2100" dirty="0"/>
              <a:t>.</a:t>
            </a:r>
          </a:p>
        </p:txBody>
      </p:sp>
    </p:spTree>
    <p:extLst>
      <p:ext uri="{BB962C8B-B14F-4D97-AF65-F5344CB8AC3E}">
        <p14:creationId xmlns:p14="http://schemas.microsoft.com/office/powerpoint/2010/main" val="308317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D4D69DD8-C177-4639-99C7-BBE5D59D754D}" type="slidenum">
              <a:rPr lang="es-MX" smtClean="0"/>
              <a:pPr/>
              <a:t>5</a:t>
            </a:fld>
            <a:endParaRPr lang="es-MX"/>
          </a:p>
        </p:txBody>
      </p:sp>
      <p:sp>
        <p:nvSpPr>
          <p:cNvPr id="3" name="2 Rectángulo"/>
          <p:cNvSpPr/>
          <p:nvPr/>
        </p:nvSpPr>
        <p:spPr>
          <a:xfrm>
            <a:off x="1379109" y="5069830"/>
            <a:ext cx="6264698" cy="305918"/>
          </a:xfrm>
          <a:prstGeom prst="rect">
            <a:avLst/>
          </a:prstGeom>
        </p:spPr>
        <p:txBody>
          <a:bodyPr wrap="square">
            <a:spAutoFit/>
          </a:bodyPr>
          <a:lstStyle/>
          <a:p>
            <a:pPr lvl="0" algn="just"/>
            <a:r>
              <a:rPr lang="es-MX" sz="1388" dirty="0">
                <a:solidFill>
                  <a:schemeClr val="accent5">
                    <a:lumMod val="50000"/>
                  </a:schemeClr>
                </a:solidFill>
              </a:rPr>
              <a:t>Se emitieron 2,000 ejemplares de la </a:t>
            </a:r>
            <a:r>
              <a:rPr lang="es-MX" sz="1388" b="1" dirty="0">
                <a:solidFill>
                  <a:schemeClr val="accent5">
                    <a:lumMod val="50000"/>
                  </a:schemeClr>
                </a:solidFill>
              </a:rPr>
              <a:t>Revista Fiscalización Número 10 </a:t>
            </a:r>
            <a:r>
              <a:rPr lang="es-MX" sz="1388" dirty="0">
                <a:solidFill>
                  <a:schemeClr val="accent5">
                    <a:lumMod val="50000"/>
                  </a:schemeClr>
                </a:solidFill>
              </a:rPr>
              <a:t>en mayo 2015.</a:t>
            </a:r>
          </a:p>
        </p:txBody>
      </p:sp>
      <p:sp>
        <p:nvSpPr>
          <p:cNvPr id="12" name="1 Título"/>
          <p:cNvSpPr txBox="1">
            <a:spLocks/>
          </p:cNvSpPr>
          <p:nvPr/>
        </p:nvSpPr>
        <p:spPr>
          <a:xfrm>
            <a:off x="2037813" y="1406881"/>
            <a:ext cx="4570020" cy="586608"/>
          </a:xfrm>
          <a:prstGeom prst="rect">
            <a:avLst/>
          </a:prstGeom>
        </p:spPr>
        <p:txBody>
          <a:bodyPr lIns="68570" tIns="34285" rIns="68570" bIns="34285">
            <a:normAutofit fontScale="25000" lnSpcReduction="20000"/>
          </a:bodyPr>
          <a:lstStyle>
            <a:lvl1pPr algn="ctr" defTabSz="914267">
              <a:lnSpc>
                <a:spcPts val="1600"/>
              </a:lnSpc>
              <a:spcBef>
                <a:spcPct val="0"/>
              </a:spcBef>
              <a:buNone/>
              <a:defRPr sz="2300" b="1">
                <a:solidFill>
                  <a:schemeClr val="accent5">
                    <a:lumMod val="75000"/>
                  </a:schemeClr>
                </a:solidFill>
                <a:latin typeface="Arial Narrow" panose="020B0606020202030204" pitchFamily="34" charset="0"/>
                <a:ea typeface="+mj-ea"/>
                <a:cs typeface="+mj-cs"/>
              </a:defRPr>
            </a:lvl1pPr>
          </a:lstStyle>
          <a:p>
            <a:r>
              <a:rPr lang="es-MX" sz="1725" dirty="0"/>
              <a:t>Producto 2  Revista Fiscalización</a:t>
            </a:r>
          </a:p>
          <a:p>
            <a:r>
              <a:rPr lang="es-MX" sz="1725" dirty="0"/>
              <a:t/>
            </a:r>
            <a:br>
              <a:rPr lang="es-MX" sz="1725" dirty="0"/>
            </a:br>
            <a:r>
              <a:rPr lang="es-MX" sz="1725" dirty="0"/>
              <a:t>Actividad 4  Emitir publicaciones</a:t>
            </a:r>
          </a:p>
        </p:txBody>
      </p:sp>
      <p:sp>
        <p:nvSpPr>
          <p:cNvPr id="14" name="13 CuadroTexto"/>
          <p:cNvSpPr txBox="1"/>
          <p:nvPr/>
        </p:nvSpPr>
        <p:spPr>
          <a:xfrm>
            <a:off x="6725705" y="1429180"/>
            <a:ext cx="918100" cy="369332"/>
          </a:xfrm>
          <a:prstGeom prst="rect">
            <a:avLst/>
          </a:prstGeom>
          <a:noFill/>
        </p:spPr>
        <p:txBody>
          <a:bodyPr wrap="square" rtlCol="0">
            <a:spAutoFit/>
          </a:bodyPr>
          <a:lstStyle/>
          <a:p>
            <a:pPr algn="ctr"/>
            <a:r>
              <a:rPr lang="es-MX" sz="900" b="1" dirty="0">
                <a:solidFill>
                  <a:schemeClr val="accent5">
                    <a:lumMod val="75000"/>
                  </a:schemeClr>
                </a:solidFill>
              </a:rPr>
              <a:t>NO ENVIARON ARTÍCULO</a:t>
            </a:r>
            <a:r>
              <a:rPr lang="es-MX" sz="900" dirty="0">
                <a:solidFill>
                  <a:schemeClr val="accent5">
                    <a:lumMod val="75000"/>
                  </a:schemeClr>
                </a:solidFill>
              </a:rPr>
              <a:t>:</a:t>
            </a:r>
          </a:p>
        </p:txBody>
      </p:sp>
      <p:graphicFrame>
        <p:nvGraphicFramePr>
          <p:cNvPr id="2" name="1 Tabla"/>
          <p:cNvGraphicFramePr>
            <a:graphicFrameLocks noGrp="1"/>
          </p:cNvGraphicFramePr>
          <p:nvPr>
            <p:extLst/>
          </p:nvPr>
        </p:nvGraphicFramePr>
        <p:xfrm>
          <a:off x="6732241" y="1775410"/>
          <a:ext cx="968733" cy="2833145"/>
        </p:xfrm>
        <a:graphic>
          <a:graphicData uri="http://schemas.openxmlformats.org/drawingml/2006/table">
            <a:tbl>
              <a:tblPr>
                <a:tableStyleId>{5C22544A-7EE6-4342-B048-85BDC9FD1C3A}</a:tableStyleId>
              </a:tblPr>
              <a:tblGrid>
                <a:gridCol w="968733"/>
              </a:tblGrid>
              <a:tr h="255338">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7145" marR="7145" marT="7145" marB="0" anchor="ctr"/>
                </a:tc>
              </a:tr>
              <a:tr h="162018">
                <a:tc>
                  <a:txBody>
                    <a:bodyPr/>
                    <a:lstStyle/>
                    <a:p>
                      <a:pPr algn="ctr" fontAlgn="ctr"/>
                      <a:r>
                        <a:rPr lang="es-MX" sz="1000" u="none" strike="noStrike" dirty="0">
                          <a:solidFill>
                            <a:schemeClr val="tx2">
                              <a:lumMod val="50000"/>
                            </a:schemeClr>
                          </a:solidFill>
                          <a:effectLst/>
                        </a:rPr>
                        <a:t>Baja  California</a:t>
                      </a:r>
                      <a:endParaRPr lang="es-MX" sz="1000" b="1" i="0" u="none" strike="noStrike" dirty="0">
                        <a:solidFill>
                          <a:schemeClr val="tx2">
                            <a:lumMod val="50000"/>
                          </a:schemeClr>
                        </a:solidFill>
                        <a:effectLst/>
                        <a:latin typeface="Calibri"/>
                      </a:endParaRPr>
                    </a:p>
                  </a:txBody>
                  <a:tcPr marL="7145" marR="7145" marT="7145" marB="0" anchor="ctr"/>
                </a:tc>
              </a:tr>
              <a:tr h="311945">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Colima</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Guanajuato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Guerrero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Jalisco</a:t>
                      </a:r>
                      <a:endParaRPr lang="es-MX" sz="1000" b="1" i="0" u="none" strike="noStrike" dirty="0">
                        <a:solidFill>
                          <a:schemeClr val="tx2">
                            <a:lumMod val="50000"/>
                          </a:schemeClr>
                        </a:solidFill>
                        <a:effectLst/>
                        <a:latin typeface="Calibri"/>
                      </a:endParaRPr>
                    </a:p>
                  </a:txBody>
                  <a:tcPr marL="7145" marR="7145" marT="7145" marB="0" anchor="ctr"/>
                </a:tc>
              </a:tr>
              <a:tr h="220298">
                <a:tc>
                  <a:txBody>
                    <a:bodyPr/>
                    <a:lstStyle/>
                    <a:p>
                      <a:pPr algn="ctr" fontAlgn="ctr"/>
                      <a:r>
                        <a:rPr lang="es-MX" sz="1000" u="none" strike="noStrike" dirty="0">
                          <a:solidFill>
                            <a:schemeClr val="tx2">
                              <a:lumMod val="50000"/>
                            </a:schemeClr>
                          </a:solidFill>
                          <a:effectLst/>
                        </a:rPr>
                        <a:t>Michoacán</a:t>
                      </a:r>
                      <a:endParaRPr lang="es-MX" sz="1000" b="1" i="0" u="none" strike="noStrike" dirty="0">
                        <a:solidFill>
                          <a:schemeClr val="tx2">
                            <a:lumMod val="50000"/>
                          </a:schemeClr>
                        </a:solidFill>
                        <a:effectLst/>
                        <a:latin typeface="Calibri"/>
                      </a:endParaRPr>
                    </a:p>
                  </a:txBody>
                  <a:tcPr marL="7145" marR="7145" marT="7145" marB="0" anchor="ctr"/>
                </a:tc>
              </a:tr>
              <a:tr h="162018">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Nuevo León</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Oaxaca</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Querétaro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smtClean="0">
                          <a:solidFill>
                            <a:schemeClr val="tx2">
                              <a:lumMod val="50000"/>
                            </a:schemeClr>
                          </a:solidFill>
                          <a:effectLst/>
                        </a:rPr>
                        <a:t>San Luis </a:t>
                      </a:r>
                      <a:r>
                        <a:rPr lang="es-MX" sz="1000" u="none" strike="noStrike" dirty="0">
                          <a:solidFill>
                            <a:schemeClr val="tx2">
                              <a:lumMod val="50000"/>
                            </a:schemeClr>
                          </a:solidFill>
                          <a:effectLst/>
                        </a:rPr>
                        <a:t>Potosí</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Tabasco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Veracruz</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Yucatán</a:t>
                      </a:r>
                      <a:endParaRPr lang="es-MX" sz="1000" b="1" i="0" u="none" strike="noStrike" dirty="0">
                        <a:solidFill>
                          <a:schemeClr val="tx2">
                            <a:lumMod val="50000"/>
                          </a:schemeClr>
                        </a:solidFill>
                        <a:effectLst/>
                        <a:latin typeface="Calibri"/>
                      </a:endParaRPr>
                    </a:p>
                  </a:txBody>
                  <a:tcPr marL="7145" marR="7145" marT="7145" marB="0" anchor="ctr"/>
                </a:tc>
              </a:tr>
            </a:tbl>
          </a:graphicData>
        </a:graphic>
      </p:graphicFrame>
      <p:graphicFrame>
        <p:nvGraphicFramePr>
          <p:cNvPr id="8" name="1 Gráfico"/>
          <p:cNvGraphicFramePr>
            <a:graphicFrameLocks/>
          </p:cNvGraphicFramePr>
          <p:nvPr>
            <p:extLst/>
          </p:nvPr>
        </p:nvGraphicFramePr>
        <p:xfrm>
          <a:off x="1277638" y="2020895"/>
          <a:ext cx="5448065" cy="3028285"/>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6836653" y="4626740"/>
            <a:ext cx="747320" cy="253916"/>
          </a:xfrm>
          <a:prstGeom prst="rect">
            <a:avLst/>
          </a:prstGeom>
          <a:noFill/>
        </p:spPr>
        <p:txBody>
          <a:bodyPr wrap="none" rtlCol="0">
            <a:spAutoFit/>
          </a:bodyPr>
          <a:lstStyle/>
          <a:p>
            <a:r>
              <a:rPr lang="es-MX" sz="1050" dirty="0">
                <a:hlinkClick r:id="rId3" action="ppaction://hlinkfile"/>
              </a:rPr>
              <a:t>Revista 10</a:t>
            </a:r>
            <a:endParaRPr lang="es-MX" sz="1050" dirty="0"/>
          </a:p>
        </p:txBody>
      </p:sp>
    </p:spTree>
    <p:extLst>
      <p:ext uri="{BB962C8B-B14F-4D97-AF65-F5344CB8AC3E}">
        <p14:creationId xmlns:p14="http://schemas.microsoft.com/office/powerpoint/2010/main" val="2796901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ctrTitle"/>
          </p:nvPr>
        </p:nvSpPr>
        <p:spPr>
          <a:xfrm>
            <a:off x="2411760" y="1484785"/>
            <a:ext cx="4019280" cy="540060"/>
          </a:xfrm>
        </p:spPr>
        <p:txBody>
          <a:bodyPr>
            <a:normAutofit fontScale="90000"/>
          </a:bodyPr>
          <a:lstStyle/>
          <a:p>
            <a:pPr>
              <a:lnSpc>
                <a:spcPts val="1200"/>
              </a:lnSpc>
            </a:pPr>
            <a:r>
              <a:rPr lang="es-MX" sz="1725" b="1" dirty="0">
                <a:solidFill>
                  <a:schemeClr val="accent5">
                    <a:lumMod val="75000"/>
                  </a:schemeClr>
                </a:solidFill>
                <a:latin typeface="Arial Narrow" panose="020B0606020202030204" pitchFamily="34" charset="0"/>
              </a:rPr>
              <a:t>Producto 2 Revista Fiscalización</a:t>
            </a:r>
            <a:br>
              <a:rPr lang="es-MX" sz="1725" b="1" dirty="0">
                <a:solidFill>
                  <a:schemeClr val="accent5">
                    <a:lumMod val="75000"/>
                  </a:schemeClr>
                </a:solidFill>
                <a:latin typeface="Arial Narrow" panose="020B0606020202030204" pitchFamily="34" charset="0"/>
              </a:rPr>
            </a:br>
            <a:r>
              <a:rPr lang="es-MX" sz="1725" b="1" dirty="0">
                <a:solidFill>
                  <a:schemeClr val="accent5">
                    <a:lumMod val="75000"/>
                  </a:schemeClr>
                </a:solidFill>
                <a:latin typeface="Arial Narrow" panose="020B0606020202030204" pitchFamily="34" charset="0"/>
              </a:rPr>
              <a:t/>
            </a:r>
            <a:br>
              <a:rPr lang="es-MX" sz="1725" b="1" dirty="0">
                <a:solidFill>
                  <a:schemeClr val="accent5">
                    <a:lumMod val="75000"/>
                  </a:schemeClr>
                </a:solidFill>
                <a:latin typeface="Arial Narrow" panose="020B0606020202030204" pitchFamily="34" charset="0"/>
              </a:rPr>
            </a:br>
            <a:r>
              <a:rPr lang="es-MX" sz="1725" b="1" dirty="0">
                <a:solidFill>
                  <a:schemeClr val="accent5">
                    <a:lumMod val="75000"/>
                  </a:schemeClr>
                </a:solidFill>
                <a:latin typeface="Arial Narrow" panose="020B0606020202030204" pitchFamily="34" charset="0"/>
              </a:rPr>
              <a:t>Actividad 4  Emitir publicaciones</a:t>
            </a:r>
          </a:p>
        </p:txBody>
      </p:sp>
      <p:sp>
        <p:nvSpPr>
          <p:cNvPr id="9" name="8 Marcador de número de diapositiva"/>
          <p:cNvSpPr>
            <a:spLocks noGrp="1"/>
          </p:cNvSpPr>
          <p:nvPr>
            <p:ph type="sldNum" sz="quarter" idx="12"/>
          </p:nvPr>
        </p:nvSpPr>
        <p:spPr/>
        <p:txBody>
          <a:bodyPr/>
          <a:lstStyle/>
          <a:p>
            <a:fld id="{D4D69DD8-C177-4639-99C7-BBE5D59D754D}" type="slidenum">
              <a:rPr lang="es-MX" smtClean="0"/>
              <a:pPr/>
              <a:t>6</a:t>
            </a:fld>
            <a:endParaRPr lang="es-MX"/>
          </a:p>
        </p:txBody>
      </p:sp>
      <p:sp>
        <p:nvSpPr>
          <p:cNvPr id="3" name="2 Rectángulo"/>
          <p:cNvSpPr/>
          <p:nvPr/>
        </p:nvSpPr>
        <p:spPr>
          <a:xfrm>
            <a:off x="1439654" y="5078545"/>
            <a:ext cx="6264698" cy="305918"/>
          </a:xfrm>
          <a:prstGeom prst="rect">
            <a:avLst/>
          </a:prstGeom>
        </p:spPr>
        <p:txBody>
          <a:bodyPr wrap="square">
            <a:spAutoFit/>
          </a:bodyPr>
          <a:lstStyle/>
          <a:p>
            <a:pPr lvl="0" algn="just"/>
            <a:r>
              <a:rPr lang="es-MX" sz="1388" dirty="0">
                <a:solidFill>
                  <a:schemeClr val="accent5">
                    <a:lumMod val="50000"/>
                  </a:schemeClr>
                </a:solidFill>
              </a:rPr>
              <a:t>Se emitieron 2,000  ejemplares de la </a:t>
            </a:r>
            <a:r>
              <a:rPr lang="es-MX" sz="1388" b="1" dirty="0">
                <a:solidFill>
                  <a:schemeClr val="accent5">
                    <a:lumMod val="50000"/>
                  </a:schemeClr>
                </a:solidFill>
              </a:rPr>
              <a:t>Revista Fiscalización Número 11 </a:t>
            </a:r>
            <a:r>
              <a:rPr lang="es-MX" sz="1388" dirty="0">
                <a:solidFill>
                  <a:schemeClr val="accent5">
                    <a:lumMod val="50000"/>
                  </a:schemeClr>
                </a:solidFill>
              </a:rPr>
              <a:t>en julio 2015.</a:t>
            </a:r>
          </a:p>
        </p:txBody>
      </p:sp>
      <p:graphicFrame>
        <p:nvGraphicFramePr>
          <p:cNvPr id="10" name="2 Gráfico"/>
          <p:cNvGraphicFramePr>
            <a:graphicFrameLocks/>
          </p:cNvGraphicFramePr>
          <p:nvPr>
            <p:extLst/>
          </p:nvPr>
        </p:nvGraphicFramePr>
        <p:xfrm>
          <a:off x="1455154" y="2087905"/>
          <a:ext cx="5184578" cy="2961275"/>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CuadroTexto"/>
          <p:cNvSpPr txBox="1"/>
          <p:nvPr/>
        </p:nvSpPr>
        <p:spPr>
          <a:xfrm>
            <a:off x="6732240" y="2405663"/>
            <a:ext cx="864095" cy="507831"/>
          </a:xfrm>
          <a:prstGeom prst="rect">
            <a:avLst/>
          </a:prstGeom>
          <a:noFill/>
        </p:spPr>
        <p:txBody>
          <a:bodyPr wrap="square" rtlCol="0">
            <a:spAutoFit/>
          </a:bodyPr>
          <a:lstStyle/>
          <a:p>
            <a:pPr algn="ctr"/>
            <a:r>
              <a:rPr lang="es-MX" sz="900" b="1" dirty="0">
                <a:solidFill>
                  <a:schemeClr val="accent5">
                    <a:lumMod val="75000"/>
                  </a:schemeClr>
                </a:solidFill>
              </a:rPr>
              <a:t>NO ENVIARON ARTÍCULO</a:t>
            </a:r>
            <a:r>
              <a:rPr lang="es-MX" sz="900" dirty="0">
                <a:solidFill>
                  <a:schemeClr val="accent5">
                    <a:lumMod val="75000"/>
                  </a:schemeClr>
                </a:solidFill>
              </a:rPr>
              <a:t>:</a:t>
            </a:r>
          </a:p>
        </p:txBody>
      </p:sp>
      <p:graphicFrame>
        <p:nvGraphicFramePr>
          <p:cNvPr id="2" name="1 Tabla"/>
          <p:cNvGraphicFramePr>
            <a:graphicFrameLocks noGrp="1"/>
          </p:cNvGraphicFramePr>
          <p:nvPr>
            <p:extLst/>
          </p:nvPr>
        </p:nvGraphicFramePr>
        <p:xfrm>
          <a:off x="6758045" y="2888944"/>
          <a:ext cx="946305" cy="1504453"/>
        </p:xfrm>
        <a:graphic>
          <a:graphicData uri="http://schemas.openxmlformats.org/drawingml/2006/table">
            <a:tbl>
              <a:tblPr>
                <a:tableStyleId>{5C22544A-7EE6-4342-B048-85BDC9FD1C3A}</a:tableStyleId>
              </a:tblPr>
              <a:tblGrid>
                <a:gridCol w="946305"/>
              </a:tblGrid>
              <a:tr h="311945">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Colima</a:t>
                      </a:r>
                      <a:endParaRPr lang="es-MX" sz="1000" b="1" i="0" u="none" strike="noStrike" dirty="0">
                        <a:solidFill>
                          <a:schemeClr val="tx2">
                            <a:lumMod val="50000"/>
                          </a:schemeClr>
                        </a:solidFill>
                        <a:effectLst/>
                        <a:latin typeface="Calibri"/>
                      </a:endParaRPr>
                    </a:p>
                  </a:txBody>
                  <a:tcPr marL="7145" marR="7145" marT="7145" marB="0" anchor="ctr"/>
                </a:tc>
              </a:tr>
              <a:tr h="191163">
                <a:tc>
                  <a:txBody>
                    <a:bodyPr/>
                    <a:lstStyle/>
                    <a:p>
                      <a:pPr algn="ctr" fontAlgn="ctr"/>
                      <a:r>
                        <a:rPr lang="es-MX" sz="1000" u="none" strike="noStrike" dirty="0">
                          <a:solidFill>
                            <a:schemeClr val="tx2">
                              <a:lumMod val="50000"/>
                            </a:schemeClr>
                          </a:solidFill>
                          <a:effectLst/>
                        </a:rPr>
                        <a:t>Guanajuato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Guerrero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smtClean="0">
                          <a:solidFill>
                            <a:schemeClr val="tx2">
                              <a:lumMod val="50000"/>
                            </a:schemeClr>
                          </a:solidFill>
                          <a:effectLst/>
                        </a:rPr>
                        <a:t>San Luis </a:t>
                      </a:r>
                      <a:r>
                        <a:rPr lang="es-MX" sz="1000" u="none" strike="noStrike" dirty="0">
                          <a:solidFill>
                            <a:schemeClr val="tx2">
                              <a:lumMod val="50000"/>
                            </a:schemeClr>
                          </a:solidFill>
                          <a:effectLst/>
                        </a:rPr>
                        <a:t>Potosí</a:t>
                      </a:r>
                      <a:endParaRPr lang="es-MX" sz="1000" b="1" i="0" u="none" strike="noStrike" dirty="0">
                        <a:solidFill>
                          <a:schemeClr val="tx2">
                            <a:lumMod val="50000"/>
                          </a:schemeClr>
                        </a:solidFill>
                        <a:effectLst/>
                        <a:latin typeface="Calibri"/>
                      </a:endParaRPr>
                    </a:p>
                  </a:txBody>
                  <a:tcPr marL="7145" marR="7145" marT="7145" marB="0" anchor="ctr"/>
                </a:tc>
              </a:tr>
              <a:tr h="159545">
                <a:tc>
                  <a:txBody>
                    <a:bodyPr/>
                    <a:lstStyle/>
                    <a:p>
                      <a:pPr algn="ctr" fontAlgn="ctr"/>
                      <a:r>
                        <a:rPr lang="es-MX" sz="1000" u="none" strike="noStrike" dirty="0">
                          <a:solidFill>
                            <a:schemeClr val="tx2">
                              <a:lumMod val="50000"/>
                            </a:schemeClr>
                          </a:solidFill>
                          <a:effectLst/>
                        </a:rPr>
                        <a:t>Tabasco</a:t>
                      </a:r>
                      <a:endParaRPr lang="es-MX" sz="1000" b="1" i="0" u="none" strike="noStrike" dirty="0">
                        <a:solidFill>
                          <a:schemeClr val="tx2">
                            <a:lumMod val="50000"/>
                          </a:schemeClr>
                        </a:solidFill>
                        <a:effectLst/>
                        <a:latin typeface="Calibri"/>
                      </a:endParaRPr>
                    </a:p>
                  </a:txBody>
                  <a:tcPr marL="7145" marR="7145" marT="7145" marB="0" anchor="ctr"/>
                </a:tc>
              </a:tr>
              <a:tr h="228600">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7145" marR="7145" marT="7145" marB="0" anchor="ctr"/>
                </a:tc>
              </a:tr>
            </a:tbl>
          </a:graphicData>
        </a:graphic>
      </p:graphicFrame>
      <p:sp>
        <p:nvSpPr>
          <p:cNvPr id="4" name="3 CuadroTexto"/>
          <p:cNvSpPr txBox="1"/>
          <p:nvPr/>
        </p:nvSpPr>
        <p:spPr>
          <a:xfrm>
            <a:off x="6856633" y="4552513"/>
            <a:ext cx="747320" cy="253916"/>
          </a:xfrm>
          <a:prstGeom prst="rect">
            <a:avLst/>
          </a:prstGeom>
          <a:noFill/>
        </p:spPr>
        <p:txBody>
          <a:bodyPr wrap="none" rtlCol="0">
            <a:spAutoFit/>
          </a:bodyPr>
          <a:lstStyle/>
          <a:p>
            <a:r>
              <a:rPr lang="es-MX" sz="1050" dirty="0">
                <a:hlinkClick r:id="rId3" action="ppaction://hlinkfile"/>
              </a:rPr>
              <a:t>Revista 11</a:t>
            </a:r>
            <a:endParaRPr lang="es-MX" sz="1050" dirty="0"/>
          </a:p>
        </p:txBody>
      </p:sp>
    </p:spTree>
    <p:extLst>
      <p:ext uri="{BB962C8B-B14F-4D97-AF65-F5344CB8AC3E}">
        <p14:creationId xmlns:p14="http://schemas.microsoft.com/office/powerpoint/2010/main" val="369811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7</a:t>
            </a:fld>
            <a:endParaRPr lang="es-MX"/>
          </a:p>
        </p:txBody>
      </p:sp>
      <p:sp>
        <p:nvSpPr>
          <p:cNvPr id="6" name="1 Título"/>
          <p:cNvSpPr txBox="1">
            <a:spLocks/>
          </p:cNvSpPr>
          <p:nvPr/>
        </p:nvSpPr>
        <p:spPr>
          <a:xfrm>
            <a:off x="2087725" y="1374270"/>
            <a:ext cx="4019280" cy="540060"/>
          </a:xfrm>
          <a:prstGeom prst="rect">
            <a:avLst/>
          </a:prstGeom>
        </p:spPr>
        <p:txBody>
          <a:bodyPr lIns="68570" tIns="34285" rIns="68570" bIns="34285">
            <a:norm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Revista Fiscalización</a:t>
            </a:r>
            <a:br>
              <a:rPr lang="es-MX" sz="1725" b="1" dirty="0">
                <a:solidFill>
                  <a:schemeClr val="accent5">
                    <a:lumMod val="75000"/>
                  </a:schemeClr>
                </a:solidFill>
                <a:latin typeface="Arial Narrow" panose="020B0606020202030204" pitchFamily="34" charset="0"/>
              </a:rPr>
            </a:br>
            <a:r>
              <a:rPr lang="es-MX" sz="1725" b="1" dirty="0">
                <a:solidFill>
                  <a:schemeClr val="accent5">
                    <a:lumMod val="75000"/>
                  </a:schemeClr>
                </a:solidFill>
                <a:latin typeface="Arial Narrow" panose="020B0606020202030204" pitchFamily="34" charset="0"/>
              </a:rPr>
              <a:t/>
            </a:r>
            <a:br>
              <a:rPr lang="es-MX" sz="1725" b="1" dirty="0">
                <a:solidFill>
                  <a:schemeClr val="accent5">
                    <a:lumMod val="75000"/>
                  </a:schemeClr>
                </a:solidFill>
                <a:latin typeface="Arial Narrow" panose="020B0606020202030204" pitchFamily="34" charset="0"/>
              </a:rPr>
            </a:br>
            <a:r>
              <a:rPr lang="es-MX" sz="1725" b="1" dirty="0">
                <a:solidFill>
                  <a:schemeClr val="accent5">
                    <a:lumMod val="75000"/>
                  </a:schemeClr>
                </a:solidFill>
                <a:latin typeface="Arial Narrow" panose="020B0606020202030204" pitchFamily="34" charset="0"/>
              </a:rPr>
              <a:t>Actividad 4  Emitir publicaciones</a:t>
            </a:r>
          </a:p>
        </p:txBody>
      </p:sp>
      <p:sp>
        <p:nvSpPr>
          <p:cNvPr id="7" name="6 CuadroTexto"/>
          <p:cNvSpPr txBox="1"/>
          <p:nvPr/>
        </p:nvSpPr>
        <p:spPr>
          <a:xfrm>
            <a:off x="6732240" y="1374270"/>
            <a:ext cx="864095" cy="507831"/>
          </a:xfrm>
          <a:prstGeom prst="rect">
            <a:avLst/>
          </a:prstGeom>
          <a:noFill/>
        </p:spPr>
        <p:txBody>
          <a:bodyPr wrap="square" rtlCol="0">
            <a:spAutoFit/>
          </a:bodyPr>
          <a:lstStyle/>
          <a:p>
            <a:pPr algn="ctr"/>
            <a:r>
              <a:rPr lang="es-MX" sz="900" b="1" dirty="0">
                <a:solidFill>
                  <a:schemeClr val="accent5">
                    <a:lumMod val="75000"/>
                  </a:schemeClr>
                </a:solidFill>
              </a:rPr>
              <a:t>NO ENVIARON ARTÍCULO</a:t>
            </a:r>
            <a:r>
              <a:rPr lang="es-MX" sz="900" dirty="0">
                <a:solidFill>
                  <a:schemeClr val="accent5">
                    <a:lumMod val="75000"/>
                  </a:schemeClr>
                </a:solidFill>
              </a:rPr>
              <a:t>:</a:t>
            </a:r>
          </a:p>
        </p:txBody>
      </p:sp>
      <p:graphicFrame>
        <p:nvGraphicFramePr>
          <p:cNvPr id="8" name="7 Tabla"/>
          <p:cNvGraphicFramePr>
            <a:graphicFrameLocks noGrp="1"/>
          </p:cNvGraphicFramePr>
          <p:nvPr>
            <p:extLst/>
          </p:nvPr>
        </p:nvGraphicFramePr>
        <p:xfrm>
          <a:off x="6462210" y="1709411"/>
          <a:ext cx="1400460" cy="2778048"/>
        </p:xfrm>
        <a:graphic>
          <a:graphicData uri="http://schemas.openxmlformats.org/drawingml/2006/table">
            <a:tbl>
              <a:tblPr>
                <a:tableStyleId>{5C22544A-7EE6-4342-B048-85BDC9FD1C3A}</a:tableStyleId>
              </a:tblPr>
              <a:tblGrid>
                <a:gridCol w="1400460"/>
              </a:tblGrid>
              <a:tr h="207423">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6333" marR="6333" marT="6333" marB="0" anchor="ctr"/>
                </a:tc>
              </a:tr>
              <a:tr h="166785">
                <a:tc>
                  <a:txBody>
                    <a:bodyPr/>
                    <a:lstStyle/>
                    <a:p>
                      <a:pPr algn="ctr" fontAlgn="ctr"/>
                      <a:r>
                        <a:rPr lang="es-MX" sz="1000" u="none" strike="noStrike" dirty="0">
                          <a:solidFill>
                            <a:schemeClr val="tx2">
                              <a:lumMod val="50000"/>
                            </a:schemeClr>
                          </a:solidFill>
                          <a:effectLst/>
                        </a:rPr>
                        <a:t>Campeche</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Coahuila</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Colima</a:t>
                      </a:r>
                      <a:endParaRPr lang="es-MX" sz="1000" b="1" i="0" u="none" strike="noStrike" dirty="0">
                        <a:solidFill>
                          <a:schemeClr val="tx2">
                            <a:lumMod val="50000"/>
                          </a:schemeClr>
                        </a:solidFill>
                        <a:effectLst/>
                        <a:latin typeface="Calibri"/>
                      </a:endParaRPr>
                    </a:p>
                  </a:txBody>
                  <a:tcPr marL="6333" marR="6333" marT="6333" marB="0" anchor="ctr"/>
                </a:tc>
              </a:tr>
              <a:tr h="202655">
                <a:tc>
                  <a:txBody>
                    <a:bodyPr/>
                    <a:lstStyle/>
                    <a:p>
                      <a:pPr algn="ctr" fontAlgn="ctr"/>
                      <a:r>
                        <a:rPr lang="es-MX" sz="1000" u="none" strike="noStrike" dirty="0">
                          <a:solidFill>
                            <a:schemeClr val="tx2">
                              <a:lumMod val="50000"/>
                            </a:schemeClr>
                          </a:solidFill>
                          <a:effectLst/>
                        </a:rPr>
                        <a:t>Guanajuato</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Guerrero</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Hidalgo</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Michoacán</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6333" marR="6333" marT="6333" marB="0" anchor="ctr"/>
                </a:tc>
              </a:tr>
              <a:tr h="171915">
                <a:tc>
                  <a:txBody>
                    <a:bodyPr/>
                    <a:lstStyle/>
                    <a:p>
                      <a:pPr algn="ctr" fontAlgn="ctr"/>
                      <a:r>
                        <a:rPr lang="es-MX" sz="1000" u="none" strike="noStrike" dirty="0">
                          <a:solidFill>
                            <a:schemeClr val="tx2">
                              <a:lumMod val="50000"/>
                            </a:schemeClr>
                          </a:solidFill>
                          <a:effectLst/>
                        </a:rPr>
                        <a:t>Nuevo León</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Oaxaca</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Puebla</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Querétaro</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smtClean="0">
                          <a:solidFill>
                            <a:schemeClr val="tx2">
                              <a:lumMod val="50000"/>
                            </a:schemeClr>
                          </a:solidFill>
                          <a:effectLst/>
                        </a:rPr>
                        <a:t>San Luis </a:t>
                      </a:r>
                      <a:r>
                        <a:rPr lang="es-MX" sz="1000" u="none" strike="noStrike" dirty="0">
                          <a:solidFill>
                            <a:schemeClr val="tx2">
                              <a:lumMod val="50000"/>
                            </a:schemeClr>
                          </a:solidFill>
                          <a:effectLst/>
                        </a:rPr>
                        <a:t>Potosí</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Sonora</a:t>
                      </a:r>
                      <a:endParaRPr lang="es-MX" sz="1000" b="1" i="0" u="none" strike="noStrike" dirty="0">
                        <a:solidFill>
                          <a:schemeClr val="tx2">
                            <a:lumMod val="50000"/>
                          </a:schemeClr>
                        </a:solidFill>
                        <a:effectLst/>
                        <a:latin typeface="Calibri"/>
                      </a:endParaRPr>
                    </a:p>
                  </a:txBody>
                  <a:tcPr marL="6333" marR="6333" marT="6333" marB="0" anchor="ctr"/>
                </a:tc>
              </a:tr>
              <a:tr h="158733">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6333" marR="6333" marT="6333" marB="0" anchor="ctr"/>
                </a:tc>
              </a:tr>
            </a:tbl>
          </a:graphicData>
        </a:graphic>
      </p:graphicFrame>
      <p:sp>
        <p:nvSpPr>
          <p:cNvPr id="10" name="3 CuadroTexto"/>
          <p:cNvSpPr txBox="1"/>
          <p:nvPr/>
        </p:nvSpPr>
        <p:spPr>
          <a:xfrm>
            <a:off x="2238446" y="1914330"/>
            <a:ext cx="1620163" cy="3462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650" b="1" dirty="0">
                <a:solidFill>
                  <a:schemeClr val="tx2">
                    <a:lumMod val="50000"/>
                  </a:schemeClr>
                </a:solidFill>
              </a:rPr>
              <a:t>Revista No. 12</a:t>
            </a:r>
          </a:p>
        </p:txBody>
      </p:sp>
      <p:sp>
        <p:nvSpPr>
          <p:cNvPr id="12" name="11 Rectángulo"/>
          <p:cNvSpPr/>
          <p:nvPr/>
        </p:nvSpPr>
        <p:spPr>
          <a:xfrm>
            <a:off x="1331644" y="5049180"/>
            <a:ext cx="6372708" cy="519501"/>
          </a:xfrm>
          <a:prstGeom prst="rect">
            <a:avLst/>
          </a:prstGeom>
        </p:spPr>
        <p:txBody>
          <a:bodyPr wrap="square">
            <a:spAutoFit/>
          </a:bodyPr>
          <a:lstStyle/>
          <a:p>
            <a:pPr lvl="0" algn="just"/>
            <a:r>
              <a:rPr lang="es-MX" sz="1388" dirty="0">
                <a:solidFill>
                  <a:schemeClr val="accent5">
                    <a:lumMod val="50000"/>
                  </a:schemeClr>
                </a:solidFill>
              </a:rPr>
              <a:t>Se emitieron 2,000 ejemplares de la </a:t>
            </a:r>
            <a:r>
              <a:rPr lang="es-MX" sz="1388" b="1" dirty="0">
                <a:solidFill>
                  <a:schemeClr val="accent5">
                    <a:lumMod val="50000"/>
                  </a:schemeClr>
                </a:solidFill>
              </a:rPr>
              <a:t>Revista Fiscalización Número 12 </a:t>
            </a:r>
            <a:r>
              <a:rPr lang="es-MX" sz="1388" dirty="0">
                <a:solidFill>
                  <a:schemeClr val="accent5">
                    <a:lumMod val="50000"/>
                  </a:schemeClr>
                </a:solidFill>
              </a:rPr>
              <a:t>en septiembre 2015.</a:t>
            </a:r>
          </a:p>
        </p:txBody>
      </p:sp>
      <p:graphicFrame>
        <p:nvGraphicFramePr>
          <p:cNvPr id="11" name="3 Gráfico"/>
          <p:cNvGraphicFramePr>
            <a:graphicFrameLocks/>
          </p:cNvGraphicFramePr>
          <p:nvPr>
            <p:extLst/>
          </p:nvPr>
        </p:nvGraphicFramePr>
        <p:xfrm>
          <a:off x="1293320" y="1873934"/>
          <a:ext cx="5130570" cy="3175248"/>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6735938" y="4621270"/>
            <a:ext cx="663964" cy="230832"/>
          </a:xfrm>
          <a:prstGeom prst="rect">
            <a:avLst/>
          </a:prstGeom>
          <a:noFill/>
        </p:spPr>
        <p:txBody>
          <a:bodyPr wrap="none" rtlCol="0">
            <a:spAutoFit/>
          </a:bodyPr>
          <a:lstStyle/>
          <a:p>
            <a:r>
              <a:rPr lang="es-MX" sz="900" dirty="0">
                <a:hlinkClick r:id="rId3" action="ppaction://hlinkfile"/>
              </a:rPr>
              <a:t>Revista 12</a:t>
            </a:r>
            <a:endParaRPr lang="es-MX" sz="900" dirty="0"/>
          </a:p>
        </p:txBody>
      </p:sp>
    </p:spTree>
    <p:extLst>
      <p:ext uri="{BB962C8B-B14F-4D97-AF65-F5344CB8AC3E}">
        <p14:creationId xmlns:p14="http://schemas.microsoft.com/office/powerpoint/2010/main" val="22447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8</a:t>
            </a:fld>
            <a:endParaRPr lang="es-MX"/>
          </a:p>
        </p:txBody>
      </p:sp>
      <p:sp>
        <p:nvSpPr>
          <p:cNvPr id="5" name="1 Título"/>
          <p:cNvSpPr txBox="1">
            <a:spLocks/>
          </p:cNvSpPr>
          <p:nvPr/>
        </p:nvSpPr>
        <p:spPr>
          <a:xfrm>
            <a:off x="2518703" y="1335830"/>
            <a:ext cx="4019280" cy="540060"/>
          </a:xfrm>
          <a:prstGeom prst="rect">
            <a:avLst/>
          </a:prstGeom>
        </p:spPr>
        <p:txBody>
          <a:bodyPr lIns="68570" tIns="34285" rIns="68570" bIns="34285">
            <a:norm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Revista Fiscalización</a:t>
            </a:r>
            <a:br>
              <a:rPr lang="es-MX" sz="1725" b="1" dirty="0">
                <a:solidFill>
                  <a:schemeClr val="accent5">
                    <a:lumMod val="75000"/>
                  </a:schemeClr>
                </a:solidFill>
                <a:latin typeface="Arial Narrow" panose="020B0606020202030204" pitchFamily="34" charset="0"/>
              </a:rPr>
            </a:br>
            <a:r>
              <a:rPr lang="es-MX" sz="1725" b="1" dirty="0">
                <a:solidFill>
                  <a:schemeClr val="accent5">
                    <a:lumMod val="75000"/>
                  </a:schemeClr>
                </a:solidFill>
                <a:latin typeface="Arial Narrow" panose="020B0606020202030204" pitchFamily="34" charset="0"/>
              </a:rPr>
              <a:t/>
            </a:r>
            <a:br>
              <a:rPr lang="es-MX" sz="1725" b="1" dirty="0">
                <a:solidFill>
                  <a:schemeClr val="accent5">
                    <a:lumMod val="75000"/>
                  </a:schemeClr>
                </a:solidFill>
                <a:latin typeface="Arial Narrow" panose="020B0606020202030204" pitchFamily="34" charset="0"/>
              </a:rPr>
            </a:br>
            <a:r>
              <a:rPr lang="es-MX" sz="1725" b="1" dirty="0">
                <a:solidFill>
                  <a:schemeClr val="accent5">
                    <a:lumMod val="75000"/>
                  </a:schemeClr>
                </a:solidFill>
                <a:latin typeface="Arial Narrow" panose="020B0606020202030204" pitchFamily="34" charset="0"/>
              </a:rPr>
              <a:t>Actividad 4  Emitir publicaciones</a:t>
            </a:r>
          </a:p>
        </p:txBody>
      </p:sp>
      <p:sp>
        <p:nvSpPr>
          <p:cNvPr id="7" name="6 Rectángulo"/>
          <p:cNvSpPr/>
          <p:nvPr/>
        </p:nvSpPr>
        <p:spPr>
          <a:xfrm>
            <a:off x="1307569" y="5086430"/>
            <a:ext cx="6450788" cy="305918"/>
          </a:xfrm>
          <a:prstGeom prst="rect">
            <a:avLst/>
          </a:prstGeom>
        </p:spPr>
        <p:txBody>
          <a:bodyPr wrap="square">
            <a:spAutoFit/>
          </a:bodyPr>
          <a:lstStyle/>
          <a:p>
            <a:pPr lvl="0" algn="just"/>
            <a:r>
              <a:rPr lang="es-MX" sz="807" dirty="0">
                <a:solidFill>
                  <a:schemeClr val="accent5">
                    <a:lumMod val="50000"/>
                  </a:schemeClr>
                </a:solidFill>
              </a:rPr>
              <a:t>Se emitieron </a:t>
            </a:r>
            <a:r>
              <a:rPr lang="es-MX" sz="1388" dirty="0">
                <a:solidFill>
                  <a:schemeClr val="accent5">
                    <a:lumMod val="50000"/>
                  </a:schemeClr>
                </a:solidFill>
              </a:rPr>
              <a:t>2,000</a:t>
            </a:r>
            <a:r>
              <a:rPr lang="es-MX" sz="807" dirty="0">
                <a:solidFill>
                  <a:schemeClr val="accent5">
                    <a:lumMod val="50000"/>
                  </a:schemeClr>
                </a:solidFill>
              </a:rPr>
              <a:t> ejemplares de la </a:t>
            </a:r>
            <a:r>
              <a:rPr lang="es-MX" sz="807" b="1" dirty="0">
                <a:solidFill>
                  <a:schemeClr val="accent5">
                    <a:lumMod val="50000"/>
                  </a:schemeClr>
                </a:solidFill>
              </a:rPr>
              <a:t>Revista Fiscalización Número 13 </a:t>
            </a:r>
            <a:r>
              <a:rPr lang="es-MX" sz="807" dirty="0">
                <a:solidFill>
                  <a:schemeClr val="accent5">
                    <a:lumMod val="50000"/>
                  </a:schemeClr>
                </a:solidFill>
              </a:rPr>
              <a:t>en febrero 2016.</a:t>
            </a:r>
          </a:p>
        </p:txBody>
      </p:sp>
      <p:sp>
        <p:nvSpPr>
          <p:cNvPr id="8" name="3 CuadroTexto"/>
          <p:cNvSpPr txBox="1"/>
          <p:nvPr/>
        </p:nvSpPr>
        <p:spPr>
          <a:xfrm>
            <a:off x="2011553" y="1813608"/>
            <a:ext cx="5498020" cy="3462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650" b="1" dirty="0">
                <a:solidFill>
                  <a:schemeClr val="tx2">
                    <a:lumMod val="50000"/>
                  </a:schemeClr>
                </a:solidFill>
              </a:rPr>
              <a:t>Revista No. 13   Edición Especial integrada con artículos de:</a:t>
            </a:r>
          </a:p>
        </p:txBody>
      </p:sp>
      <p:graphicFrame>
        <p:nvGraphicFramePr>
          <p:cNvPr id="2" name="1 Tabla"/>
          <p:cNvGraphicFramePr>
            <a:graphicFrameLocks noGrp="1"/>
          </p:cNvGraphicFramePr>
          <p:nvPr>
            <p:extLst/>
          </p:nvPr>
        </p:nvGraphicFramePr>
        <p:xfrm>
          <a:off x="1333694" y="2132859"/>
          <a:ext cx="6424663" cy="2872683"/>
        </p:xfrm>
        <a:graphic>
          <a:graphicData uri="http://schemas.openxmlformats.org/drawingml/2006/table">
            <a:tbl>
              <a:tblPr>
                <a:effectLst>
                  <a:innerShdw blurRad="114300">
                    <a:prstClr val="black"/>
                  </a:innerShdw>
                </a:effectLst>
                <a:tableStyleId>{5C22544A-7EE6-4342-B048-85BDC9FD1C3A}</a:tableStyleId>
              </a:tblPr>
              <a:tblGrid>
                <a:gridCol w="3105470"/>
                <a:gridCol w="3319193"/>
              </a:tblGrid>
              <a:tr h="419118">
                <a:tc>
                  <a:txBody>
                    <a:bodyPr/>
                    <a:lstStyle/>
                    <a:p>
                      <a:pPr algn="ctr" fontAlgn="b"/>
                      <a:r>
                        <a:rPr lang="es-MX" sz="2300" b="1" u="none" strike="noStrike" dirty="0">
                          <a:solidFill>
                            <a:schemeClr val="accent1">
                              <a:lumMod val="50000"/>
                            </a:schemeClr>
                          </a:solidFill>
                          <a:effectLst/>
                        </a:rPr>
                        <a:t>GRUPOS</a:t>
                      </a:r>
                      <a:endParaRPr lang="es-MX" sz="2300" b="1" i="0" u="none" strike="noStrike" dirty="0">
                        <a:solidFill>
                          <a:schemeClr val="accent1">
                            <a:lumMod val="50000"/>
                          </a:schemeClr>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3">
                        <a:lumMod val="20000"/>
                        <a:lumOff val="80000"/>
                      </a:schemeClr>
                    </a:solidFill>
                  </a:tcPr>
                </a:tc>
                <a:tc rowSpan="2">
                  <a:txBody>
                    <a:bodyPr/>
                    <a:lstStyle/>
                    <a:p>
                      <a:pPr algn="ctr" fontAlgn="ctr"/>
                      <a:r>
                        <a:rPr lang="es-MX" sz="2300" b="1" u="none" strike="noStrike" dirty="0">
                          <a:solidFill>
                            <a:schemeClr val="accent1">
                              <a:lumMod val="50000"/>
                            </a:schemeClr>
                          </a:solidFill>
                          <a:effectLst/>
                        </a:rPr>
                        <a:t>VICEPRESIDENCIAS</a:t>
                      </a:r>
                      <a:endParaRPr lang="es-MX" sz="23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3">
                        <a:lumMod val="20000"/>
                        <a:lumOff val="80000"/>
                      </a:schemeClr>
                    </a:solidFill>
                  </a:tcPr>
                </a:tc>
              </a:tr>
              <a:tr h="276955">
                <a:tc>
                  <a:txBody>
                    <a:bodyPr/>
                    <a:lstStyle/>
                    <a:p>
                      <a:pPr algn="ctr" fontAlgn="ctr"/>
                      <a:r>
                        <a:rPr lang="es-MX" sz="1500" b="1" u="none" strike="noStrike" dirty="0">
                          <a:solidFill>
                            <a:schemeClr val="accent1">
                              <a:lumMod val="50000"/>
                            </a:schemeClr>
                          </a:solidFill>
                          <a:effectLst/>
                        </a:rPr>
                        <a:t>Coordinación </a:t>
                      </a:r>
                      <a:r>
                        <a:rPr lang="es-MX" sz="1500" b="1" u="none" strike="noStrike" dirty="0" smtClean="0">
                          <a:solidFill>
                            <a:schemeClr val="accent1">
                              <a:lumMod val="50000"/>
                            </a:schemeClr>
                          </a:solidFill>
                          <a:effectLst/>
                        </a:rPr>
                        <a:t>Nacional - Puebla</a:t>
                      </a:r>
                      <a:endParaRPr lang="es-MX" sz="15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vMerge="1">
                  <a:txBody>
                    <a:bodyPr/>
                    <a:lstStyle/>
                    <a:p>
                      <a:endParaRPr lang="es-MX"/>
                    </a:p>
                  </a:txBody>
                  <a:tcPr/>
                </a:tc>
              </a:tr>
              <a:tr h="642420">
                <a:tc>
                  <a:txBody>
                    <a:bodyPr/>
                    <a:lstStyle/>
                    <a:p>
                      <a:pPr algn="ctr" fontAlgn="ctr"/>
                      <a:r>
                        <a:rPr lang="es-MX" sz="1500" b="1" u="none" strike="noStrike" dirty="0">
                          <a:solidFill>
                            <a:schemeClr val="accent1">
                              <a:lumMod val="50000"/>
                            </a:schemeClr>
                          </a:solidFill>
                          <a:effectLst/>
                        </a:rPr>
                        <a:t> Coordinación </a:t>
                      </a:r>
                      <a:r>
                        <a:rPr lang="es-MX" sz="1500" b="1" u="none" strike="noStrike" dirty="0" smtClean="0">
                          <a:solidFill>
                            <a:schemeClr val="accent1">
                              <a:lumMod val="50000"/>
                            </a:schemeClr>
                          </a:solidFill>
                          <a:effectLst/>
                        </a:rPr>
                        <a:t> del Grupo 1- Durango</a:t>
                      </a:r>
                      <a:endParaRPr lang="es-MX" sz="15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algn="ctr" fontAlgn="ctr"/>
                      <a:r>
                        <a:rPr lang="es-MX" sz="1500" b="1" u="none" strike="noStrike" dirty="0" smtClean="0">
                          <a:solidFill>
                            <a:schemeClr val="accent1">
                              <a:lumMod val="50000"/>
                            </a:schemeClr>
                          </a:solidFill>
                          <a:effectLst/>
                        </a:rPr>
                        <a:t>V. de Normatividad - Coahuila</a:t>
                      </a:r>
                      <a:endParaRPr lang="es-MX" sz="15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r>
              <a:tr h="578178">
                <a:tc>
                  <a:txBody>
                    <a:bodyPr/>
                    <a:lstStyle/>
                    <a:p>
                      <a:pPr algn="ctr" fontAlgn="ctr"/>
                      <a:r>
                        <a:rPr lang="es-MX" sz="1500" b="1" u="none" strike="noStrike" dirty="0" smtClean="0">
                          <a:solidFill>
                            <a:schemeClr val="accent1">
                              <a:lumMod val="50000"/>
                            </a:schemeClr>
                          </a:solidFill>
                          <a:effectLst/>
                        </a:rPr>
                        <a:t>Coordinación del  Grupo 2- Aguascalientes</a:t>
                      </a:r>
                      <a:endParaRPr lang="es-MX" sz="15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algn="ctr" fontAlgn="ctr"/>
                      <a:r>
                        <a:rPr lang="es-MX" sz="1500" b="1" u="none" strike="noStrike" dirty="0" smtClean="0">
                          <a:solidFill>
                            <a:schemeClr val="accent1">
                              <a:lumMod val="50000"/>
                            </a:schemeClr>
                          </a:solidFill>
                          <a:effectLst/>
                        </a:rPr>
                        <a:t>V. </a:t>
                      </a:r>
                      <a:r>
                        <a:rPr lang="es-MX" sz="1500" b="1" u="none" strike="noStrike" dirty="0">
                          <a:solidFill>
                            <a:schemeClr val="accent1">
                              <a:lumMod val="50000"/>
                            </a:schemeClr>
                          </a:solidFill>
                          <a:effectLst/>
                        </a:rPr>
                        <a:t>de </a:t>
                      </a:r>
                      <a:r>
                        <a:rPr lang="es-MX" sz="1500" b="1" u="none" strike="noStrike" dirty="0" smtClean="0">
                          <a:solidFill>
                            <a:schemeClr val="accent1">
                              <a:lumMod val="50000"/>
                            </a:schemeClr>
                          </a:solidFill>
                          <a:effectLst/>
                        </a:rPr>
                        <a:t>Asuntos Jurídicos - Sonora</a:t>
                      </a:r>
                      <a:endParaRPr lang="es-MX" sz="15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r>
              <a:tr h="457200">
                <a:tc>
                  <a:txBody>
                    <a:bodyPr/>
                    <a:lstStyle/>
                    <a:p>
                      <a:pPr algn="ctr" fontAlgn="ctr"/>
                      <a:r>
                        <a:rPr lang="es-MX" sz="1500" b="1" u="none" strike="noStrike" dirty="0" smtClean="0">
                          <a:solidFill>
                            <a:schemeClr val="accent1">
                              <a:lumMod val="50000"/>
                            </a:schemeClr>
                          </a:solidFill>
                          <a:effectLst/>
                        </a:rPr>
                        <a:t>Coordinación del  Grupo </a:t>
                      </a:r>
                      <a:r>
                        <a:rPr lang="es-MX" sz="1500" b="1" u="none" strike="noStrike" dirty="0">
                          <a:solidFill>
                            <a:schemeClr val="accent1">
                              <a:lumMod val="50000"/>
                            </a:schemeClr>
                          </a:solidFill>
                          <a:effectLst/>
                        </a:rPr>
                        <a:t>3 </a:t>
                      </a:r>
                      <a:r>
                        <a:rPr lang="es-MX" sz="1500" b="1" u="none" strike="noStrike" dirty="0" smtClean="0">
                          <a:solidFill>
                            <a:schemeClr val="accent1">
                              <a:lumMod val="50000"/>
                            </a:schemeClr>
                          </a:solidFill>
                          <a:effectLst/>
                        </a:rPr>
                        <a:t>-Tamaulipas</a:t>
                      </a:r>
                      <a:endParaRPr lang="es-MX" sz="15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algn="ctr" fontAlgn="ctr"/>
                      <a:r>
                        <a:rPr lang="es-MX" sz="1500" b="1" u="none" strike="noStrike" dirty="0" smtClean="0">
                          <a:solidFill>
                            <a:schemeClr val="accent1">
                              <a:lumMod val="50000"/>
                            </a:schemeClr>
                          </a:solidFill>
                          <a:effectLst/>
                        </a:rPr>
                        <a:t>V. </a:t>
                      </a:r>
                      <a:r>
                        <a:rPr lang="es-MX" sz="1500" b="1" u="none" strike="noStrike" dirty="0">
                          <a:solidFill>
                            <a:schemeClr val="accent1">
                              <a:lumMod val="50000"/>
                            </a:schemeClr>
                          </a:solidFill>
                          <a:effectLst/>
                        </a:rPr>
                        <a:t>de </a:t>
                      </a:r>
                      <a:r>
                        <a:rPr lang="es-MX" sz="1500" b="1" u="none" strike="noStrike" dirty="0" smtClean="0">
                          <a:solidFill>
                            <a:schemeClr val="accent1">
                              <a:lumMod val="50000"/>
                            </a:schemeClr>
                          </a:solidFill>
                          <a:effectLst/>
                        </a:rPr>
                        <a:t>Desarrollo </a:t>
                      </a:r>
                      <a:r>
                        <a:rPr lang="es-MX" sz="1500" b="1" u="none" strike="noStrike" dirty="0">
                          <a:solidFill>
                            <a:schemeClr val="accent1">
                              <a:lumMod val="50000"/>
                            </a:schemeClr>
                          </a:solidFill>
                          <a:effectLst/>
                        </a:rPr>
                        <a:t>de </a:t>
                      </a:r>
                      <a:r>
                        <a:rPr lang="es-MX" sz="1500" b="1" u="none" strike="noStrike" dirty="0" smtClean="0">
                          <a:solidFill>
                            <a:schemeClr val="accent1">
                              <a:lumMod val="50000"/>
                            </a:schemeClr>
                          </a:solidFill>
                          <a:effectLst/>
                        </a:rPr>
                        <a:t>Capacidades - Yucatán</a:t>
                      </a:r>
                      <a:endParaRPr lang="es-MX" sz="15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r>
              <a:tr h="506315">
                <a:tc>
                  <a:txBody>
                    <a:bodyPr/>
                    <a:lstStyle/>
                    <a:p>
                      <a:pPr algn="ctr" fontAlgn="ctr"/>
                      <a:r>
                        <a:rPr lang="es-MX" sz="1500" b="1" u="none" strike="noStrike" dirty="0">
                          <a:solidFill>
                            <a:schemeClr val="accent1">
                              <a:lumMod val="50000"/>
                            </a:schemeClr>
                          </a:solidFill>
                          <a:effectLst/>
                        </a:rPr>
                        <a:t>Coordinación </a:t>
                      </a:r>
                      <a:r>
                        <a:rPr lang="es-MX" sz="1500" b="1" u="none" strike="noStrike" dirty="0" smtClean="0">
                          <a:solidFill>
                            <a:schemeClr val="accent1">
                              <a:lumMod val="50000"/>
                            </a:schemeClr>
                          </a:solidFill>
                          <a:effectLst/>
                        </a:rPr>
                        <a:t> del Grupo 4 - Campeche</a:t>
                      </a:r>
                      <a:endParaRPr lang="es-MX" sz="15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algn="ctr" fontAlgn="ctr"/>
                      <a:r>
                        <a:rPr lang="es-MX" sz="1500" b="1" u="none" strike="noStrike" dirty="0" smtClean="0">
                          <a:solidFill>
                            <a:schemeClr val="accent1">
                              <a:lumMod val="50000"/>
                            </a:schemeClr>
                          </a:solidFill>
                          <a:effectLst/>
                        </a:rPr>
                        <a:t>V. </a:t>
                      </a:r>
                      <a:r>
                        <a:rPr lang="es-MX" sz="1500" b="1" u="none" strike="noStrike" dirty="0">
                          <a:solidFill>
                            <a:schemeClr val="accent1">
                              <a:lumMod val="50000"/>
                            </a:schemeClr>
                          </a:solidFill>
                          <a:effectLst/>
                        </a:rPr>
                        <a:t>de Entidades </a:t>
                      </a:r>
                      <a:r>
                        <a:rPr lang="es-MX" sz="1500" b="1" u="none" strike="noStrike" dirty="0" smtClean="0">
                          <a:solidFill>
                            <a:schemeClr val="accent1">
                              <a:lumMod val="50000"/>
                            </a:schemeClr>
                          </a:solidFill>
                          <a:effectLst/>
                        </a:rPr>
                        <a:t>Federativas y Municipios  </a:t>
                      </a:r>
                      <a:r>
                        <a:rPr lang="es-MX" sz="1500" b="1" u="none" strike="noStrike" dirty="0">
                          <a:solidFill>
                            <a:schemeClr val="accent1">
                              <a:lumMod val="50000"/>
                            </a:schemeClr>
                          </a:solidFill>
                          <a:effectLst/>
                        </a:rPr>
                        <a:t>Estado de México</a:t>
                      </a:r>
                      <a:endParaRPr lang="es-MX" sz="1500" b="1" i="0" u="none" strike="noStrike" dirty="0">
                        <a:solidFill>
                          <a:schemeClr val="accent1">
                            <a:lumMod val="50000"/>
                          </a:schemeClr>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r>
            </a:tbl>
          </a:graphicData>
        </a:graphic>
      </p:graphicFrame>
      <p:sp>
        <p:nvSpPr>
          <p:cNvPr id="3" name="2 CuadroTexto"/>
          <p:cNvSpPr txBox="1"/>
          <p:nvPr/>
        </p:nvSpPr>
        <p:spPr>
          <a:xfrm>
            <a:off x="7117788" y="5369200"/>
            <a:ext cx="663964" cy="230832"/>
          </a:xfrm>
          <a:prstGeom prst="rect">
            <a:avLst/>
          </a:prstGeom>
          <a:noFill/>
        </p:spPr>
        <p:txBody>
          <a:bodyPr wrap="none" rtlCol="0">
            <a:spAutoFit/>
          </a:bodyPr>
          <a:lstStyle/>
          <a:p>
            <a:r>
              <a:rPr lang="es-MX" sz="900" dirty="0">
                <a:hlinkClick r:id="rId2" action="ppaction://hlinkfile"/>
              </a:rPr>
              <a:t>Revista 13</a:t>
            </a:r>
            <a:endParaRPr lang="es-MX" sz="900" dirty="0"/>
          </a:p>
        </p:txBody>
      </p:sp>
    </p:spTree>
    <p:extLst>
      <p:ext uri="{BB962C8B-B14F-4D97-AF65-F5344CB8AC3E}">
        <p14:creationId xmlns:p14="http://schemas.microsoft.com/office/powerpoint/2010/main" val="2437894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4D69DD8-C177-4639-99C7-BBE5D59D754D}" type="slidenum">
              <a:rPr lang="es-MX" smtClean="0"/>
              <a:pPr/>
              <a:t>9</a:t>
            </a:fld>
            <a:endParaRPr lang="es-MX"/>
          </a:p>
        </p:txBody>
      </p:sp>
      <p:sp>
        <p:nvSpPr>
          <p:cNvPr id="6" name="5 CuadroTexto"/>
          <p:cNvSpPr txBox="1"/>
          <p:nvPr/>
        </p:nvSpPr>
        <p:spPr>
          <a:xfrm>
            <a:off x="6732240" y="1488760"/>
            <a:ext cx="864095" cy="507831"/>
          </a:xfrm>
          <a:prstGeom prst="rect">
            <a:avLst/>
          </a:prstGeom>
          <a:noFill/>
        </p:spPr>
        <p:txBody>
          <a:bodyPr wrap="square" rtlCol="0">
            <a:spAutoFit/>
          </a:bodyPr>
          <a:lstStyle/>
          <a:p>
            <a:pPr algn="ctr"/>
            <a:r>
              <a:rPr lang="es-MX" sz="900" b="1" dirty="0">
                <a:solidFill>
                  <a:schemeClr val="accent5">
                    <a:lumMod val="75000"/>
                  </a:schemeClr>
                </a:solidFill>
              </a:rPr>
              <a:t>NO ENVIARON ARTÍCULO</a:t>
            </a:r>
            <a:r>
              <a:rPr lang="es-MX" sz="900" dirty="0">
                <a:solidFill>
                  <a:schemeClr val="accent5">
                    <a:lumMod val="75000"/>
                  </a:schemeClr>
                </a:solidFill>
              </a:rPr>
              <a:t>:</a:t>
            </a:r>
          </a:p>
        </p:txBody>
      </p:sp>
      <p:graphicFrame>
        <p:nvGraphicFramePr>
          <p:cNvPr id="8" name="7 Tabla"/>
          <p:cNvGraphicFramePr>
            <a:graphicFrameLocks noGrp="1"/>
          </p:cNvGraphicFramePr>
          <p:nvPr>
            <p:extLst/>
          </p:nvPr>
        </p:nvGraphicFramePr>
        <p:xfrm>
          <a:off x="6601953" y="1861844"/>
          <a:ext cx="1156400" cy="2628633"/>
        </p:xfrm>
        <a:graphic>
          <a:graphicData uri="http://schemas.openxmlformats.org/drawingml/2006/table">
            <a:tbl>
              <a:tblPr>
                <a:tableStyleId>{5C22544A-7EE6-4342-B048-85BDC9FD1C3A}</a:tableStyleId>
              </a:tblPr>
              <a:tblGrid>
                <a:gridCol w="1156400"/>
              </a:tblGrid>
              <a:tr h="256815">
                <a:tc>
                  <a:txBody>
                    <a:bodyPr/>
                    <a:lstStyle/>
                    <a:p>
                      <a:pPr algn="ctr" fontAlgn="ctr"/>
                      <a:r>
                        <a:rPr lang="es-MX" sz="1000" u="none" strike="noStrike" dirty="0">
                          <a:solidFill>
                            <a:schemeClr val="tx2">
                              <a:lumMod val="50000"/>
                            </a:schemeClr>
                          </a:solidFill>
                          <a:effectLst/>
                        </a:rPr>
                        <a:t>Aguascalientes</a:t>
                      </a:r>
                      <a:endParaRPr lang="es-MX" sz="1000" b="1" i="0" u="none" strike="noStrike" dirty="0">
                        <a:solidFill>
                          <a:schemeClr val="tx2">
                            <a:lumMod val="50000"/>
                          </a:schemeClr>
                        </a:solidFill>
                        <a:effectLst/>
                        <a:latin typeface="Calibri"/>
                      </a:endParaRPr>
                    </a:p>
                  </a:txBody>
                  <a:tcPr marL="7145" marR="7145" marT="7145" marB="0" anchor="ctr"/>
                </a:tc>
              </a:tr>
              <a:tr h="234198">
                <a:tc>
                  <a:txBody>
                    <a:bodyPr/>
                    <a:lstStyle/>
                    <a:p>
                      <a:pPr algn="ctr" fontAlgn="ctr"/>
                      <a:r>
                        <a:rPr lang="es-MX" sz="1000" u="none" strike="noStrike" dirty="0">
                          <a:solidFill>
                            <a:schemeClr val="tx2">
                              <a:lumMod val="50000"/>
                            </a:schemeClr>
                          </a:solidFill>
                          <a:effectLst/>
                        </a:rPr>
                        <a:t>Baja  California Sur</a:t>
                      </a:r>
                      <a:endParaRPr lang="es-MX" sz="1000" b="1" i="0" u="none" strike="noStrike" dirty="0">
                        <a:solidFill>
                          <a:schemeClr val="tx2">
                            <a:lumMod val="50000"/>
                          </a:schemeClr>
                        </a:solidFill>
                        <a:effectLst/>
                        <a:latin typeface="Calibri"/>
                      </a:endParaRPr>
                    </a:p>
                  </a:txBody>
                  <a:tcPr marL="7145" marR="7145" marT="7145" marB="0" anchor="ctr"/>
                </a:tc>
              </a:tr>
              <a:tr h="160510">
                <a:tc>
                  <a:txBody>
                    <a:bodyPr/>
                    <a:lstStyle/>
                    <a:p>
                      <a:pPr algn="ctr" fontAlgn="ctr"/>
                      <a:r>
                        <a:rPr lang="es-MX" sz="1000" u="none" strike="noStrike" dirty="0">
                          <a:solidFill>
                            <a:schemeClr val="tx2">
                              <a:lumMod val="50000"/>
                            </a:schemeClr>
                          </a:solidFill>
                          <a:effectLst/>
                        </a:rPr>
                        <a:t>Campeche</a:t>
                      </a:r>
                      <a:endParaRPr lang="es-MX" sz="1000" b="1" i="0" u="none" strike="noStrike" dirty="0">
                        <a:solidFill>
                          <a:schemeClr val="tx2">
                            <a:lumMod val="50000"/>
                          </a:schemeClr>
                        </a:solidFill>
                        <a:effectLst/>
                        <a:latin typeface="Calibri"/>
                      </a:endParaRPr>
                    </a:p>
                  </a:txBody>
                  <a:tcPr marL="7145" marR="7145" marT="7145" marB="0" anchor="ctr"/>
                </a:tc>
              </a:tr>
              <a:tr h="160510">
                <a:tc>
                  <a:txBody>
                    <a:bodyPr/>
                    <a:lstStyle/>
                    <a:p>
                      <a:pPr algn="ctr" fontAlgn="ctr"/>
                      <a:r>
                        <a:rPr lang="es-MX" sz="1000" u="none" strike="noStrike" dirty="0">
                          <a:solidFill>
                            <a:schemeClr val="tx2">
                              <a:lumMod val="50000"/>
                            </a:schemeClr>
                          </a:solidFill>
                          <a:effectLst/>
                        </a:rPr>
                        <a:t>Chiapas</a:t>
                      </a:r>
                      <a:endParaRPr lang="es-MX" sz="1000" b="1" i="0" u="none" strike="noStrike" dirty="0">
                        <a:solidFill>
                          <a:schemeClr val="tx2">
                            <a:lumMod val="50000"/>
                          </a:schemeClr>
                        </a:solidFill>
                        <a:effectLst/>
                        <a:latin typeface="Calibri"/>
                      </a:endParaRPr>
                    </a:p>
                  </a:txBody>
                  <a:tcPr marL="7145" marR="7145" marT="7145" marB="0" anchor="ctr"/>
                </a:tc>
              </a:tr>
              <a:tr h="160510">
                <a:tc>
                  <a:txBody>
                    <a:bodyPr/>
                    <a:lstStyle/>
                    <a:p>
                      <a:pPr algn="ctr" fontAlgn="ctr"/>
                      <a:r>
                        <a:rPr lang="es-MX" sz="1000" u="none" strike="noStrike" dirty="0">
                          <a:solidFill>
                            <a:schemeClr val="tx2">
                              <a:lumMod val="50000"/>
                            </a:schemeClr>
                          </a:solidFill>
                          <a:effectLst/>
                        </a:rPr>
                        <a:t>Guerrero</a:t>
                      </a:r>
                      <a:endParaRPr lang="es-MX" sz="1000" b="1" i="0" u="none" strike="noStrike" dirty="0">
                        <a:solidFill>
                          <a:schemeClr val="tx2">
                            <a:lumMod val="50000"/>
                          </a:schemeClr>
                        </a:solidFill>
                        <a:effectLst/>
                        <a:latin typeface="Calibri"/>
                      </a:endParaRPr>
                    </a:p>
                  </a:txBody>
                  <a:tcPr marL="7145" marR="7145" marT="7145" marB="0" anchor="ctr"/>
                </a:tc>
              </a:tr>
              <a:tr h="160510">
                <a:tc>
                  <a:txBody>
                    <a:bodyPr/>
                    <a:lstStyle/>
                    <a:p>
                      <a:pPr algn="ctr" fontAlgn="ctr"/>
                      <a:r>
                        <a:rPr lang="es-MX" sz="1000" u="none" strike="noStrike" dirty="0">
                          <a:solidFill>
                            <a:schemeClr val="tx2">
                              <a:lumMod val="50000"/>
                            </a:schemeClr>
                          </a:solidFill>
                          <a:effectLst/>
                        </a:rPr>
                        <a:t>Jalisco</a:t>
                      </a:r>
                      <a:endParaRPr lang="es-MX" sz="1000" b="1" i="0" u="none" strike="noStrike" dirty="0">
                        <a:solidFill>
                          <a:schemeClr val="tx2">
                            <a:lumMod val="50000"/>
                          </a:schemeClr>
                        </a:solidFill>
                        <a:effectLst/>
                        <a:latin typeface="Calibri"/>
                      </a:endParaRPr>
                    </a:p>
                  </a:txBody>
                  <a:tcPr marL="7145" marR="7145" marT="7145" marB="0" anchor="ctr"/>
                </a:tc>
              </a:tr>
              <a:tr h="208663">
                <a:tc>
                  <a:txBody>
                    <a:bodyPr/>
                    <a:lstStyle/>
                    <a:p>
                      <a:pPr algn="ctr" fontAlgn="ctr"/>
                      <a:r>
                        <a:rPr lang="es-MX" sz="1000" u="none" strike="noStrike" dirty="0">
                          <a:solidFill>
                            <a:schemeClr val="tx2">
                              <a:lumMod val="50000"/>
                            </a:schemeClr>
                          </a:solidFill>
                          <a:effectLst/>
                        </a:rPr>
                        <a:t>Michoacán</a:t>
                      </a:r>
                      <a:endParaRPr lang="es-MX" sz="1000" b="1" i="0" u="none" strike="noStrike" dirty="0">
                        <a:solidFill>
                          <a:schemeClr val="tx2">
                            <a:lumMod val="50000"/>
                          </a:schemeClr>
                        </a:solidFill>
                        <a:effectLst/>
                        <a:latin typeface="Calibri"/>
                      </a:endParaRPr>
                    </a:p>
                  </a:txBody>
                  <a:tcPr marL="7145" marR="7145" marT="7145" marB="0" anchor="ctr"/>
                </a:tc>
              </a:tr>
              <a:tr h="206800">
                <a:tc>
                  <a:txBody>
                    <a:bodyPr/>
                    <a:lstStyle/>
                    <a:p>
                      <a:pPr algn="ctr" fontAlgn="ctr"/>
                      <a:r>
                        <a:rPr lang="es-MX" sz="1000" u="none" strike="noStrike" dirty="0">
                          <a:solidFill>
                            <a:schemeClr val="tx2">
                              <a:lumMod val="50000"/>
                            </a:schemeClr>
                          </a:solidFill>
                          <a:effectLst/>
                        </a:rPr>
                        <a:t>Morelos</a:t>
                      </a:r>
                      <a:endParaRPr lang="es-MX" sz="1000" b="1" i="0" u="none" strike="noStrike" dirty="0">
                        <a:solidFill>
                          <a:schemeClr val="tx2">
                            <a:lumMod val="50000"/>
                          </a:schemeClr>
                        </a:solidFill>
                        <a:effectLst/>
                        <a:latin typeface="Calibri"/>
                      </a:endParaRPr>
                    </a:p>
                  </a:txBody>
                  <a:tcPr marL="7145" marR="7145" marT="7145" marB="0" anchor="ctr"/>
                </a:tc>
              </a:tr>
              <a:tr h="160510">
                <a:tc>
                  <a:txBody>
                    <a:bodyPr/>
                    <a:lstStyle/>
                    <a:p>
                      <a:pPr algn="ctr" fontAlgn="ctr"/>
                      <a:r>
                        <a:rPr lang="es-MX" sz="1000" u="none" strike="noStrike" dirty="0">
                          <a:solidFill>
                            <a:schemeClr val="tx2">
                              <a:lumMod val="50000"/>
                            </a:schemeClr>
                          </a:solidFill>
                          <a:effectLst/>
                        </a:rPr>
                        <a:t>Oaxaca</a:t>
                      </a:r>
                      <a:endParaRPr lang="es-MX" sz="1000" b="1" i="0" u="none" strike="noStrike" dirty="0">
                        <a:solidFill>
                          <a:schemeClr val="tx2">
                            <a:lumMod val="50000"/>
                          </a:schemeClr>
                        </a:solidFill>
                        <a:effectLst/>
                        <a:latin typeface="Calibri"/>
                      </a:endParaRPr>
                    </a:p>
                  </a:txBody>
                  <a:tcPr marL="7145" marR="7145" marT="7145" marB="0" anchor="ctr"/>
                </a:tc>
              </a:tr>
              <a:tr h="160510">
                <a:tc>
                  <a:txBody>
                    <a:bodyPr/>
                    <a:lstStyle/>
                    <a:p>
                      <a:pPr algn="ctr" fontAlgn="ctr"/>
                      <a:r>
                        <a:rPr lang="es-MX" sz="1000" u="none" strike="noStrike" dirty="0">
                          <a:solidFill>
                            <a:schemeClr val="tx2">
                              <a:lumMod val="50000"/>
                            </a:schemeClr>
                          </a:solidFill>
                          <a:effectLst/>
                        </a:rPr>
                        <a:t>Querétaro</a:t>
                      </a:r>
                      <a:endParaRPr lang="es-MX" sz="1000" b="1" i="0" u="none" strike="noStrike" dirty="0">
                        <a:solidFill>
                          <a:schemeClr val="tx2">
                            <a:lumMod val="50000"/>
                          </a:schemeClr>
                        </a:solidFill>
                        <a:effectLst/>
                        <a:latin typeface="Calibri"/>
                      </a:endParaRPr>
                    </a:p>
                  </a:txBody>
                  <a:tcPr marL="7145" marR="7145" marT="7145" marB="0" anchor="ctr"/>
                </a:tc>
              </a:tr>
              <a:tr h="208663">
                <a:tc>
                  <a:txBody>
                    <a:bodyPr/>
                    <a:lstStyle/>
                    <a:p>
                      <a:pPr algn="ctr" fontAlgn="ctr"/>
                      <a:r>
                        <a:rPr lang="es-MX" sz="1000" u="none" strike="noStrike" dirty="0">
                          <a:solidFill>
                            <a:schemeClr val="tx2">
                              <a:lumMod val="50000"/>
                            </a:schemeClr>
                          </a:solidFill>
                          <a:effectLst/>
                        </a:rPr>
                        <a:t>Quintana Roo</a:t>
                      </a:r>
                      <a:endParaRPr lang="es-MX" sz="1000" b="1" i="0" u="none" strike="noStrike" dirty="0">
                        <a:solidFill>
                          <a:schemeClr val="tx2">
                            <a:lumMod val="50000"/>
                          </a:schemeClr>
                        </a:solidFill>
                        <a:effectLst/>
                        <a:latin typeface="Calibri"/>
                      </a:endParaRPr>
                    </a:p>
                  </a:txBody>
                  <a:tcPr marL="7145" marR="7145" marT="7145" marB="0" anchor="ctr"/>
                </a:tc>
              </a:tr>
              <a:tr h="172395">
                <a:tc>
                  <a:txBody>
                    <a:bodyPr/>
                    <a:lstStyle/>
                    <a:p>
                      <a:pPr algn="ctr" fontAlgn="ctr"/>
                      <a:r>
                        <a:rPr lang="es-MX" sz="1000" u="none" strike="noStrike" dirty="0" smtClean="0">
                          <a:solidFill>
                            <a:schemeClr val="tx2">
                              <a:lumMod val="50000"/>
                            </a:schemeClr>
                          </a:solidFill>
                          <a:effectLst/>
                        </a:rPr>
                        <a:t>San Luis </a:t>
                      </a:r>
                      <a:r>
                        <a:rPr lang="es-MX" sz="1000" u="none" strike="noStrike" dirty="0">
                          <a:solidFill>
                            <a:schemeClr val="tx2">
                              <a:lumMod val="50000"/>
                            </a:schemeClr>
                          </a:solidFill>
                          <a:effectLst/>
                        </a:rPr>
                        <a:t>Potosí</a:t>
                      </a:r>
                      <a:endParaRPr lang="es-MX" sz="1000" b="1" i="0" u="none" strike="noStrike" dirty="0">
                        <a:solidFill>
                          <a:schemeClr val="tx2">
                            <a:lumMod val="50000"/>
                          </a:schemeClr>
                        </a:solidFill>
                        <a:effectLst/>
                        <a:latin typeface="Calibri"/>
                      </a:endParaRPr>
                    </a:p>
                  </a:txBody>
                  <a:tcPr marL="7145" marR="7145" marT="7145" marB="0" anchor="ctr"/>
                </a:tc>
              </a:tr>
              <a:tr h="185610">
                <a:tc>
                  <a:txBody>
                    <a:bodyPr/>
                    <a:lstStyle/>
                    <a:p>
                      <a:pPr algn="ctr" fontAlgn="ctr"/>
                      <a:r>
                        <a:rPr lang="es-MX" sz="1000" u="none" strike="noStrike" dirty="0">
                          <a:solidFill>
                            <a:schemeClr val="tx2">
                              <a:lumMod val="50000"/>
                            </a:schemeClr>
                          </a:solidFill>
                          <a:effectLst/>
                        </a:rPr>
                        <a:t>Sonora</a:t>
                      </a:r>
                      <a:endParaRPr lang="es-MX" sz="1000" b="1" i="0" u="none" strike="noStrike" dirty="0">
                        <a:solidFill>
                          <a:schemeClr val="tx2">
                            <a:lumMod val="50000"/>
                          </a:schemeClr>
                        </a:solidFill>
                        <a:effectLst/>
                        <a:latin typeface="Calibri"/>
                      </a:endParaRPr>
                    </a:p>
                  </a:txBody>
                  <a:tcPr marL="7145" marR="7145" marT="7145" marB="0" anchor="ctr"/>
                </a:tc>
              </a:tr>
              <a:tr h="192433">
                <a:tc>
                  <a:txBody>
                    <a:bodyPr/>
                    <a:lstStyle/>
                    <a:p>
                      <a:pPr algn="ctr" fontAlgn="ctr"/>
                      <a:r>
                        <a:rPr lang="es-MX" sz="1000" u="none" strike="noStrike" dirty="0">
                          <a:solidFill>
                            <a:schemeClr val="tx2">
                              <a:lumMod val="50000"/>
                            </a:schemeClr>
                          </a:solidFill>
                          <a:effectLst/>
                        </a:rPr>
                        <a:t>Tlaxcala</a:t>
                      </a:r>
                      <a:endParaRPr lang="es-MX" sz="1000" b="1" i="0" u="none" strike="noStrike" dirty="0">
                        <a:solidFill>
                          <a:schemeClr val="tx2">
                            <a:lumMod val="50000"/>
                          </a:schemeClr>
                        </a:solidFill>
                        <a:effectLst/>
                        <a:latin typeface="Calibri"/>
                      </a:endParaRPr>
                    </a:p>
                  </a:txBody>
                  <a:tcPr marL="7145" marR="7145" marT="7145" marB="0" anchor="ctr"/>
                </a:tc>
              </a:tr>
            </a:tbl>
          </a:graphicData>
        </a:graphic>
      </p:graphicFrame>
      <p:sp>
        <p:nvSpPr>
          <p:cNvPr id="9" name="1 Título"/>
          <p:cNvSpPr txBox="1">
            <a:spLocks/>
          </p:cNvSpPr>
          <p:nvPr/>
        </p:nvSpPr>
        <p:spPr>
          <a:xfrm>
            <a:off x="2303750" y="1472043"/>
            <a:ext cx="4019280" cy="725925"/>
          </a:xfrm>
          <a:prstGeom prst="rect">
            <a:avLst/>
          </a:prstGeom>
        </p:spPr>
        <p:txBody>
          <a:bodyPr lIns="68570" tIns="34285" rIns="68570" bIns="34285">
            <a:normAutofit/>
          </a:bodyPr>
          <a:lstStyle>
            <a:lvl1pPr algn="ctr" defTabSz="914267" rtl="0" eaLnBrk="1" latinLnBrk="0" hangingPunct="1">
              <a:spcBef>
                <a:spcPct val="0"/>
              </a:spcBef>
              <a:buNone/>
              <a:defRPr sz="4400" kern="1200">
                <a:solidFill>
                  <a:schemeClr val="tx1"/>
                </a:solidFill>
                <a:latin typeface="+mj-lt"/>
                <a:ea typeface="+mj-ea"/>
                <a:cs typeface="+mj-cs"/>
              </a:defRPr>
            </a:lvl1pPr>
          </a:lstStyle>
          <a:p>
            <a:pPr>
              <a:lnSpc>
                <a:spcPts val="1200"/>
              </a:lnSpc>
            </a:pPr>
            <a:r>
              <a:rPr lang="es-MX" sz="1725" b="1" dirty="0">
                <a:solidFill>
                  <a:schemeClr val="accent5">
                    <a:lumMod val="75000"/>
                  </a:schemeClr>
                </a:solidFill>
                <a:latin typeface="Arial Narrow" panose="020B0606020202030204" pitchFamily="34" charset="0"/>
              </a:rPr>
              <a:t>Producto 2 Revista Fiscalización</a:t>
            </a:r>
            <a:br>
              <a:rPr lang="es-MX" sz="1725" b="1" dirty="0">
                <a:solidFill>
                  <a:schemeClr val="accent5">
                    <a:lumMod val="75000"/>
                  </a:schemeClr>
                </a:solidFill>
                <a:latin typeface="Arial Narrow" panose="020B0606020202030204" pitchFamily="34" charset="0"/>
              </a:rPr>
            </a:br>
            <a:r>
              <a:rPr lang="es-MX" sz="1725" b="1" dirty="0">
                <a:solidFill>
                  <a:schemeClr val="accent5">
                    <a:lumMod val="75000"/>
                  </a:schemeClr>
                </a:solidFill>
                <a:latin typeface="Arial Narrow" panose="020B0606020202030204" pitchFamily="34" charset="0"/>
              </a:rPr>
              <a:t/>
            </a:r>
            <a:br>
              <a:rPr lang="es-MX" sz="1725" b="1" dirty="0">
                <a:solidFill>
                  <a:schemeClr val="accent5">
                    <a:lumMod val="75000"/>
                  </a:schemeClr>
                </a:solidFill>
                <a:latin typeface="Arial Narrow" panose="020B0606020202030204" pitchFamily="34" charset="0"/>
              </a:rPr>
            </a:br>
            <a:r>
              <a:rPr lang="es-MX" sz="1725" b="1" dirty="0">
                <a:solidFill>
                  <a:schemeClr val="accent5">
                    <a:lumMod val="75000"/>
                  </a:schemeClr>
                </a:solidFill>
                <a:latin typeface="Arial Narrow" panose="020B0606020202030204" pitchFamily="34" charset="0"/>
              </a:rPr>
              <a:t>Actividad 4  Emitir publicaciones</a:t>
            </a:r>
          </a:p>
        </p:txBody>
      </p:sp>
      <p:graphicFrame>
        <p:nvGraphicFramePr>
          <p:cNvPr id="7" name="20 Gráfico"/>
          <p:cNvGraphicFramePr>
            <a:graphicFrameLocks/>
          </p:cNvGraphicFramePr>
          <p:nvPr>
            <p:extLst/>
          </p:nvPr>
        </p:nvGraphicFramePr>
        <p:xfrm>
          <a:off x="1385648" y="2024849"/>
          <a:ext cx="5107230" cy="3154058"/>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1337591" y="5062980"/>
            <a:ext cx="6264698" cy="305918"/>
          </a:xfrm>
          <a:prstGeom prst="rect">
            <a:avLst/>
          </a:prstGeom>
        </p:spPr>
        <p:txBody>
          <a:bodyPr wrap="square">
            <a:spAutoFit/>
          </a:bodyPr>
          <a:lstStyle/>
          <a:p>
            <a:pPr lvl="0" algn="just"/>
            <a:r>
              <a:rPr lang="es-MX" sz="1388" dirty="0">
                <a:solidFill>
                  <a:schemeClr val="accent5">
                    <a:lumMod val="50000"/>
                  </a:schemeClr>
                </a:solidFill>
              </a:rPr>
              <a:t>Se emitieron 2,000 ejemplares de la </a:t>
            </a:r>
            <a:r>
              <a:rPr lang="es-MX" sz="1388" b="1" dirty="0">
                <a:solidFill>
                  <a:schemeClr val="accent5">
                    <a:lumMod val="50000"/>
                  </a:schemeClr>
                </a:solidFill>
              </a:rPr>
              <a:t>Revista Fiscalización Número 14 </a:t>
            </a:r>
            <a:r>
              <a:rPr lang="es-MX" sz="1388" dirty="0">
                <a:solidFill>
                  <a:schemeClr val="accent5">
                    <a:lumMod val="50000"/>
                  </a:schemeClr>
                </a:solidFill>
              </a:rPr>
              <a:t>en mayo 2016.</a:t>
            </a:r>
          </a:p>
        </p:txBody>
      </p:sp>
      <p:sp>
        <p:nvSpPr>
          <p:cNvPr id="2" name="1 CuadroTexto"/>
          <p:cNvSpPr txBox="1"/>
          <p:nvPr/>
        </p:nvSpPr>
        <p:spPr>
          <a:xfrm>
            <a:off x="6732240" y="4637430"/>
            <a:ext cx="663964" cy="230832"/>
          </a:xfrm>
          <a:prstGeom prst="rect">
            <a:avLst/>
          </a:prstGeom>
          <a:noFill/>
        </p:spPr>
        <p:txBody>
          <a:bodyPr wrap="none" rtlCol="0">
            <a:spAutoFit/>
          </a:bodyPr>
          <a:lstStyle/>
          <a:p>
            <a:r>
              <a:rPr lang="es-MX" sz="900" dirty="0">
                <a:hlinkClick r:id="rId3" action="ppaction://hlinkfile"/>
              </a:rPr>
              <a:t>Revista 14</a:t>
            </a:r>
            <a:endParaRPr lang="es-MX" sz="900" dirty="0"/>
          </a:p>
        </p:txBody>
      </p:sp>
    </p:spTree>
    <p:extLst>
      <p:ext uri="{BB962C8B-B14F-4D97-AF65-F5344CB8AC3E}">
        <p14:creationId xmlns:p14="http://schemas.microsoft.com/office/powerpoint/2010/main" val="1944480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1790</Words>
  <Application>Microsoft Office PowerPoint</Application>
  <PresentationFormat>Presentación en pantalla (4:3)</PresentationFormat>
  <Paragraphs>368</Paragraphs>
  <Slides>28</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Arial Narrow</vt:lpstr>
      <vt:lpstr>Calibri</vt:lpstr>
      <vt:lpstr>Calibri Light</vt:lpstr>
      <vt:lpstr>Tema de Office</vt:lpstr>
      <vt:lpstr>INFORME DE ACTIVIDADES  DE LA  VICEPRESIDENCIA DE ENTIDADES FEDERATIVAS Y MUNICIPIOS DE LA ASOFIS A.C.</vt:lpstr>
      <vt:lpstr>Presentación de PowerPoint</vt:lpstr>
      <vt:lpstr>Presentación de PowerPoint</vt:lpstr>
      <vt:lpstr>Presentación de PowerPoint</vt:lpstr>
      <vt:lpstr>Presentación de PowerPoint</vt:lpstr>
      <vt:lpstr>Producto 2 Revista Fiscalización  Actividad 4  Emitir publicaciones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Carvajal Gonzalez</dc:creator>
  <cp:lastModifiedBy>Paola Carvajal Gonzalez</cp:lastModifiedBy>
  <cp:revision>3</cp:revision>
  <dcterms:created xsi:type="dcterms:W3CDTF">2016-05-19T00:11:42Z</dcterms:created>
  <dcterms:modified xsi:type="dcterms:W3CDTF">2016-05-19T00:14:28Z</dcterms:modified>
</cp:coreProperties>
</file>